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06640" y="914400"/>
            <a:ext cx="658368" cy="658368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275320" y="1280160"/>
            <a:ext cx="658368" cy="658368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144000" y="777240"/>
            <a:ext cx="658368" cy="658368"/>
          </a:xfrm>
          <a:prstGeom prst="ellipse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012680" y="1280160"/>
            <a:ext cx="658368" cy="658368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881360" y="868680"/>
            <a:ext cx="658368" cy="658368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818120" y="2011680"/>
            <a:ext cx="658368" cy="658368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686800" y="2331720"/>
            <a:ext cx="658368" cy="658368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555480" y="1965960"/>
            <a:ext cx="658368" cy="658368"/>
          </a:xfrm>
          <a:prstGeom prst="ellipse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424160" y="2331720"/>
            <a:ext cx="658368" cy="658368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201400" y="2011680"/>
            <a:ext cx="658368" cy="658368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498079" y="3063240"/>
            <a:ext cx="4480560" cy="109728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731520"/>
            <a:ext cx="61264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100" b="1">
                <a:solidFill>
                  <a:srgbClr val="56BEB1"/>
                </a:solidFill>
                <a:latin typeface="Aptos"/>
              </a:rPr>
              <a:t>ПРЕЗЕНТАЦИЯ · ДОКУМЕНТАЛЬНОЕ КИНО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1417320"/>
            <a:ext cx="6400800" cy="1234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4200" b="1">
                <a:solidFill>
                  <a:srgbClr val="F2EDE0"/>
                </a:solidFill>
                <a:latin typeface="Aptos"/>
              </a:rPr>
              <a:t>Я И ДРУГИЕ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2743200"/>
            <a:ext cx="57607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200" b="0">
                <a:solidFill>
                  <a:srgbClr val="AEBBC6"/>
                </a:solidFill>
                <a:latin typeface="Aptos"/>
              </a:rPr>
              <a:t>Как группа влияет на наше мнение,
память и поступки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4069080"/>
            <a:ext cx="1005840" cy="64008"/>
          </a:xfrm>
          <a:prstGeom prst="rect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4389120"/>
            <a:ext cx="54864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1">
                <a:solidFill>
                  <a:srgbClr val="F2EDE0"/>
                </a:solidFill>
                <a:latin typeface="Aptos"/>
              </a:rPr>
              <a:t>Феликс Соболев · 1971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217920"/>
            <a:ext cx="457200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0">
                <a:solidFill>
                  <a:srgbClr val="AEBBC6"/>
                </a:solidFill>
                <a:latin typeface="Aptos"/>
              </a:rPr>
              <a:t>Научно-популярный фильм о социальной психологии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01 · ПАСПОРТ ФИЛЬМА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Фильм, который превращает психологию в наблюдение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45920"/>
            <a:ext cx="4572000" cy="438912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965960"/>
            <a:ext cx="38404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3600" b="1">
                <a:solidFill>
                  <a:srgbClr val="F2C45D"/>
                </a:solidFill>
                <a:latin typeface="Aptos"/>
              </a:rPr>
              <a:t>1971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697480"/>
            <a:ext cx="38404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ГОД СОЗДАНИЯ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246120"/>
            <a:ext cx="38404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200" b="1">
                <a:solidFill>
                  <a:srgbClr val="F2EDE0"/>
                </a:solidFill>
                <a:latin typeface="Aptos"/>
              </a:rPr>
              <a:t>«Киевнаучфильм»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794760"/>
            <a:ext cx="38404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КИНОСТУДИЯ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4343400"/>
            <a:ext cx="38404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000" b="1">
                <a:solidFill>
                  <a:srgbClr val="F2EDE0"/>
                </a:solidFill>
                <a:latin typeface="Aptos"/>
              </a:rPr>
              <a:t>≈ 49 минут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4864608"/>
            <a:ext cx="3840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ХРОНОМЕТРАЖ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5394960"/>
            <a:ext cx="38404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1">
                <a:solidFill>
                  <a:srgbClr val="F2EDE0"/>
                </a:solidFill>
                <a:latin typeface="Aptos"/>
              </a:rPr>
              <a:t>СССР · русский язык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6440" y="1783080"/>
            <a:ext cx="55778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100" b="1">
                <a:solidFill>
                  <a:srgbClr val="ED8249"/>
                </a:solidFill>
                <a:latin typeface="Aptos"/>
              </a:rPr>
              <a:t>СОЗДАТЕЛИ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2331720"/>
            <a:ext cx="5577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000" b="1">
                <a:solidFill>
                  <a:srgbClr val="F2EDE0"/>
                </a:solidFill>
                <a:latin typeface="Aptos"/>
              </a:rPr>
              <a:t>Режиссёр — Феликс Соболев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6440" y="2971800"/>
            <a:ext cx="5577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Сценарий — Юрий Аликов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3520440"/>
            <a:ext cx="5577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Оператор — Леонид Прядкин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4069080"/>
            <a:ext cx="5577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Психологические эксперименты —
Валерия Мухина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06440" y="5074920"/>
            <a:ext cx="539496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500" b="0">
                <a:solidFill>
                  <a:srgbClr val="AEBBC6"/>
                </a:solidFill>
                <a:latin typeface="Aptos"/>
              </a:rPr>
              <a:t>Вместо актёрского сюжета — реальные участники, специально созданные ситуации и реакция человека на мнение окружающих.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02 · ГЛАВНЫЙ ВОПРОС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Насколько самостоятельно наше мнение?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530352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800" b="1">
                <a:solidFill>
                  <a:srgbClr val="F2EDE0"/>
                </a:solidFill>
                <a:latin typeface="Aptos"/>
              </a:rPr>
              <a:t>«Я так думаю» —
потому что сам убедился?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737360"/>
            <a:ext cx="4663440" cy="1463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800" b="1">
                <a:solidFill>
                  <a:srgbClr val="ED8249"/>
                </a:solidFill>
                <a:latin typeface="Aptos"/>
              </a:rPr>
              <a:t>Или потому, что
так думают все?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6440" y="1600200"/>
            <a:ext cx="45720" cy="182880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7280" y="4160520"/>
            <a:ext cx="658368" cy="658368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19" y="4983480"/>
            <a:ext cx="18288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00" b="1">
                <a:solidFill>
                  <a:srgbClr val="AEBBC6"/>
                </a:solidFill>
                <a:latin typeface="Aptos"/>
              </a:rPr>
              <a:t>ЛИЧНЫЙ ОПЫТ</a:t>
            </a:r>
          </a:p>
        </p:txBody>
      </p:sp>
      <p:sp>
        <p:nvSpPr>
          <p:cNvPr id="10" name="Oval 9"/>
          <p:cNvSpPr/>
          <p:nvPr/>
        </p:nvSpPr>
        <p:spPr>
          <a:xfrm>
            <a:off x="4572000" y="4160520"/>
            <a:ext cx="658368" cy="658368"/>
          </a:xfrm>
          <a:prstGeom prst="ellipse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06240" y="4983480"/>
            <a:ext cx="18288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00" b="1">
                <a:solidFill>
                  <a:srgbClr val="AEBBC6"/>
                </a:solidFill>
                <a:latin typeface="Aptos"/>
              </a:rPr>
              <a:t>МНЕНИЕ ГРУППЫ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0" y="4160520"/>
            <a:ext cx="658368" cy="658368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863840" y="4983480"/>
            <a:ext cx="18288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00" b="1">
                <a:solidFill>
                  <a:srgbClr val="AEBBC6"/>
                </a:solidFill>
                <a:latin typeface="Aptos"/>
              </a:rPr>
              <a:t>МОЁ РЕШЕНИЕ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4279392"/>
            <a:ext cx="13716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400" b="1">
                <a:solidFill>
                  <a:srgbClr val="F2EDE0"/>
                </a:solidFill>
                <a:latin typeface="Apto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279392"/>
            <a:ext cx="13716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400" b="1">
                <a:solidFill>
                  <a:srgbClr val="F2EDE0"/>
                </a:solidFill>
                <a:latin typeface="Apto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806440"/>
            <a:ext cx="101498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500" b="0">
                <a:solidFill>
                  <a:srgbClr val="AEBBC6"/>
                </a:solidFill>
                <a:latin typeface="Aptos"/>
              </a:rPr>
              <a:t>Фильм исследует границу между собственным восприятием и социальным давлением.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03 · КАК УСТРОЕН ФИЛЬМ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Серия опытов вместо готовых ответов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91640"/>
            <a:ext cx="5212080" cy="160020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109728" cy="1600200"/>
          </a:xfrm>
          <a:prstGeom prst="roundRect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920240"/>
            <a:ext cx="4572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ВОСПРИЯТИЕ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350008"/>
            <a:ext cx="45720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Что мы замечаем и как интерпретируем увиденное?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691640"/>
            <a:ext cx="5212080" cy="160020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355080" y="1691640"/>
            <a:ext cx="109728" cy="1600200"/>
          </a:xfrm>
          <a:prstGeom prst="roundRect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75120" y="1920240"/>
            <a:ext cx="4572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F2C45D"/>
                </a:solidFill>
                <a:latin typeface="Aptos"/>
              </a:rPr>
              <a:t>ПАМЯТЬ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2350008"/>
            <a:ext cx="45720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Насколько точно мы восстанавливаем событие?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749039"/>
            <a:ext cx="5212080" cy="160020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31520" y="3749039"/>
            <a:ext cx="109728" cy="1600200"/>
          </a:xfrm>
          <a:prstGeom prst="roundRect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3977639"/>
            <a:ext cx="4572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ВНУШАЕМОСТЬ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407407"/>
            <a:ext cx="45720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Можем ли принять чужую версию за свою?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3749039"/>
            <a:ext cx="5212080" cy="160020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355080" y="3749039"/>
            <a:ext cx="109728" cy="1600200"/>
          </a:xfrm>
          <a:prstGeom prst="roundRect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75120" y="3977639"/>
            <a:ext cx="4572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ГРУППОВОЕ ДАВЛЕНИЕ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4407407"/>
            <a:ext cx="45720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Что происходит, когда большинство уверено в одном?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106070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300" b="0">
                <a:solidFill>
                  <a:srgbClr val="AEBBC6"/>
                </a:solidFill>
                <a:latin typeface="Aptos"/>
              </a:rPr>
              <a:t>Эксперименты демонстрируют не «слабость» отдельных людей, а уязвимость обычных механизмов мышления.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04 · КЛЮЧЕВОЙ ЭКСПЕРИМЕНТ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«Обе белые»: когда большинство меняет ответ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4937760" cy="3977639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1874519" y="2331720"/>
            <a:ext cx="1417320" cy="1600200"/>
          </a:xfrm>
          <a:prstGeom prst="triangle">
            <a:avLst/>
          </a:prstGeom>
          <a:solidFill>
            <a:srgbClr val="F2ED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3657600" y="2331720"/>
            <a:ext cx="1417320" cy="1600200"/>
          </a:xfrm>
          <a:prstGeom prst="triangle">
            <a:avLst/>
          </a:prstGeom>
          <a:solidFill>
            <a:srgbClr val="1C1F26"/>
          </a:solidFill>
          <a:ln>
            <a:solidFill>
              <a:srgbClr val="AEBB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4343400"/>
            <a:ext cx="429768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600" b="1">
                <a:solidFill>
                  <a:srgbClr val="F2EDE0"/>
                </a:solidFill>
                <a:latin typeface="Aptos"/>
              </a:rPr>
              <a:t>Один предмет очевидно тёмный.
Но участники группы называют оба белыми.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74519"/>
            <a:ext cx="49377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ЧТО ПРОИСХОДИТ?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423160"/>
            <a:ext cx="466344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100" b="1">
                <a:solidFill>
                  <a:srgbClr val="F2EDE0"/>
                </a:solidFill>
                <a:latin typeface="Aptos"/>
              </a:rPr>
              <a:t>Человек видит одно, но слышит согласованные ответы других.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749039"/>
            <a:ext cx="4663440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AEBBC6"/>
                </a:solidFill>
                <a:latin typeface="Aptos"/>
              </a:rPr>
              <a:t>Чтобы не выделяться или не вступать в конфликт, он может присоединиться к мнению большинства.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5303520"/>
            <a:ext cx="457200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1">
                <a:solidFill>
                  <a:srgbClr val="56BEB1"/>
                </a:solidFill>
                <a:latin typeface="Aptos"/>
              </a:rPr>
              <a:t>Это пример конформного поведения.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05 · ДРУГИЕ ЭПИЗОДЫ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Не только мнение: память, вкус и выбор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06</a:t>
            </a:r>
          </a:p>
        </p:txBody>
      </p:sp>
      <p:sp>
        <p:nvSpPr>
          <p:cNvPr id="5" name="Oval 4"/>
          <p:cNvSpPr/>
          <p:nvPr/>
        </p:nvSpPr>
        <p:spPr>
          <a:xfrm>
            <a:off x="868680" y="1673352"/>
            <a:ext cx="320040" cy="320040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17320" y="1600200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«СЛАДКАЯ СОЛЁНАЯ КАША»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080" y="1581912"/>
            <a:ext cx="7132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0">
                <a:solidFill>
                  <a:srgbClr val="F2EDE0"/>
                </a:solidFill>
                <a:latin typeface="Aptos"/>
              </a:rPr>
              <a:t>Ребёнок может повторять оценку группы, даже если собственные ощущения ей противоречат.</a:t>
            </a:r>
          </a:p>
        </p:txBody>
      </p:sp>
      <p:sp>
        <p:nvSpPr>
          <p:cNvPr id="8" name="Rectangle 7"/>
          <p:cNvSpPr/>
          <p:nvPr/>
        </p:nvSpPr>
        <p:spPr>
          <a:xfrm>
            <a:off x="1417320" y="2313432"/>
            <a:ext cx="9509760" cy="13716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68680" y="2743200"/>
            <a:ext cx="320040" cy="320040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2670048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«НАПАДЕНИЕ»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2651760"/>
            <a:ext cx="7132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0">
                <a:solidFill>
                  <a:srgbClr val="F2EDE0"/>
                </a:solidFill>
                <a:latin typeface="Aptos"/>
              </a:rPr>
              <a:t>Неожиданное событие показывает, насколько неточными и внушаемыми могут быть свидетельские воспоминания.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17320" y="3383280"/>
            <a:ext cx="9509760" cy="13716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3813048"/>
            <a:ext cx="320040" cy="320040"/>
          </a:xfrm>
          <a:prstGeom prst="ellipse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17320" y="3739896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F2C45D"/>
                </a:solidFill>
                <a:latin typeface="Aptos"/>
              </a:rPr>
              <a:t>«ПОРТРЕТЫ»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721608"/>
            <a:ext cx="7132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0">
                <a:solidFill>
                  <a:srgbClr val="F2EDE0"/>
                </a:solidFill>
                <a:latin typeface="Aptos"/>
              </a:rPr>
              <a:t>Обсуждение изображений демонстрирует, как подсказки и коллективная оценка меняют суждение.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417320" y="4453128"/>
            <a:ext cx="9509760" cy="13716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68680" y="4882896"/>
            <a:ext cx="320040" cy="320040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17320" y="4809744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«ТИР»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9080" y="4791456"/>
            <a:ext cx="7132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600" b="0">
                <a:solidFill>
                  <a:srgbClr val="F2EDE0"/>
                </a:solidFill>
                <a:latin typeface="Aptos"/>
              </a:rPr>
              <a:t>Выбор между личной выгодой и общим результатом ставит вопрос о влиянии группы на решение.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06 · ПСИХОЛОГИЧЕСКИЙ КОНТЕКСТ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Понятия, которые помогают понять фильм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5120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КОНФОРМИЗМ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194560"/>
            <a:ext cx="48920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Изменение ответа или поведения под влиянием группы.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3264408"/>
            <a:ext cx="489204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691640"/>
            <a:ext cx="5120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ВНУШАЕМОСТЬ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194560"/>
            <a:ext cx="48920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Готовность принимать чужие утверждения без достаточной проверки.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3264408"/>
            <a:ext cx="489204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3703320"/>
            <a:ext cx="5120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СОЦИАЛЬНОЕ ВЛИЯНИЕ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206240"/>
            <a:ext cx="48920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Изменение мыслей и поступков под воздействием других людей.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5276088"/>
            <a:ext cx="489204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3703320"/>
            <a:ext cx="5120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СВИДЕТЕЛЬСКАЯ ПАМЯТЬ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206240"/>
            <a:ext cx="48920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Воспоминания могут быть неполными и изменяться под влиянием вопросов и обсуждения.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5276088"/>
            <a:ext cx="489204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5897880"/>
            <a:ext cx="103327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300" b="0">
                <a:solidFill>
                  <a:srgbClr val="AEBBC6"/>
                </a:solidFill>
                <a:latin typeface="Aptos"/>
              </a:rPr>
              <a:t>Важно: следование большинству не всегда означает отсутствие собственного мнения — иногда это ситуативная стратегия.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07 · ПОЧЕМУ ФИЛЬМ АКТУАЛЕН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От аудитории 1971 года — к цифровой среде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37360"/>
            <a:ext cx="4983480" cy="361188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0" y="1737360"/>
            <a:ext cx="4983480" cy="3611880"/>
          </a:xfrm>
          <a:prstGeom prst="round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057400"/>
            <a:ext cx="43891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300" b="1">
                <a:solidFill>
                  <a:srgbClr val="56BEB1"/>
                </a:solidFill>
                <a:latin typeface="Aptos"/>
              </a:rPr>
              <a:t>ТОГДА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697480"/>
            <a:ext cx="4297680" cy="1371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100" b="1">
                <a:solidFill>
                  <a:srgbClr val="F2EDE0"/>
                </a:solidFill>
                <a:latin typeface="Aptos"/>
              </a:rPr>
              <a:t>Очная группа
Авторитет преподавателя
Общее обсуждение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572000"/>
            <a:ext cx="42976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400" b="0">
                <a:solidFill>
                  <a:srgbClr val="AEBBC6"/>
                </a:solidFill>
                <a:latin typeface="Aptos"/>
              </a:rPr>
              <a:t>Давление большинства в комнате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057400"/>
            <a:ext cx="43891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300" b="1">
                <a:solidFill>
                  <a:srgbClr val="ED8249"/>
                </a:solidFill>
                <a:latin typeface="Aptos"/>
              </a:rPr>
              <a:t>СЕГОДНЯ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2697480"/>
            <a:ext cx="4297680" cy="1371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100" b="1">
                <a:solidFill>
                  <a:srgbClr val="F2EDE0"/>
                </a:solidFill>
                <a:latin typeface="Aptos"/>
              </a:rPr>
              <a:t>Социальные сети
Рейтинги и лайки
Вирусные мнения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4572000"/>
            <a:ext cx="42976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400" b="0">
                <a:solidFill>
                  <a:srgbClr val="AEBBC6"/>
                </a:solidFill>
                <a:latin typeface="Aptos"/>
              </a:rPr>
              <a:t>Давление большинства в ленте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60720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600" b="1">
                <a:solidFill>
                  <a:srgbClr val="F2C45D"/>
                </a:solidFill>
                <a:latin typeface="Aptos"/>
              </a:rPr>
              <a:t>Вопрос остаётся прежним: проверяю ли я факты — или просто повторяю то, что слышу чаще?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08 · ОЦЕНКА И ВЫВОД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Сила фильма — в вопросах, которые он оставляет зрителю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737360"/>
            <a:ext cx="48463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56BEB1"/>
                </a:solidFill>
                <a:latin typeface="Aptos"/>
              </a:rPr>
              <a:t>ЧТО УДАЁТСЯ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240280"/>
            <a:ext cx="4754880" cy="1645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• Показывает психологию наглядно
• Вовлекает зрителя в анализ
• Заставляет сомневаться в очевидном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737360"/>
            <a:ext cx="48463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200" b="1">
                <a:solidFill>
                  <a:srgbClr val="ED8249"/>
                </a:solidFill>
                <a:latin typeface="Aptos"/>
              </a:rPr>
              <a:t>О ЧЁМ СТОИТ ПОМНИТЬ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2240280"/>
            <a:ext cx="4846320" cy="1828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800" b="0">
                <a:solidFill>
                  <a:srgbClr val="F2EDE0"/>
                </a:solidFill>
                <a:latin typeface="Aptos"/>
              </a:rPr>
              <a:t>• Это фильм своего времени
• Условия опытов не равны всем жизненным ситуациям
• Нужна осторожность при обобщениях</a:t>
            </a:r>
          </a:p>
        </p:txBody>
      </p:sp>
      <p:sp>
        <p:nvSpPr>
          <p:cNvPr id="9" name="Rectangle 8"/>
          <p:cNvSpPr/>
          <p:nvPr/>
        </p:nvSpPr>
        <p:spPr>
          <a:xfrm>
            <a:off x="868680" y="4800600"/>
            <a:ext cx="1037844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5166360"/>
            <a:ext cx="1014984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900" b="1">
                <a:solidFill>
                  <a:srgbClr val="F2C45D"/>
                </a:solidFill>
                <a:latin typeface="Aptos"/>
              </a:rPr>
              <a:t>Главная мысль: самостоятельность начинается с паузы — заметить влияние группы, проверить факты и только потом принять решение.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Кино и социальная психология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914400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09 · ОБСУЖДЕНИЕ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2900" b="1">
                <a:solidFill>
                  <a:srgbClr val="F2EDE0"/>
                </a:solidFill>
                <a:latin typeface="Aptos"/>
              </a:rPr>
              <a:t>Вопросы после просмотра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3840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1000" b="1">
                <a:solidFill>
                  <a:srgbClr val="AEBBC6"/>
                </a:solidFill>
                <a:latin typeface="Aptos"/>
              </a:rPr>
              <a:t>10</a:t>
            </a:r>
          </a:p>
        </p:txBody>
      </p:sp>
      <p:sp>
        <p:nvSpPr>
          <p:cNvPr id="5" name="Oval 4"/>
          <p:cNvSpPr/>
          <p:nvPr/>
        </p:nvSpPr>
        <p:spPr>
          <a:xfrm>
            <a:off x="868680" y="1545336"/>
            <a:ext cx="320040" cy="320040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17320" y="1508760"/>
            <a:ext cx="97840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В каком эпизоде участникам было труднее всего сохранить своё мнение?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322576"/>
            <a:ext cx="320040" cy="320040"/>
          </a:xfrm>
          <a:prstGeom prst="ellipse">
            <a:avLst/>
          </a:prstGeom>
          <a:solidFill>
            <a:srgbClr val="ED82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2286000"/>
            <a:ext cx="97840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Всегда ли несогласие с большинством означает независимость?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099815"/>
            <a:ext cx="320040" cy="320040"/>
          </a:xfrm>
          <a:prstGeom prst="ellipse">
            <a:avLst/>
          </a:prstGeom>
          <a:solidFill>
            <a:srgbClr val="F2C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3063239"/>
            <a:ext cx="97840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Какие примеры конформизма можно увидеть в интернете сегодня?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877055"/>
            <a:ext cx="320040" cy="320040"/>
          </a:xfrm>
          <a:prstGeom prst="ellipse">
            <a:avLst/>
          </a:prstGeom>
          <a:solidFill>
            <a:srgbClr val="56BE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20" y="3840479"/>
            <a:ext cx="97840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700" b="0">
                <a:solidFill>
                  <a:srgbClr val="F2EDE0"/>
                </a:solidFill>
                <a:latin typeface="Aptos"/>
              </a:rPr>
              <a:t>Как отличить собственное убеждение от навязанного?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4892040"/>
            <a:ext cx="10424160" cy="22860"/>
          </a:xfrm>
          <a:prstGeom prst="rect">
            <a:avLst/>
          </a:prstGeom>
          <a:solidFill>
            <a:srgbClr val="182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5138928"/>
            <a:ext cx="21031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1">
                <a:solidFill>
                  <a:srgbClr val="56BEB1"/>
                </a:solidFill>
                <a:latin typeface="Aptos"/>
              </a:rPr>
              <a:t>ИСТОЧНИКИ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486400"/>
            <a:ext cx="10424160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1000" b="0">
                <a:solidFill>
                  <a:srgbClr val="AEBBC6"/>
                </a:solidFill>
                <a:latin typeface="Aptos"/>
              </a:rPr>
              <a:t>• Dovzhenko Centre — справка о фильме и его месте в истории кино: dovzhenkocentre.org/top-100/ya-ta-inshi/
• ProDocumentary — описание фильма и экспериментов: prodocumentary.org/legendary-movies/44-ya-i-drugie.html
• CyberLeninka — «Рефлексия на себя и на других: сорок лет фильму “Я и другие”» (2011).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8229600" cy="182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sz="900" b="0">
                <a:solidFill>
                  <a:srgbClr val="AEBBC6"/>
                </a:solidFill>
                <a:latin typeface="Aptos"/>
              </a:rPr>
              <a:t>Презентация подготовлена для учебного обсуждения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2026-10-30T10:46:52Z</dcterms:modified>
  <cp:category/>
</cp:coreProperties>
</file>