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19"/>
    <p:sldId id="258" r:id="rId4"/>
    <p:sldId id="269" r:id="rId20"/>
    <p:sldId id="259" r:id="rId5"/>
    <p:sldId id="260" r:id="rId6"/>
    <p:sldId id="270" r:id="rId21"/>
    <p:sldId id="271" r:id="rId22"/>
    <p:sldId id="272" r:id="rId23"/>
    <p:sldId id="261" r:id="rId7"/>
    <p:sldId id="264" r:id="rId10"/>
    <p:sldId id="262" r:id="rId8"/>
    <p:sldId id="263" r:id="rId9"/>
    <p:sldId id="265" r:id="rId11"/>
    <p:sldId id="266" r:id="rId12"/>
    <p:sldId id="273" r:id="rId24"/>
    <p:sldId id="274" r:id="rId25"/>
    <p:sldId id="275" r:id="rId26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трингер (1998)" id="{4B3F9550-2424-0BFF-CE3D-BE566227062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4.xml"/><Relationship Id="rId5" Type="http://schemas.openxmlformats.org/officeDocument/2006/relationships/slide" Target="slides/slide6.xml"/><Relationship Id="rId6" Type="http://schemas.openxmlformats.org/officeDocument/2006/relationships/slide" Target="slides/slide7.xml"/><Relationship Id="rId7" Type="http://schemas.openxmlformats.org/officeDocument/2006/relationships/slide" Target="slides/slide11.xml"/><Relationship Id="rId8" Type="http://schemas.openxmlformats.org/officeDocument/2006/relationships/slide" Target="slides/slide13.xml"/><Relationship Id="rId9" Type="http://schemas.openxmlformats.org/officeDocument/2006/relationships/slide" Target="slides/slide14.xml"/><Relationship Id="rId10" Type="http://schemas.openxmlformats.org/officeDocument/2006/relationships/slide" Target="slides/slide12.xml"/><Relationship Id="rId11" Type="http://schemas.openxmlformats.org/officeDocument/2006/relationships/slide" Target="slides/slide15.xml"/><Relationship Id="rId12" Type="http://schemas.openxmlformats.org/officeDocument/2006/relationships/slide" Target="slides/slide16.xml"/><Relationship Id="rId13" Type="http://schemas.openxmlformats.org/officeDocument/2006/relationships/slide" Target="slides/slide20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3.xml"/><Relationship Id="rId20" Type="http://schemas.openxmlformats.org/officeDocument/2006/relationships/slide" Target="slides/slide5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E7A3D-D206-7B4F-90AC-328209C50578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38032-783F-D542-9F15-E36B4D50B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4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 dot"/>
          <p:cNvSpPr/>
          <p:nvPr/>
        </p:nvSpPr>
        <p:spPr>
          <a:xfrm>
            <a:off x="548640" y="987552"/>
            <a:ext cx="219456" cy="2194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96112" y="960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REC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Стрингер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accent6"/>
                </a:solidFill>
              </a:rPr>
              <a:t>The Stringer · 1998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1089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4"/>
                </a:solidFill>
              </a:rPr>
              <a:t>Режиссёр Павел Павликовский · Великобритания — Россия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О фильме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Стрингер — внештатный оператор или корреспондент, который продаёт снятый материал телеканалам и агентствам. Таков и герой фильма.</a:t>
            </a:r>
            <a:endParaRPr lang="en-US" sz="1600" dirty="0"/>
          </a:p>
        </p:txBody>
      </p:sp>
      <p:sp>
        <p:nvSpPr>
          <p:cNvPr id="4" name="Card 1"/>
          <p:cNvSpPr/>
          <p:nvPr/>
        </p:nvSpPr>
        <p:spPr>
          <a:xfrm>
            <a:off x="548640" y="2103120"/>
            <a:ext cx="1828800" cy="2286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3317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1998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1089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год выхода; игровой дебют Павла Павликовского</a:t>
            </a:r>
            <a:endParaRPr lang="en-US" sz="1400" dirty="0"/>
          </a:p>
        </p:txBody>
      </p:sp>
      <p:sp>
        <p:nvSpPr>
          <p:cNvPr id="7" name="Card 2"/>
          <p:cNvSpPr/>
          <p:nvPr/>
        </p:nvSpPr>
        <p:spPr>
          <a:xfrm>
            <a:off x="2621585" y="2103120"/>
            <a:ext cx="1828800" cy="2286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758745" y="23317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88 мин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2758745" y="31089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продолжительность по данным кинокаталогов</a:t>
            </a:r>
            <a:endParaRPr lang="en-US" sz="1400" dirty="0"/>
          </a:p>
        </p:txBody>
      </p:sp>
      <p:sp>
        <p:nvSpPr>
          <p:cNvPr id="10" name="Card 3"/>
          <p:cNvSpPr/>
          <p:nvPr/>
        </p:nvSpPr>
        <p:spPr>
          <a:xfrm>
            <a:off x="4694530" y="2103120"/>
            <a:ext cx="1828800" cy="2286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31690" y="23317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GB · RU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4831690" y="31089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Великобритания и Россия; съёмки также в Польше</a:t>
            </a:r>
            <a:endParaRPr lang="en-US" sz="1400" dirty="0"/>
          </a:p>
        </p:txBody>
      </p:sp>
      <p:sp>
        <p:nvSpPr>
          <p:cNvPr id="13" name="Card 4"/>
          <p:cNvSpPr/>
          <p:nvPr/>
        </p:nvSpPr>
        <p:spPr>
          <a:xfrm>
            <a:off x="6767474" y="2103120"/>
            <a:ext cx="1828800" cy="2286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04634" y="23317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Канн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904634" y="31089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«Двухнедельник режиссёров», 1998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Термины фильма</a:t>
            </a:r>
          </a:p>
        </p:txBody>
      </p:sp>
      <p:sp>
        <p:nvSpPr>
          <p:cNvPr id="3" name="Label Где"/>
          <p:cNvSpPr/>
          <p:nvPr/>
        </p:nvSpPr>
        <p:spPr>
          <a:xfrm>
            <a:off x="548640" y="137160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Стрингер</a:t>
            </a:r>
            <a:endParaRPr lang="en-US" sz="2200" dirty="0"/>
          </a:p>
        </p:txBody>
      </p:sp>
      <p:sp>
        <p:nvSpPr>
          <p:cNvPr id="5" name="Value Где"/>
          <p:cNvSpPr/>
          <p:nvPr/>
        </p:nvSpPr>
        <p:spPr>
          <a:xfrm>
            <a:off x="2651760" y="137160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88036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Внештатный корреспондент или оператор, который продаёт материал редакциям.</a:t>
            </a:r>
            <a:endParaRPr lang="en-US" sz="1600" dirty="0"/>
          </a:p>
        </p:txBody>
      </p:sp>
      <p:sp>
        <p:nvSpPr>
          <p:cNvPr id="7" name="Label На чём"/>
          <p:cNvSpPr/>
          <p:nvPr/>
        </p:nvSpPr>
        <p:spPr>
          <a:xfrm>
            <a:off x="548640" y="246888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Агентство</a:t>
            </a:r>
            <a:endParaRPr lang="en-US" sz="2200" dirty="0"/>
          </a:p>
        </p:txBody>
      </p:sp>
      <p:sp>
        <p:nvSpPr>
          <p:cNvPr id="9" name="Value На чём"/>
          <p:cNvSpPr/>
          <p:nvPr/>
        </p:nvSpPr>
        <p:spPr>
          <a:xfrm>
            <a:off x="2651760" y="246888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80360" y="2468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Организация, закупающая и распространяющая новостные кадры.</a:t>
            </a:r>
            <a:endParaRPr lang="en-US" sz="1600" dirty="0"/>
          </a:p>
        </p:txBody>
      </p:sp>
      <p:sp>
        <p:nvSpPr>
          <p:cNvPr id="11" name="Label Кто"/>
          <p:cNvSpPr/>
          <p:nvPr/>
        </p:nvSpPr>
        <p:spPr>
          <a:xfrm>
            <a:off x="548640" y="356616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Репортаж</a:t>
            </a:r>
            <a:endParaRPr lang="en-US" sz="2200" dirty="0"/>
          </a:p>
        </p:txBody>
      </p:sp>
      <p:sp>
        <p:nvSpPr>
          <p:cNvPr id="13" name="Value Кто"/>
          <p:cNvSpPr/>
          <p:nvPr/>
        </p:nvSpPr>
        <p:spPr>
          <a:xfrm>
            <a:off x="2651760" y="356616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880360" y="35661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Информационный сюжет о реальном событии, снятый на месте.</a:t>
            </a:r>
            <a:endParaRPr lang="en-US" sz="1600" dirty="0"/>
          </a:p>
        </p:txBody>
      </p:sp>
      <p:pic>
        <p:nvPicPr>
          <p:cNvPr id="15" name="Иллюстрация 1" descr="Иллюстрация к фильму, слайд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37160"/>
            <a:ext cx="1371600" cy="800100"/>
          </a:xfrm>
          <a:prstGeom prst="rect">
            <a:avLst/>
          </a:prstGeom>
          <a:ln w="18288">
            <a:solidFill>
              <a:srgbClr val="C8A05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Сюжет</a:t>
            </a:r>
          </a:p>
        </p:txBody>
      </p:sp>
      <p:sp>
        <p:nvSpPr>
          <p:cNvPr id="3" name="Number 1"/>
          <p:cNvSpPr txBox="1"/>
          <p:nvPr/>
        </p:nvSpPr>
        <p:spPr>
          <a:xfrm>
            <a:off x="54864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13716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Вадик Чернышов, небогатый мечтатель, бродит по Москве с видеокамерой в надежде снять кадры для западных агентств.</a:t>
            </a:r>
            <a:endParaRPr lang="en-US" sz="1500" dirty="0"/>
          </a:p>
        </p:txBody>
      </p:sp>
      <p:sp>
        <p:nvSpPr>
          <p:cNvPr id="5" name="Number 2"/>
          <p:cNvSpPr txBox="1"/>
          <p:nvPr/>
        </p:nvSpPr>
        <p:spPr>
          <a:xfrm>
            <a:off x="54864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5146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Он влюбляется в Хелен, британского медиа-менеджера, и разница их миров встаёт между ними.</a:t>
            </a:r>
            <a:endParaRPr lang="en-US" sz="1500" dirty="0"/>
          </a:p>
        </p:txBody>
      </p:sp>
      <p:sp>
        <p:nvSpPr>
          <p:cNvPr id="7" name="Number 3"/>
          <p:cNvSpPr txBox="1"/>
          <p:nvPr/>
        </p:nvSpPr>
        <p:spPr>
          <a:xfrm>
            <a:off x="548640" y="3657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36576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Вадик снимает покушение на Яворского и узнаёт, что оно было инсценировано.</a:t>
            </a:r>
            <a:endParaRPr lang="en-US" sz="1500" dirty="0"/>
          </a:p>
        </p:txBody>
      </p:sp>
      <p:sp>
        <p:nvSpPr>
          <p:cNvPr id="9" name="Viewfinder panel"/>
          <p:cNvSpPr/>
          <p:nvPr/>
        </p:nvSpPr>
        <p:spPr>
          <a:xfrm>
            <a:off x="5577840" y="1371600"/>
            <a:ext cx="3017520" cy="329184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REC dot"/>
          <p:cNvSpPr/>
          <p:nvPr/>
        </p:nvSpPr>
        <p:spPr>
          <a:xfrm>
            <a:off x="5852160" y="1673352"/>
            <a:ext cx="219456" cy="2194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199632" y="1645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REC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852160" y="2377440"/>
            <a:ext cx="2468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</a:rPr>
              <a:t>Кадр, снятый ради продажи, оказывается постановкой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Главные герои</a:t>
            </a:r>
          </a:p>
        </p:txBody>
      </p:sp>
      <p:sp>
        <p:nvSpPr>
          <p:cNvPr id="3" name="Theme card 1"/>
          <p:cNvSpPr/>
          <p:nvPr/>
        </p:nvSpPr>
        <p:spPr>
          <a:xfrm>
            <a:off x="5486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4" name="Number 1"/>
          <p:cNvSpPr txBox="1"/>
          <p:nvPr/>
        </p:nvSpPr>
        <p:spPr>
          <a:xfrm>
            <a:off x="7772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Вадик Чернышов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Сергей Бодров-младший. Небогатый мечтатель с камерой, надеющийся продать кадры.</a:t>
            </a:r>
            <a:endParaRPr lang="en-US" sz="1400" dirty="0"/>
          </a:p>
        </p:txBody>
      </p:sp>
      <p:sp>
        <p:nvSpPr>
          <p:cNvPr id="7" name="Theme card 2"/>
          <p:cNvSpPr/>
          <p:nvPr/>
        </p:nvSpPr>
        <p:spPr>
          <a:xfrm>
            <a:off x="32918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Number 2"/>
          <p:cNvSpPr txBox="1"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Хелен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Анна Фрил. Британский медиа-менеджер из другого мира.</a:t>
            </a:r>
            <a:endParaRPr lang="en-US" sz="1400" dirty="0"/>
          </a:p>
        </p:txBody>
      </p:sp>
      <p:sp>
        <p:nvSpPr>
          <p:cNvPr id="11" name="Theme card 3"/>
          <p:cNvSpPr/>
          <p:nvPr/>
        </p:nvSpPr>
        <p:spPr>
          <a:xfrm>
            <a:off x="60350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Number 3"/>
          <p:cNvSpPr txBox="1"/>
          <p:nvPr/>
        </p:nvSpPr>
        <p:spPr>
          <a:xfrm>
            <a:off x="62636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Яворский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Фигура покушения, которое оказывается инсценировкой.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</a:rPr>
              <a:t>Описания героев составлены по сюжету фильма.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Создатели и актёры</a:t>
            </a:r>
          </a:p>
        </p:txBody>
      </p:sp>
      <p:sp>
        <p:nvSpPr>
          <p:cNvPr id="3" name="За камерой"/>
          <p:cNvSpPr/>
          <p:nvPr/>
        </p:nvSpPr>
        <p:spPr>
          <a:xfrm>
            <a:off x="548640" y="1280160"/>
            <a:ext cx="3931920" cy="3383280"/>
          </a:xfrm>
          <a:prstGeom prst="roundRect">
            <a:avLst>
              <a:gd name="adj" fmla="val 270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За камерой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Режиссёр, сценарист: </a:t>
            </a:r>
            <a:r>
              <a:rPr lang="en-US" sz="1500" dirty="0">
                <a:solidFill>
                  <a:schemeClr val="tx2"/>
                </a:solidFill>
              </a:rPr>
              <a:t>Павел Павликовский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Сценарий: </a:t>
            </a:r>
            <a:r>
              <a:rPr lang="en-US" sz="1500" dirty="0">
                <a:solidFill>
                  <a:schemeClr val="tx2"/>
                </a:solidFill>
              </a:rPr>
              <a:t>Геннадий Островский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Оператор: </a:t>
            </a:r>
            <a:r>
              <a:rPr lang="en-US" sz="1500" dirty="0">
                <a:solidFill>
                  <a:schemeClr val="tx2"/>
                </a:solidFill>
              </a:rPr>
              <a:t>Витольд Сток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Композитор: </a:t>
            </a:r>
            <a:r>
              <a:rPr lang="en-US" sz="1500" dirty="0">
                <a:solidFill>
                  <a:schemeClr val="tx2"/>
                </a:solidFill>
              </a:rPr>
              <a:t>Здзислав Шостак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Монтаж: </a:t>
            </a:r>
            <a:r>
              <a:rPr lang="en-US" sz="1500" dirty="0">
                <a:solidFill>
                  <a:schemeClr val="tx2"/>
                </a:solidFill>
              </a:rPr>
              <a:t>Уильям Дайвер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Продюсер: </a:t>
            </a:r>
            <a:r>
              <a:rPr lang="en-US" sz="1500" dirty="0">
                <a:solidFill>
                  <a:schemeClr val="tx2"/>
                </a:solidFill>
              </a:rPr>
              <a:t>Фиона Морэм</a:t>
            </a:r>
            <a:endParaRPr lang="en-US" sz="1500" dirty="0"/>
          </a:p>
        </p:txBody>
      </p:sp>
      <p:sp>
        <p:nvSpPr>
          <p:cNvPr id="6" name="В ролях"/>
          <p:cNvSpPr/>
          <p:nvPr/>
        </p:nvSpPr>
        <p:spPr>
          <a:xfrm>
            <a:off x="4663440" y="1280160"/>
            <a:ext cx="3931920" cy="3383280"/>
          </a:xfrm>
          <a:prstGeom prst="roundRect">
            <a:avLst>
              <a:gd name="adj" fmla="val 270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463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В ролях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Сергей Бодров-младший </a:t>
            </a:r>
            <a:r>
              <a:rPr lang="en-US" sz="1500" dirty="0">
                <a:solidFill>
                  <a:schemeClr val="tx2"/>
                </a:solidFill>
              </a:rPr>
              <a:t>— Вадик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Анна Фрил </a:t>
            </a:r>
            <a:r>
              <a:rPr lang="en-US" sz="1500" dirty="0">
                <a:solidFill>
                  <a:schemeClr val="tx2"/>
                </a:solidFill>
              </a:rPr>
              <a:t>— Хелен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Владимир Ильин 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Роберт Кнеппер 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Анна Каменкова 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Леонид Куравлёв 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Ключевые темы</a:t>
            </a:r>
          </a:p>
        </p:txBody>
      </p:sp>
      <p:sp>
        <p:nvSpPr>
          <p:cNvPr id="3" name="Theme card 1"/>
          <p:cNvSpPr/>
          <p:nvPr/>
        </p:nvSpPr>
        <p:spPr>
          <a:xfrm>
            <a:off x="5486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umber 1"/>
          <p:cNvSpPr txBox="1"/>
          <p:nvPr/>
        </p:nvSpPr>
        <p:spPr>
          <a:xfrm>
            <a:off x="7772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Москва конца 90-х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Город глазами человека с камерой: надежды, нехватка денег и жажда заработать на кадре.</a:t>
            </a:r>
            <a:endParaRPr lang="en-US" sz="1400" dirty="0"/>
          </a:p>
        </p:txBody>
      </p:sp>
      <p:sp>
        <p:nvSpPr>
          <p:cNvPr id="7" name="Theme card 2"/>
          <p:cNvSpPr/>
          <p:nvPr/>
        </p:nvSpPr>
        <p:spPr>
          <a:xfrm>
            <a:off x="32918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Number 2"/>
          <p:cNvSpPr txBox="1"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Правда и постановка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Покушение оказывается инсценировкой. Что на самом деле показывают новости?</a:t>
            </a:r>
            <a:endParaRPr lang="en-US" sz="1400" dirty="0"/>
          </a:p>
        </p:txBody>
      </p:sp>
      <p:sp>
        <p:nvSpPr>
          <p:cNvPr id="11" name="Theme card 3"/>
          <p:cNvSpPr/>
          <p:nvPr/>
        </p:nvSpPr>
        <p:spPr>
          <a:xfrm>
            <a:off x="60350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Number 3"/>
          <p:cNvSpPr txBox="1"/>
          <p:nvPr/>
        </p:nvSpPr>
        <p:spPr>
          <a:xfrm>
            <a:off x="62636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Два мира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Русский оператор и британский медиа-менеджер: любовь через границу культур и денег.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</a:rPr>
              <a:t>Темы выделены по сюжету фильма; это трактовка автора презентации.</a:t>
            </a:r>
            <a:endParaRPr lang="en-US" sz="1100" dirty="0"/>
          </a:p>
        </p:txBody>
      </p:sp>
      <p:pic>
        <p:nvPicPr>
          <p:cNvPr id="16" name="Иллюстрация 2" descr="Иллюстрация к фильму, слайд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37160"/>
            <a:ext cx="1371600" cy="800100"/>
          </a:xfrm>
          <a:prstGeom prst="rect">
            <a:avLst/>
          </a:prstGeom>
          <a:ln w="18288">
            <a:solidFill>
              <a:srgbClr val="C8A05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Москва конца 90-х: контекст</a:t>
            </a:r>
          </a:p>
        </p:txBody>
      </p:sp>
      <p:sp>
        <p:nvSpPr>
          <p:cNvPr id="3" name="Label Где"/>
          <p:cNvSpPr/>
          <p:nvPr/>
        </p:nvSpPr>
        <p:spPr>
          <a:xfrm>
            <a:off x="548640" y="137160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Деньги</a:t>
            </a:r>
            <a:endParaRPr lang="en-US" sz="2200" dirty="0"/>
          </a:p>
        </p:txBody>
      </p:sp>
      <p:sp>
        <p:nvSpPr>
          <p:cNvPr id="5" name="Value Где"/>
          <p:cNvSpPr/>
          <p:nvPr/>
        </p:nvSpPr>
        <p:spPr>
          <a:xfrm>
            <a:off x="2651760" y="137160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88036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Постсоветские реформы и нехватка денег подталкивают героев к случайным заработкам.</a:t>
            </a:r>
            <a:endParaRPr lang="en-US" sz="1600" dirty="0"/>
          </a:p>
        </p:txBody>
      </p:sp>
      <p:sp>
        <p:nvSpPr>
          <p:cNvPr id="7" name="Label На чём"/>
          <p:cNvSpPr/>
          <p:nvPr/>
        </p:nvSpPr>
        <p:spPr>
          <a:xfrm>
            <a:off x="548640" y="246888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Медиа</a:t>
            </a:r>
            <a:endParaRPr lang="en-US" sz="2200" dirty="0"/>
          </a:p>
        </p:txBody>
      </p:sp>
      <p:sp>
        <p:nvSpPr>
          <p:cNvPr id="9" name="Value На чём"/>
          <p:cNvSpPr/>
          <p:nvPr/>
        </p:nvSpPr>
        <p:spPr>
          <a:xfrm>
            <a:off x="2651760" y="246888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80360" y="2468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Западные агентства ищут яркие кадры из России — на них есть спрос.</a:t>
            </a:r>
            <a:endParaRPr lang="en-US" sz="1600" dirty="0"/>
          </a:p>
        </p:txBody>
      </p:sp>
      <p:sp>
        <p:nvSpPr>
          <p:cNvPr id="11" name="Label Кто"/>
          <p:cNvSpPr/>
          <p:nvPr/>
        </p:nvSpPr>
        <p:spPr>
          <a:xfrm>
            <a:off x="548640" y="356616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Люди</a:t>
            </a:r>
            <a:endParaRPr lang="en-US" sz="2200" dirty="0"/>
          </a:p>
        </p:txBody>
      </p:sp>
      <p:sp>
        <p:nvSpPr>
          <p:cNvPr id="13" name="Value Кто"/>
          <p:cNvSpPr/>
          <p:nvPr/>
        </p:nvSpPr>
        <p:spPr>
          <a:xfrm>
            <a:off x="2651760" y="356616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880360" y="35661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Герои пытаются заработать на любом доступном материале и на чужих историях.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Правда и постановка</a:t>
            </a:r>
          </a:p>
        </p:txBody>
      </p:sp>
      <p:sp>
        <p:nvSpPr>
          <p:cNvPr id="3" name="Theme card 1"/>
          <p:cNvSpPr/>
          <p:nvPr/>
        </p:nvSpPr>
        <p:spPr>
          <a:xfrm>
            <a:off x="5486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4" name="Number 1"/>
          <p:cNvSpPr txBox="1"/>
          <p:nvPr/>
        </p:nvSpPr>
        <p:spPr>
          <a:xfrm>
            <a:off x="7772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Кадр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Что значит «настоящий кадр», если событие инсценировано?</a:t>
            </a:r>
            <a:endParaRPr lang="en-US" sz="1400" dirty="0"/>
          </a:p>
        </p:txBody>
      </p:sp>
      <p:sp>
        <p:nvSpPr>
          <p:cNvPr id="7" name="Theme card 2"/>
          <p:cNvSpPr/>
          <p:nvPr/>
        </p:nvSpPr>
        <p:spPr>
          <a:xfrm>
            <a:off x="32918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Number 2"/>
          <p:cNvSpPr txBox="1"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Зритель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Почему мы верим изображению с экрана?</a:t>
            </a:r>
            <a:endParaRPr lang="en-US" sz="1400" dirty="0"/>
          </a:p>
        </p:txBody>
      </p:sp>
      <p:sp>
        <p:nvSpPr>
          <p:cNvPr id="11" name="Theme card 3"/>
          <p:cNvSpPr/>
          <p:nvPr/>
        </p:nvSpPr>
        <p:spPr>
          <a:xfrm>
            <a:off x="60350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Number 3"/>
          <p:cNvSpPr txBox="1"/>
          <p:nvPr/>
        </p:nvSpPr>
        <p:spPr>
          <a:xfrm>
            <a:off x="62636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Новости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Как событие превращается в товар для продажи?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</a:rPr>
              <a:t>Вопросы сформулированы как трактовка автора презентации.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Мотив камеры</a:t>
            </a:r>
          </a:p>
        </p:txBody>
      </p:sp>
      <p:sp>
        <p:nvSpPr>
          <p:cNvPr id="3" name="Label Где"/>
          <p:cNvSpPr/>
          <p:nvPr/>
        </p:nvSpPr>
        <p:spPr>
          <a:xfrm>
            <a:off x="548640" y="137160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Герой</a:t>
            </a:r>
            <a:endParaRPr lang="en-US" sz="2200" dirty="0"/>
          </a:p>
        </p:txBody>
      </p:sp>
      <p:sp>
        <p:nvSpPr>
          <p:cNvPr id="5" name="Value Где"/>
          <p:cNvSpPr/>
          <p:nvPr/>
        </p:nvSpPr>
        <p:spPr>
          <a:xfrm>
            <a:off x="2651760" y="137160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88036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Вадик снимает город и людей в надежде продать кадры.</a:t>
            </a:r>
            <a:endParaRPr lang="en-US" sz="1600" dirty="0"/>
          </a:p>
        </p:txBody>
      </p:sp>
      <p:sp>
        <p:nvSpPr>
          <p:cNvPr id="7" name="Label На чём"/>
          <p:cNvSpPr/>
          <p:nvPr/>
        </p:nvSpPr>
        <p:spPr>
          <a:xfrm>
            <a:off x="548640" y="246888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REC</a:t>
            </a:r>
            <a:endParaRPr lang="en-US" sz="2200" dirty="0"/>
          </a:p>
        </p:txBody>
      </p:sp>
      <p:sp>
        <p:nvSpPr>
          <p:cNvPr id="9" name="Value На чём"/>
          <p:cNvSpPr/>
          <p:nvPr/>
        </p:nvSpPr>
        <p:spPr>
          <a:xfrm>
            <a:off x="2651760" y="246888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80360" y="2468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Знак записи напоминает: любое событие можно превратить в материал.</a:t>
            </a:r>
            <a:endParaRPr lang="en-US" sz="1600" dirty="0"/>
          </a:p>
        </p:txBody>
      </p:sp>
      <p:sp>
        <p:nvSpPr>
          <p:cNvPr id="11" name="Label Кто"/>
          <p:cNvSpPr/>
          <p:nvPr/>
        </p:nvSpPr>
        <p:spPr>
          <a:xfrm>
            <a:off x="548640" y="356616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Зритель</a:t>
            </a:r>
            <a:endParaRPr lang="en-US" sz="2200" dirty="0"/>
          </a:p>
        </p:txBody>
      </p:sp>
      <p:sp>
        <p:nvSpPr>
          <p:cNvPr id="13" name="Value Кто"/>
          <p:cNvSpPr/>
          <p:nvPr/>
        </p:nvSpPr>
        <p:spPr>
          <a:xfrm>
            <a:off x="2651760" y="356616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880360" y="35661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Мы смотрим историю глазами человека, который видит мир через объектив.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Путь Павликовского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«Стрингер» — первый игровой фильм режиссёра; позже «Ида» получила «Оскар» за лучший иностранный фильм.</a:t>
            </a:r>
            <a:endParaRPr lang="en-US" sz="1600" dirty="0"/>
          </a:p>
        </p:txBody>
      </p:sp>
      <p:sp>
        <p:nvSpPr>
          <p:cNvPr id="4" name="Timeline"/>
          <p:cNvSpPr/>
          <p:nvPr/>
        </p:nvSpPr>
        <p:spPr>
          <a:xfrm>
            <a:off x="731520" y="2971800"/>
            <a:ext cx="768096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5" name="Dot 1995"/>
          <p:cNvSpPr/>
          <p:nvPr/>
        </p:nvSpPr>
        <p:spPr>
          <a:xfrm>
            <a:off x="603504" y="2843784"/>
            <a:ext cx="256032" cy="25603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0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1995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0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Путешествие с Жириновским</a:t>
            </a:r>
            <a:endParaRPr lang="en-US" sz="1400" dirty="0"/>
          </a:p>
        </p:txBody>
      </p:sp>
      <p:sp>
        <p:nvSpPr>
          <p:cNvPr id="8" name="Dot 1998"/>
          <p:cNvSpPr/>
          <p:nvPr/>
        </p:nvSpPr>
        <p:spPr>
          <a:xfrm>
            <a:off x="2084832" y="2788920"/>
            <a:ext cx="365760" cy="36576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536192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1998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36192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Стрингер</a:t>
            </a:r>
            <a:endParaRPr lang="en-US" sz="1400" dirty="0"/>
          </a:p>
        </p:txBody>
      </p:sp>
      <p:sp>
        <p:nvSpPr>
          <p:cNvPr id="11" name="Dot 2000"/>
          <p:cNvSpPr/>
          <p:nvPr/>
        </p:nvSpPr>
        <p:spPr>
          <a:xfrm>
            <a:off x="3675888" y="2843784"/>
            <a:ext cx="256032" cy="25603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072384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2000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3072384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Последний курорт</a:t>
            </a:r>
            <a:endParaRPr lang="en-US" sz="1400" dirty="0"/>
          </a:p>
        </p:txBody>
      </p:sp>
      <p:sp>
        <p:nvSpPr>
          <p:cNvPr id="14" name="Dot 2004"/>
          <p:cNvSpPr/>
          <p:nvPr/>
        </p:nvSpPr>
        <p:spPr>
          <a:xfrm>
            <a:off x="5212080" y="2843784"/>
            <a:ext cx="256032" cy="25603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608576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2004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608576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Моё лето любви</a:t>
            </a:r>
            <a:endParaRPr lang="en-US" sz="1400" dirty="0"/>
          </a:p>
        </p:txBody>
      </p:sp>
      <p:sp>
        <p:nvSpPr>
          <p:cNvPr id="17" name="Dot 2013"/>
          <p:cNvSpPr/>
          <p:nvPr/>
        </p:nvSpPr>
        <p:spPr>
          <a:xfrm>
            <a:off x="6748272" y="2843784"/>
            <a:ext cx="256032" cy="25603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44768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2013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Ида</a:t>
            </a:r>
            <a:endParaRPr lang="en-US" sz="1400" dirty="0"/>
          </a:p>
        </p:txBody>
      </p:sp>
      <p:sp>
        <p:nvSpPr>
          <p:cNvPr id="20" name="Dot 2018"/>
          <p:cNvSpPr/>
          <p:nvPr/>
        </p:nvSpPr>
        <p:spPr>
          <a:xfrm>
            <a:off x="8284464" y="2843784"/>
            <a:ext cx="256032" cy="25603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80960" y="23317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2018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680960" y="32918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Холодная война</a:t>
            </a:r>
            <a:endParaRPr lang="en-US" sz="1400" dirty="0"/>
          </a:p>
        </p:txBody>
      </p:sp>
      <p:pic>
        <p:nvPicPr>
          <p:cNvPr id="23" name="Иллюстрация 3" descr="Иллюстрация к фильму, слайд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37160"/>
            <a:ext cx="1371600" cy="800100"/>
          </a:xfrm>
          <a:prstGeom prst="rect">
            <a:avLst/>
          </a:prstGeom>
          <a:ln w="18288">
            <a:solidFill>
              <a:srgbClr val="C8A05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Документальные корни</a:t>
            </a:r>
          </a:p>
        </p:txBody>
      </p:sp>
      <p:sp>
        <p:nvSpPr>
          <p:cNvPr id="3" name="Documentaries card"/>
          <p:cNvSpPr/>
          <p:nvPr/>
        </p:nvSpPr>
        <p:spPr>
          <a:xfrm>
            <a:off x="548640" y="1371600"/>
            <a:ext cx="448056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Документальные фильмы Павликовского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3931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«Сербские эпопеи» (1992)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«Путешествие с Жириновским» (1995)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«Из Москвы в Петушки»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«Путешествия Достоевского»</a:t>
            </a:r>
            <a:endParaRPr lang="en-US" sz="1600" dirty="0"/>
          </a:p>
        </p:txBody>
      </p:sp>
      <p:sp>
        <p:nvSpPr>
          <p:cNvPr id="6" name="Debut panel"/>
          <p:cNvSpPr/>
          <p:nvPr/>
        </p:nvSpPr>
        <p:spPr>
          <a:xfrm>
            <a:off x="5303520" y="1371600"/>
            <a:ext cx="329184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7" name="REC dot"/>
          <p:cNvSpPr/>
          <p:nvPr/>
        </p:nvSpPr>
        <p:spPr>
          <a:xfrm>
            <a:off x="5577840" y="1673352"/>
            <a:ext cx="219456" cy="2194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25312" y="1645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REC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577840" y="2286000"/>
            <a:ext cx="2743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</a:rPr>
              <a:t>Для игрового дебюта режиссёр выбрал историю любителя-репортёра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Звезда в главной роли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Сергей Бодров-младший (1971–2002) был одной из главных звёзд российского кино конца 90-х.</a:t>
            </a:r>
            <a:endParaRPr lang="en-US" sz="1600" dirty="0"/>
          </a:p>
        </p:txBody>
      </p:sp>
      <p:sp>
        <p:nvSpPr>
          <p:cNvPr id="4" name="Row 1997"/>
          <p:cNvSpPr/>
          <p:nvPr/>
        </p:nvSpPr>
        <p:spPr>
          <a:xfrm>
            <a:off x="548640" y="2057400"/>
            <a:ext cx="8046720" cy="54864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574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1997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103120" y="20574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Брат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669280" y="2057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Данила Багров</a:t>
            </a:r>
            <a:endParaRPr lang="en-US" sz="1500" dirty="0"/>
          </a:p>
        </p:txBody>
      </p:sp>
      <p:sp>
        <p:nvSpPr>
          <p:cNvPr id="8" name="Row 1998"/>
          <p:cNvSpPr/>
          <p:nvPr/>
        </p:nvSpPr>
        <p:spPr>
          <a:xfrm>
            <a:off x="548640" y="2743200"/>
            <a:ext cx="804672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7432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1998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2103120" y="27432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Стрингер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669280" y="27432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Вадик</a:t>
            </a:r>
            <a:endParaRPr lang="en-US" sz="1500" dirty="0"/>
          </a:p>
        </p:txBody>
      </p:sp>
      <p:sp>
        <p:nvSpPr>
          <p:cNvPr id="12" name="Row 1999"/>
          <p:cNvSpPr/>
          <p:nvPr/>
        </p:nvSpPr>
        <p:spPr>
          <a:xfrm>
            <a:off x="548640" y="3429000"/>
            <a:ext cx="8046720" cy="54864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4290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1999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2103120" y="34290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Восток — Запад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5669280" y="34290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Саша Васильев</a:t>
            </a:r>
            <a:endParaRPr lang="en-US" sz="1500" dirty="0"/>
          </a:p>
        </p:txBody>
      </p:sp>
      <p:sp>
        <p:nvSpPr>
          <p:cNvPr id="16" name="Row 2000"/>
          <p:cNvSpPr/>
          <p:nvPr/>
        </p:nvSpPr>
        <p:spPr>
          <a:xfrm>
            <a:off x="548640" y="4114800"/>
            <a:ext cx="8046720" cy="54864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1148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2000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2103120" y="41148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Брат 2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Данила Багров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Как снимали</a:t>
            </a:r>
          </a:p>
        </p:txBody>
      </p:sp>
      <p:sp>
        <p:nvSpPr>
          <p:cNvPr id="3" name="Label Где"/>
          <p:cNvSpPr/>
          <p:nvPr/>
        </p:nvSpPr>
        <p:spPr>
          <a:xfrm>
            <a:off x="548640" y="137160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Где</a:t>
            </a:r>
            <a:endParaRPr lang="en-US" sz="2200" dirty="0"/>
          </a:p>
        </p:txBody>
      </p:sp>
      <p:sp>
        <p:nvSpPr>
          <p:cNvPr id="5" name="Value Где"/>
          <p:cNvSpPr/>
          <p:nvPr/>
        </p:nvSpPr>
        <p:spPr>
          <a:xfrm>
            <a:off x="2651760" y="137160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88036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Съёмки прошли в России, Польше и Великобритании</a:t>
            </a:r>
            <a:endParaRPr lang="en-US" sz="1600" dirty="0"/>
          </a:p>
        </p:txBody>
      </p:sp>
      <p:sp>
        <p:nvSpPr>
          <p:cNvPr id="7" name="Label На чём"/>
          <p:cNvSpPr/>
          <p:nvPr/>
        </p:nvSpPr>
        <p:spPr>
          <a:xfrm>
            <a:off x="548640" y="246888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На чём</a:t>
            </a:r>
            <a:endParaRPr lang="en-US" sz="2200" dirty="0"/>
          </a:p>
        </p:txBody>
      </p:sp>
      <p:sp>
        <p:nvSpPr>
          <p:cNvPr id="9" name="Value На чём"/>
          <p:cNvSpPr/>
          <p:nvPr/>
        </p:nvSpPr>
        <p:spPr>
          <a:xfrm>
            <a:off x="2651760" y="246888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880360" y="2468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35-мм плёнка Kodak; оператор Витольд Сток</a:t>
            </a:r>
            <a:endParaRPr lang="en-US" sz="1600" dirty="0"/>
          </a:p>
        </p:txBody>
      </p:sp>
      <p:sp>
        <p:nvSpPr>
          <p:cNvPr id="11" name="Label Кто"/>
          <p:cNvSpPr/>
          <p:nvPr/>
        </p:nvSpPr>
        <p:spPr>
          <a:xfrm>
            <a:off x="548640" y="356616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566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Кто</a:t>
            </a:r>
            <a:endParaRPr lang="en-US" sz="2200" dirty="0"/>
          </a:p>
        </p:txBody>
      </p:sp>
      <p:sp>
        <p:nvSpPr>
          <p:cNvPr id="13" name="Value Кто"/>
          <p:cNvSpPr/>
          <p:nvPr/>
        </p:nvSpPr>
        <p:spPr>
          <a:xfrm>
            <a:off x="2651760" y="356616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880360" y="35661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Компания Pepper Pic; продюсеры Фиона Морэм, Чарльз Паттинсон, Джордж Фабер и Дэвид М. Томпсон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Фильм в мире</a:t>
            </a:r>
          </a:p>
        </p:txBody>
      </p:sp>
      <p:sp>
        <p:nvSpPr>
          <p:cNvPr id="3" name="Title row 1"/>
          <p:cNvSpPr/>
          <p:nvPr/>
        </p:nvSpPr>
        <p:spPr>
          <a:xfrm>
            <a:off x="548640" y="1371600"/>
            <a:ext cx="51206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3716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Россия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926080" y="137160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Стрингер</a:t>
            </a:r>
            <a:endParaRPr lang="en-US" sz="1800" dirty="0"/>
          </a:p>
        </p:txBody>
      </p:sp>
      <p:sp>
        <p:nvSpPr>
          <p:cNvPr id="6" name="Title row 2"/>
          <p:cNvSpPr/>
          <p:nvPr/>
        </p:nvSpPr>
        <p:spPr>
          <a:xfrm>
            <a:off x="548640" y="2194560"/>
            <a:ext cx="51206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945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Польша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219456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Korespondent</a:t>
            </a:r>
            <a:endParaRPr lang="en-US" sz="1800" dirty="0"/>
          </a:p>
        </p:txBody>
      </p:sp>
      <p:sp>
        <p:nvSpPr>
          <p:cNvPr id="9" name="Title row 3"/>
          <p:cNvSpPr/>
          <p:nvPr/>
        </p:nvSpPr>
        <p:spPr>
          <a:xfrm>
            <a:off x="548640" y="3017520"/>
            <a:ext cx="51206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0175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Испания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926080" y="30175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The Reporter</a:t>
            </a:r>
            <a:endParaRPr lang="en-US" sz="1800" dirty="0"/>
          </a:p>
        </p:txBody>
      </p:sp>
      <p:sp>
        <p:nvSpPr>
          <p:cNvPr id="12" name="Title row 4"/>
          <p:cNvSpPr/>
          <p:nvPr/>
        </p:nvSpPr>
        <p:spPr>
          <a:xfrm>
            <a:off x="548640" y="3840480"/>
            <a:ext cx="51206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8404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Великобритания, США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926080" y="384048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The Stringer</a:t>
            </a:r>
            <a:endParaRPr lang="en-US" sz="1800" dirty="0"/>
          </a:p>
        </p:txBody>
      </p:sp>
      <p:sp>
        <p:nvSpPr>
          <p:cNvPr id="15" name="Rating panel"/>
          <p:cNvSpPr/>
          <p:nvPr/>
        </p:nvSpPr>
        <p:spPr>
          <a:xfrm>
            <a:off x="5943600" y="1371600"/>
            <a:ext cx="2651760" cy="315468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943600" y="17373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accent1"/>
                </a:solidFill>
              </a:rPr>
              <a:t>6,2</a:t>
            </a:r>
            <a:endParaRPr lang="en-US" sz="6000" dirty="0"/>
          </a:p>
        </p:txBody>
      </p:sp>
      <p:sp>
        <p:nvSpPr>
          <p:cNvPr id="17" name="Text 15"/>
          <p:cNvSpPr txBox="1"/>
          <p:nvPr/>
        </p:nvSpPr>
        <p:spPr>
          <a:xfrm>
            <a:off x="5943600" y="2788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из 10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172200" y="32918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оценка на JustWatch, около 600 голосов</a:t>
            </a:r>
            <a:endParaRPr lang="en-US" sz="1400" dirty="0"/>
          </a:p>
        </p:txBody>
      </p:sp>
      <p:pic>
        <p:nvPicPr>
          <p:cNvPr id="19" name="Иллюстрация 4" descr="Иллюстрация к фильму, слайд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37160"/>
            <a:ext cx="1371600" cy="800100"/>
          </a:xfrm>
          <a:prstGeom prst="rect">
            <a:avLst/>
          </a:prstGeom>
          <a:ln w="18288">
            <a:solidFill>
              <a:srgbClr val="C8A05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Не путать</a:t>
            </a:r>
          </a:p>
        </p:txBody>
      </p:sp>
      <p:sp>
        <p:nvSpPr>
          <p:cNvPr id="3" name="Стрингер, 1998"/>
          <p:cNvSpPr/>
          <p:nvPr/>
        </p:nvSpPr>
        <p:spPr>
          <a:xfrm>
            <a:off x="548640" y="1280160"/>
            <a:ext cx="3931920" cy="29260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Стрингер, 1998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Режиссёр Павел Павликовский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Сергей Бодров-младший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Москва, любовь и инсценированное покушение</a:t>
            </a:r>
            <a:endParaRPr lang="en-US" sz="1500" dirty="0"/>
          </a:p>
        </p:txBody>
      </p:sp>
      <p:sp>
        <p:nvSpPr>
          <p:cNvPr id="6" name="Стрингер, 2014"/>
          <p:cNvSpPr/>
          <p:nvPr/>
        </p:nvSpPr>
        <p:spPr>
          <a:xfrm>
            <a:off x="4663440" y="1280160"/>
            <a:ext cx="3931920" cy="29260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463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Стрингер, 2014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21031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Режиссёр Дэн Гилрой (Nightcrawler)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Джейк Джилленхол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Ночной оператор, продающий кадры происшествий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3891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В России фильм Гилроя вышел под тем же названием; автор одного из обзоров отмечает сходство завязок.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Бодров-младший: два фильма подряд</a:t>
            </a:r>
          </a:p>
        </p:txBody>
      </p:sp>
      <p:sp>
        <p:nvSpPr>
          <p:cNvPr id="3" name="Стрингер, 1998"/>
          <p:cNvSpPr/>
          <p:nvPr/>
        </p:nvSpPr>
        <p:spPr>
          <a:xfrm>
            <a:off x="548640" y="1280160"/>
            <a:ext cx="3931920" cy="29260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Брат, 1997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Режиссёр Алексей Балабанов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Санкт-Петербург, криминальная драма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Герой — Данила Багров</a:t>
            </a:r>
            <a:endParaRPr lang="en-US" sz="1500" dirty="0"/>
          </a:p>
        </p:txBody>
      </p:sp>
      <p:sp>
        <p:nvSpPr>
          <p:cNvPr id="6" name="Стрингер, 2014"/>
          <p:cNvSpPr/>
          <p:nvPr/>
        </p:nvSpPr>
        <p:spPr>
          <a:xfrm>
            <a:off x="4663440" y="1280160"/>
            <a:ext cx="3931920" cy="29260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4937760" y="1463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Стрингер, 1998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21031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Режиссёр Павел Павликовский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Москва, драма о медиа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Герой — Вадик Чернышов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3891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Две роли показывают разные стороны актёрской манеры Бодрова.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Что посмотреть дальше</a:t>
            </a:r>
          </a:p>
        </p:txBody>
      </p:sp>
      <p:sp>
        <p:nvSpPr>
          <p:cNvPr id="3" name="Label Где"/>
          <p:cNvSpPr/>
          <p:nvPr/>
        </p:nvSpPr>
        <p:spPr>
          <a:xfrm>
            <a:off x="548640" y="137160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2013</a:t>
            </a:r>
            <a:endParaRPr lang="en-US" sz="2200" dirty="0"/>
          </a:p>
        </p:txBody>
      </p:sp>
      <p:sp>
        <p:nvSpPr>
          <p:cNvPr id="5" name="Value Где"/>
          <p:cNvSpPr/>
          <p:nvPr/>
        </p:nvSpPr>
        <p:spPr>
          <a:xfrm>
            <a:off x="2651760" y="137160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88036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«Ида» — «Оскар» за лучший иностранный фильм.</a:t>
            </a:r>
            <a:endParaRPr lang="en-US" sz="1600" dirty="0"/>
          </a:p>
        </p:txBody>
      </p:sp>
      <p:sp>
        <p:nvSpPr>
          <p:cNvPr id="7" name="Label На чём"/>
          <p:cNvSpPr/>
          <p:nvPr/>
        </p:nvSpPr>
        <p:spPr>
          <a:xfrm>
            <a:off x="548640" y="246888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2018</a:t>
            </a:r>
            <a:endParaRPr lang="en-US" sz="2200" dirty="0"/>
          </a:p>
        </p:txBody>
      </p:sp>
      <p:sp>
        <p:nvSpPr>
          <p:cNvPr id="9" name="Value На чём"/>
          <p:cNvSpPr/>
          <p:nvPr/>
        </p:nvSpPr>
        <p:spPr>
          <a:xfrm>
            <a:off x="2651760" y="246888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80360" y="2468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«Холодная война» — приз за режиссуру на Каннском фестивале.</a:t>
            </a:r>
            <a:endParaRPr lang="en-US" sz="1600" dirty="0"/>
          </a:p>
        </p:txBody>
      </p:sp>
      <p:sp>
        <p:nvSpPr>
          <p:cNvPr id="11" name="Label Кто"/>
          <p:cNvSpPr/>
          <p:nvPr/>
        </p:nvSpPr>
        <p:spPr>
          <a:xfrm>
            <a:off x="548640" y="3566160"/>
            <a:ext cx="2011680" cy="9144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1997</a:t>
            </a:r>
            <a:endParaRPr lang="en-US" sz="2200" dirty="0"/>
          </a:p>
        </p:txBody>
      </p:sp>
      <p:sp>
        <p:nvSpPr>
          <p:cNvPr id="13" name="Value Кто"/>
          <p:cNvSpPr/>
          <p:nvPr/>
        </p:nvSpPr>
        <p:spPr>
          <a:xfrm>
            <a:off x="2651760" y="3566160"/>
            <a:ext cx="594360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880360" y="35661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«Брат» — фильм, сделавший Сергея Бодрова-младшего звездой.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Вопросы для обсуждения</a:t>
            </a:r>
          </a:p>
        </p:txBody>
      </p:sp>
      <p:sp>
        <p:nvSpPr>
          <p:cNvPr id="3" name="Theme card 1"/>
          <p:cNvSpPr/>
          <p:nvPr/>
        </p:nvSpPr>
        <p:spPr>
          <a:xfrm>
            <a:off x="5486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4" name="Number 1"/>
          <p:cNvSpPr txBox="1"/>
          <p:nvPr/>
        </p:nvSpPr>
        <p:spPr>
          <a:xfrm>
            <a:off x="7772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Реальность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Чем настоящий кадр отличается от постановочного?</a:t>
            </a:r>
            <a:endParaRPr lang="en-US" sz="1400" dirty="0"/>
          </a:p>
        </p:txBody>
      </p:sp>
      <p:sp>
        <p:nvSpPr>
          <p:cNvPr id="7" name="Theme card 2"/>
          <p:cNvSpPr/>
          <p:nvPr/>
        </p:nvSpPr>
        <p:spPr>
          <a:xfrm>
            <a:off x="32918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Number 2"/>
          <p:cNvSpPr txBox="1"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Этика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Допустимо ли инсценировать событие ради новостей?</a:t>
            </a:r>
            <a:endParaRPr lang="en-US" sz="1400" dirty="0"/>
          </a:p>
        </p:txBody>
      </p:sp>
      <p:sp>
        <p:nvSpPr>
          <p:cNvPr id="11" name="Theme card 3"/>
          <p:cNvSpPr/>
          <p:nvPr/>
        </p:nvSpPr>
        <p:spPr>
          <a:xfrm>
            <a:off x="6035040" y="1280160"/>
            <a:ext cx="2560320" cy="301752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Number 3"/>
          <p:cNvSpPr txBox="1"/>
          <p:nvPr/>
        </p:nvSpPr>
        <p:spPr>
          <a:xfrm>
            <a:off x="62636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48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Сегодня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Как изменилось доверие к видео в эпоху соцсетей?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</a:rPr>
              <a:t>Вопросы предложены для обсуждения после просмотра.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 dot"/>
          <p:cNvSpPr/>
          <p:nvPr/>
        </p:nvSpPr>
        <p:spPr>
          <a:xfrm>
            <a:off x="548640" y="987552"/>
            <a:ext cx="219456" cy="2194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96112" y="960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REC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6858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Итог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8046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Игровой дебют Павла Павликовского, показанный в Каннах в 1998 году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История о Москве, камере и границе между реальностью и постановкой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В главной роли — Сергей Бодров-младший, звезда «Брата»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inger">
  <a:themeElements>
    <a:clrScheme name="Stringer">
      <a:dk1>
        <a:srgbClr val="14181F"/>
      </a:dk1>
      <a:lt1>
        <a:srgbClr val="FFFFFF"/>
      </a:lt1>
      <a:dk2>
        <a:srgbClr val="2A3340"/>
      </a:dk2>
      <a:lt2>
        <a:srgbClr val="F1F2F4"/>
      </a:lt2>
      <a:accent1>
        <a:srgbClr val="D62839"/>
      </a:accent1>
      <a:accent2>
        <a:srgbClr val="E3A72F"/>
      </a:accent2>
      <a:accent3>
        <a:srgbClr val="5B6B7F"/>
      </a:accent3>
      <a:accent4>
        <a:srgbClr val="8FA3B8"/>
      </a:accent4>
      <a:accent5>
        <a:srgbClr val="2E3A48"/>
      </a:accent5>
      <a:accent6>
        <a:srgbClr val="B8C2CC"/>
      </a:accent6>
      <a:hlink>
        <a:srgbClr val="D62839"/>
      </a:hlink>
      <a:folHlink>
        <a:srgbClr val="5B6B7F"/>
      </a:folHlink>
    </a:clrScheme>
    <a:fontScheme name="String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Stringer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Стрингер (1998)</dc:title>
  <dc:subject>PptxGenJS Presentation</dc:subject>
  <dc:creator>PptxGenJS</dc:creator>
  <cp:lastModifiedBy>Enkhtuul Ayush</cp:lastModifiedBy>
  <cp:revision>2</cp:revision>
  <dcterms:created xsi:type="dcterms:W3CDTF">2026-11-02T09:09:05Z</dcterms:created>
  <dcterms:modified xsi:type="dcterms:W3CDTF">2026-11-02T09:10:20Z</dcterms:modified>
</cp:coreProperties>
</file>