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0000012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143000"/>
            <a:ext cx="4892040" cy="42519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60120"/>
            <a:ext cx="6217920" cy="3657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400" b="1">
                <a:solidFill>
                  <a:srgbClr val="68DCE0"/>
                </a:solidFill>
                <a:latin typeface="Aptos"/>
              </a:rPr>
              <a:t>ПРАВО КАЖДОГО ЧЕЛОВЕКА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6492240" cy="1554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Aptos"/>
              </a:rPr>
              <a:t>СВОБОДА
СЛОВА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94760"/>
            <a:ext cx="5852160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100" b="0">
                <a:solidFill>
                  <a:srgbClr val="BECBE1"/>
                </a:solidFill>
                <a:latin typeface="Aptos"/>
              </a:rPr>
              <a:t>Право каждого человека выражать мысли, делиться идеями и быть услышанным.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577840"/>
            <a:ext cx="365760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300" b="1">
                <a:solidFill>
                  <a:srgbClr val="FFCA69"/>
                </a:solidFill>
                <a:latin typeface="Aptos"/>
              </a:rPr>
              <a:t>Презентация • 20 слайдов</a:t>
            </a:r>
          </a:p>
        </p:txBody>
      </p:sp>
      <p:sp>
        <p:nvSpPr>
          <p:cNvPr id="7" name="Oval 6"/>
          <p:cNvSpPr/>
          <p:nvPr/>
        </p:nvSpPr>
        <p:spPr>
          <a:xfrm>
            <a:off x="8229600" y="1325880"/>
            <a:ext cx="2286000" cy="228600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498079" y="2331720"/>
            <a:ext cx="3200400" cy="1828800"/>
          </a:xfrm>
          <a:prstGeom prst="round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7955279" y="2880360"/>
            <a:ext cx="201168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955279" y="3246120"/>
            <a:ext cx="146304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955279" y="3611880"/>
            <a:ext cx="2286001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01/20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Что означает свобода слова?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Это возможность открыто высказывать своё мнение и обсуждать разные темы.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Свобода слова — основа открытого общения.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1325880"/>
            <a:ext cx="2286000" cy="228600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98079" y="2331720"/>
            <a:ext cx="3200400" cy="1828800"/>
          </a:xfrm>
          <a:prstGeom prst="round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7955279" y="2880360"/>
            <a:ext cx="201168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3246120"/>
            <a:ext cx="146304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955279" y="3611880"/>
            <a:ext cx="2286001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02/20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Почему это право важно?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Оно помогает людям участвовать в жизни общества и влиять на решения.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Общество становится сильнее, когда слышны разные голоса.</a:t>
            </a:r>
          </a:p>
        </p:txBody>
      </p:sp>
      <p:sp>
        <p:nvSpPr>
          <p:cNvPr id="6" name="Oval 5"/>
          <p:cNvSpPr/>
          <p:nvPr/>
        </p:nvSpPr>
        <p:spPr>
          <a:xfrm>
            <a:off x="7315200" y="1828800"/>
            <a:ext cx="777240" cy="777240"/>
          </a:xfrm>
          <a:prstGeom prst="ellipse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178040" y="2697480"/>
            <a:ext cx="1051560" cy="1463040"/>
          </a:xfrm>
          <a:prstGeom prst="roundRect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49640" y="1828800"/>
            <a:ext cx="777240" cy="777240"/>
          </a:xfrm>
          <a:prstGeom prst="ellipse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412480" y="2697480"/>
            <a:ext cx="1051560" cy="1463040"/>
          </a:xfrm>
          <a:prstGeom prst="roundRect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784080" y="1828800"/>
            <a:ext cx="777240" cy="77724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646919" y="2697480"/>
            <a:ext cx="1051560" cy="1463040"/>
          </a:xfrm>
          <a:prstGeom prst="roundRect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03/20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Право на собственное мнение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Каждый человек может иметь свои взгляды, убеждения и идеи.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Несогласие — не повод лишать человека уважения.</a:t>
            </a:r>
          </a:p>
        </p:txBody>
      </p:sp>
      <p:sp>
        <p:nvSpPr>
          <p:cNvPr id="6" name="Oval 5"/>
          <p:cNvSpPr/>
          <p:nvPr/>
        </p:nvSpPr>
        <p:spPr>
          <a:xfrm>
            <a:off x="7315200" y="1828800"/>
            <a:ext cx="777240" cy="777240"/>
          </a:xfrm>
          <a:prstGeom prst="ellipse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178040" y="2697480"/>
            <a:ext cx="1051560" cy="1463040"/>
          </a:xfrm>
          <a:prstGeom prst="roundRect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49640" y="1828800"/>
            <a:ext cx="777240" cy="777240"/>
          </a:xfrm>
          <a:prstGeom prst="ellipse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412480" y="2697480"/>
            <a:ext cx="1051560" cy="1463040"/>
          </a:xfrm>
          <a:prstGeom prst="roundRect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784080" y="1828800"/>
            <a:ext cx="777240" cy="77724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646919" y="2697480"/>
            <a:ext cx="1051560" cy="1463040"/>
          </a:xfrm>
          <a:prstGeom prst="roundRect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04/20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Свобода получать информацию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Люди могут искать новости, читать книги, смотреть передачи и узнавать факты.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Доступ к информации помогает принимать решения.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2011680"/>
            <a:ext cx="3657600" cy="2468880"/>
          </a:xfrm>
          <a:prstGeom prst="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9144000" y="2057400"/>
            <a:ext cx="0" cy="2377440"/>
          </a:xfrm>
          <a:prstGeom prst="line">
            <a:avLst/>
          </a:prstGeom>
          <a:ln w="38100">
            <a:solidFill>
              <a:srgbClr val="4D8B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26679" y="265176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555480" y="265176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726679" y="320040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55480" y="320040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726679" y="3749039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555480" y="3749039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05/20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Свобода прессы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Журналисты могут рассказывать обществу о событиях и задавать важные вопросы.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Независимая журналистика помогает обществу быть информированным.</a:t>
            </a:r>
          </a:p>
        </p:txBody>
      </p:sp>
      <p:sp>
        <p:nvSpPr>
          <p:cNvPr id="6" name="Trapezoid 5"/>
          <p:cNvSpPr/>
          <p:nvPr/>
        </p:nvSpPr>
        <p:spPr>
          <a:xfrm rot="5400000">
            <a:off x="7680960" y="2103120"/>
            <a:ext cx="2743200" cy="1828800"/>
          </a:xfrm>
          <a:prstGeom prst="trapezoid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10241280" y="1920240"/>
            <a:ext cx="73152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0241280" y="2926080"/>
            <a:ext cx="73152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241280" y="3931920"/>
            <a:ext cx="73152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06/20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Свобода в интернете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Социальные сети и сайты дают возможность делиться мыслями с широкой аудиторией.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Публикуя пост, помни о своей аудитории.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1325880"/>
            <a:ext cx="2286000" cy="228600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98079" y="2331720"/>
            <a:ext cx="3200400" cy="1828800"/>
          </a:xfrm>
          <a:prstGeom prst="round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7955279" y="2880360"/>
            <a:ext cx="201168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3246120"/>
            <a:ext cx="146304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955279" y="3611880"/>
            <a:ext cx="2286001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07/20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Разные точки зрения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В обществе могут существовать разные мнения. Диалог помогает лучше понять друг друга.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Разнообразие мнений расширяет кругозор.</a:t>
            </a:r>
          </a:p>
        </p:txBody>
      </p:sp>
      <p:sp>
        <p:nvSpPr>
          <p:cNvPr id="6" name="Oval 5"/>
          <p:cNvSpPr/>
          <p:nvPr/>
        </p:nvSpPr>
        <p:spPr>
          <a:xfrm>
            <a:off x="7315200" y="1828800"/>
            <a:ext cx="777240" cy="777240"/>
          </a:xfrm>
          <a:prstGeom prst="ellipse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178040" y="2697480"/>
            <a:ext cx="1051560" cy="1463040"/>
          </a:xfrm>
          <a:prstGeom prst="roundRect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49640" y="1828800"/>
            <a:ext cx="777240" cy="777240"/>
          </a:xfrm>
          <a:prstGeom prst="ellipse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412480" y="2697480"/>
            <a:ext cx="1051560" cy="1463040"/>
          </a:xfrm>
          <a:prstGeom prst="roundRect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784080" y="1828800"/>
            <a:ext cx="777240" cy="77724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646919" y="2697480"/>
            <a:ext cx="1051560" cy="1463040"/>
          </a:xfrm>
          <a:prstGeom prst="roundRect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08/20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Свобода слова и демократия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Открытое обсуждение помогает гражданам участвовать в общественной жизни.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Обсуждение помогает находить лучшие решения.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0" y="1645920"/>
            <a:ext cx="0" cy="292608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498079" y="2286000"/>
            <a:ext cx="3291841" cy="0"/>
          </a:xfrm>
          <a:prstGeom prst="line">
            <a:avLst/>
          </a:prstGeom>
          <a:ln w="50800">
            <a:solidFill>
              <a:srgbClr val="F6F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7498079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2286000"/>
            <a:ext cx="457201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315199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98755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3327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692640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229600" y="4572000"/>
            <a:ext cx="1828800" cy="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09/20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Роль образования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Знания учат отличать факты от слухов и формировать собственную позицию.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Критическое мышление — важный навык.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2011680"/>
            <a:ext cx="3657600" cy="2468880"/>
          </a:xfrm>
          <a:prstGeom prst="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9144000" y="2057400"/>
            <a:ext cx="0" cy="2377440"/>
          </a:xfrm>
          <a:prstGeom prst="line">
            <a:avLst/>
          </a:prstGeom>
          <a:ln w="38100">
            <a:solidFill>
              <a:srgbClr val="4D8B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26679" y="265176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555480" y="265176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726679" y="320040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55480" y="320040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726679" y="3749039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555480" y="3749039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10/20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Уважение к собеседнику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Важно слушать других, не перебивать и отвечать спокойно.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Уважение делает разговор продуктивным.</a:t>
            </a:r>
          </a:p>
        </p:txBody>
      </p:sp>
      <p:sp>
        <p:nvSpPr>
          <p:cNvPr id="6" name="Oval 5"/>
          <p:cNvSpPr/>
          <p:nvPr/>
        </p:nvSpPr>
        <p:spPr>
          <a:xfrm>
            <a:off x="7315200" y="1828800"/>
            <a:ext cx="777240" cy="777240"/>
          </a:xfrm>
          <a:prstGeom prst="ellipse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178040" y="2697480"/>
            <a:ext cx="1051560" cy="1463040"/>
          </a:xfrm>
          <a:prstGeom prst="roundRect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49640" y="1828800"/>
            <a:ext cx="777240" cy="777240"/>
          </a:xfrm>
          <a:prstGeom prst="ellipse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412480" y="2697480"/>
            <a:ext cx="1051560" cy="1463040"/>
          </a:xfrm>
          <a:prstGeom prst="roundRect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784080" y="1828800"/>
            <a:ext cx="777240" cy="77724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646919" y="2697480"/>
            <a:ext cx="1051560" cy="1463040"/>
          </a:xfrm>
          <a:prstGeom prst="roundRect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11/20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Свобода не означает вседозволенность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Слова не должны становиться оправданием угроз, травли или призывов к насилию.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У свободы есть границы, защищающие права других.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0" y="1645920"/>
            <a:ext cx="0" cy="292608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498079" y="2286000"/>
            <a:ext cx="3291841" cy="0"/>
          </a:xfrm>
          <a:prstGeom prst="line">
            <a:avLst/>
          </a:prstGeom>
          <a:ln w="50800">
            <a:solidFill>
              <a:srgbClr val="F6F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7498079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2286000"/>
            <a:ext cx="457201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315199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98755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3327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692640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229600" y="4572000"/>
            <a:ext cx="1828800" cy="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12/20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Ответственность за слова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Перед публикацией стоит проверить информацию и подумать о последствиях.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Ответственная речь укрепляет доверие.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0" y="1645920"/>
            <a:ext cx="0" cy="292608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498079" y="2286000"/>
            <a:ext cx="3291841" cy="0"/>
          </a:xfrm>
          <a:prstGeom prst="line">
            <a:avLst/>
          </a:prstGeom>
          <a:ln w="50800">
            <a:solidFill>
              <a:srgbClr val="F6F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7498079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2286000"/>
            <a:ext cx="457201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315199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98755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3327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692640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229600" y="4572000"/>
            <a:ext cx="1828800" cy="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13/20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Факты и ложная информация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Нужно проверять источник, дату, автора и подтверждение новости.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Не делись непроверенными сообщениями.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2011680"/>
            <a:ext cx="3657600" cy="2468880"/>
          </a:xfrm>
          <a:prstGeom prst="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9144000" y="2057400"/>
            <a:ext cx="0" cy="2377440"/>
          </a:xfrm>
          <a:prstGeom prst="line">
            <a:avLst/>
          </a:prstGeom>
          <a:ln w="38100">
            <a:solidFill>
              <a:srgbClr val="4D8B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26679" y="265176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555480" y="265176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726679" y="320040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55480" y="320040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726679" y="3749039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555480" y="3749039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14/20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Язык ненависти и травля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Оскорбления и унижение причиняют вред и мешают безопасному общению.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Критикуй идеи, а не унижай людей.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0" y="1645920"/>
            <a:ext cx="0" cy="292608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498079" y="2286000"/>
            <a:ext cx="3291841" cy="0"/>
          </a:xfrm>
          <a:prstGeom prst="line">
            <a:avLst/>
          </a:prstGeom>
          <a:ln w="50800">
            <a:solidFill>
              <a:srgbClr val="F6F5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7498079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2286000"/>
            <a:ext cx="457201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315199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98755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332720" y="2286000"/>
            <a:ext cx="457200" cy="1463039"/>
          </a:xfrm>
          <a:prstGeom prst="line">
            <a:avLst/>
          </a:prstGeom>
          <a:ln w="254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692640" y="3749039"/>
            <a:ext cx="128016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229600" y="4572000"/>
            <a:ext cx="1828800" cy="0"/>
          </a:xfrm>
          <a:prstGeom prst="line">
            <a:avLst/>
          </a:prstGeom>
          <a:ln w="63500">
            <a:solidFill>
              <a:srgbClr val="FFCA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15/20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Как вести спор правильно?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Говорить по теме, приводить аргументы и уважать право другого не соглашаться.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Аргументы важнее крика.</a:t>
            </a:r>
          </a:p>
        </p:txBody>
      </p:sp>
      <p:sp>
        <p:nvSpPr>
          <p:cNvPr id="6" name="Oval 5"/>
          <p:cNvSpPr/>
          <p:nvPr/>
        </p:nvSpPr>
        <p:spPr>
          <a:xfrm>
            <a:off x="7315200" y="1828800"/>
            <a:ext cx="777240" cy="777240"/>
          </a:xfrm>
          <a:prstGeom prst="ellipse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178040" y="2697480"/>
            <a:ext cx="1051560" cy="1463040"/>
          </a:xfrm>
          <a:prstGeom prst="roundRect">
            <a:avLst/>
          </a:prstGeom>
          <a:solidFill>
            <a:srgbClr val="68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549640" y="1828800"/>
            <a:ext cx="777240" cy="777240"/>
          </a:xfrm>
          <a:prstGeom prst="ellipse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412480" y="2697480"/>
            <a:ext cx="1051560" cy="1463040"/>
          </a:xfrm>
          <a:prstGeom prst="roundRect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784080" y="1828800"/>
            <a:ext cx="777240" cy="77724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646919" y="2697480"/>
            <a:ext cx="1051560" cy="1463040"/>
          </a:xfrm>
          <a:prstGeom prst="roundRect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16/20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Примеры в повседневной жизни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Мы выражаем мнение на уроках, в семье, в общественных обсуждениях и онлайн.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Свобода слова начинается с повседневного общения.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1325880"/>
            <a:ext cx="2286000" cy="228600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98079" y="2331720"/>
            <a:ext cx="3200400" cy="1828800"/>
          </a:xfrm>
          <a:prstGeom prst="round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7955279" y="2880360"/>
            <a:ext cx="201168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3246120"/>
            <a:ext cx="146304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955279" y="3611880"/>
            <a:ext cx="2286001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17/20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Что каждый может сделать?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Читать разные источники, задавать вопросы, проверять факты и говорить уважительно.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Каждый может поддерживать культуру диалога.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0" y="2011680"/>
            <a:ext cx="3657600" cy="2468880"/>
          </a:xfrm>
          <a:prstGeom prst="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9144000" y="2057400"/>
            <a:ext cx="0" cy="2377440"/>
          </a:xfrm>
          <a:prstGeom prst="line">
            <a:avLst/>
          </a:prstGeom>
          <a:ln w="38100">
            <a:solidFill>
              <a:srgbClr val="4D8B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26679" y="265176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555480" y="265176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726679" y="3200400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55480" y="3200400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726679" y="3749039"/>
            <a:ext cx="1005841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555480" y="3749039"/>
            <a:ext cx="1005840" cy="0"/>
          </a:xfrm>
          <a:prstGeom prst="line">
            <a:avLst/>
          </a:prstGeom>
          <a:ln w="254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18/20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Главная мысль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Свобода слова помогает обществу развиваться, когда она сочетается с ответственностью.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Свобода и ответственность должны идти вместе.</a:t>
            </a:r>
          </a:p>
        </p:txBody>
      </p:sp>
      <p:sp>
        <p:nvSpPr>
          <p:cNvPr id="6" name="Trapezoid 5"/>
          <p:cNvSpPr/>
          <p:nvPr/>
        </p:nvSpPr>
        <p:spPr>
          <a:xfrm rot="5400000">
            <a:off x="7680960" y="2103120"/>
            <a:ext cx="2743200" cy="1828800"/>
          </a:xfrm>
          <a:prstGeom prst="trapezoid">
            <a:avLst/>
          </a:prstGeom>
          <a:solidFill>
            <a:srgbClr val="FFC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>
            <a:off x="10241280" y="1920240"/>
            <a:ext cx="73152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0241280" y="2926080"/>
            <a:ext cx="73152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241280" y="3931920"/>
            <a:ext cx="731520" cy="0"/>
          </a:xfrm>
          <a:prstGeom prst="line">
            <a:avLst/>
          </a:prstGeom>
          <a:ln w="38100">
            <a:solidFill>
              <a:srgbClr val="68DC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19/20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33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4241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"/>
              </a:rPr>
              <a:t>Спасибо за внимание!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852160" cy="2560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2200" b="0">
                <a:solidFill>
                  <a:srgbClr val="BECBE1"/>
                </a:solidFill>
                <a:latin typeface="Aptos"/>
              </a:rPr>
              <a:t>Говори свободно. Думай критически. Уважай других.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074920"/>
            <a:ext cx="6126480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1700" b="1">
                <a:solidFill>
                  <a:srgbClr val="FFCA69"/>
                </a:solidFill>
                <a:latin typeface="Aptos"/>
              </a:rPr>
              <a:t>Спасибо!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1325880"/>
            <a:ext cx="2286000" cy="2286000"/>
          </a:xfrm>
          <a:prstGeom prst="ellipse">
            <a:avLst/>
          </a:prstGeom>
          <a:solidFill>
            <a:srgbClr val="4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98079" y="2331720"/>
            <a:ext cx="3200400" cy="1828800"/>
          </a:xfrm>
          <a:prstGeom prst="roundRect">
            <a:avLst/>
          </a:prstGeom>
          <a:solidFill>
            <a:srgbClr val="F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7955279" y="2880360"/>
            <a:ext cx="201168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955279" y="3246120"/>
            <a:ext cx="1463040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955279" y="3611880"/>
            <a:ext cx="2286001" cy="0"/>
          </a:xfrm>
          <a:prstGeom prst="line">
            <a:avLst/>
          </a:prstGeom>
          <a:ln w="50800">
            <a:solidFill>
              <a:srgbClr val="121D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r>
              <a:rPr sz="900" b="1">
                <a:solidFill>
                  <a:srgbClr val="BECBE1"/>
                </a:solidFill>
                <a:latin typeface="Aptos"/>
              </a:rPr>
              <a:t>СВОБОДА СЛОВА  •  ПРАВО И ОТВЕТСТВЕННОСТЬ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19088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/>
            <a:r>
              <a:rPr sz="1000" b="1">
                <a:solidFill>
                  <a:srgbClr val="BECBE1"/>
                </a:solidFill>
                <a:latin typeface="Aptos"/>
              </a:rPr>
              <a:t>20/20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2</cp:revision>
  <dcterms:created xsi:type="dcterms:W3CDTF">2013-01-27T09:14:16Z</dcterms:created>
  <dcterms:modified xsi:type="dcterms:W3CDTF">2026-11-02T18:02:36Z</dcterms:modified>
  <cp:category/>
</cp:coreProperties>
</file>