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ableStyles" Target="tableStyle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notesMaster" Target="notesMasters/notesMaster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7ABD4E-FAAD-D044-BE4F-54BC49B30E39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AF2BF0-917C-B74E-9ED9-C9610073C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683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rgbClr val="1F1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4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C5459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F1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A9A0A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5" Type="http://schemas.openxmlformats.org/officeDocument/2006/relationships/theme" Target="../theme/theme1.xml" /><Relationship Id="rId4" Type="http://schemas.openxmlformats.org/officeDocument/2006/relationships/slideLayout" Target="../slideLayouts/slideLayout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C5459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3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3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3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3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3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3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3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3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3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3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3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3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3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4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 /><Relationship Id="rId1" Type="http://schemas.openxmlformats.org/officeDocument/2006/relationships/slideLayout" Target="../slideLayouts/slideLayout3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 /><Relationship Id="rId1" Type="http://schemas.openxmlformats.org/officeDocument/2006/relationships/slideLayout" Target="../slideLayouts/slideLayout3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 /><Relationship Id="rId1" Type="http://schemas.openxmlformats.org/officeDocument/2006/relationships/slideLayout" Target="../slideLayouts/slideLayout3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 /><Relationship Id="rId2" Type="http://schemas.openxmlformats.org/officeDocument/2006/relationships/notesSlide" Target="../notesSlides/notesSlide19.xml" /><Relationship Id="rId1" Type="http://schemas.openxmlformats.org/officeDocument/2006/relationships/slideLayout" Target="../slideLayouts/slideLayout3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 /><Relationship Id="rId1" Type="http://schemas.openxmlformats.org/officeDocument/2006/relationships/slideLayout" Target="../slideLayouts/slideLayout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Портрет Г. В. Плеханова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2000" y="0"/>
            <a:ext cx="4572000" cy="5143500"/>
          </a:xfrm>
          <a:prstGeom prst="rect">
            <a:avLst/>
          </a:prstGeom>
        </p:spPr>
      </p:pic>
      <p:sp>
        <p:nvSpPr>
          <p:cNvPr id="3" name="Kicker"/>
          <p:cNvSpPr txBox="1"/>
          <p:nvPr/>
        </p:nvSpPr>
        <p:spPr>
          <a:xfrm>
            <a:off x="502920" y="91440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2"/>
                </a:solidFill>
              </a:rPr>
              <a:t>ИСТОРИЧЕСКИЙ ОЧЕРК · РУССКАЯ МЫСЛЬ</a:t>
            </a:r>
            <a:endParaRPr lang="en-US" sz="1000" dirty="0"/>
          </a:p>
        </p:txBody>
      </p:sp>
      <p:sp>
        <p:nvSpPr>
          <p:cNvPr id="4" name="Title"/>
          <p:cNvSpPr txBox="1"/>
          <p:nvPr/>
        </p:nvSpPr>
        <p:spPr>
          <a:xfrm>
            <a:off x="502920" y="1371600"/>
            <a:ext cx="38404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Георгий Валентинович Плеханов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502920" y="3063240"/>
            <a:ext cx="731520" cy="4572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6" name="Subtitle"/>
          <p:cNvSpPr txBox="1"/>
          <p:nvPr/>
        </p:nvSpPr>
        <p:spPr>
          <a:xfrm>
            <a:off x="502920" y="3291840"/>
            <a:ext cx="3749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D8D0D3"/>
                </a:solidFill>
              </a:rPr>
              <a:t>Публицист, философ, основоположник марксистской эстетики в России</a:t>
            </a:r>
            <a:endParaRPr lang="en-US" sz="1500" dirty="0"/>
          </a:p>
        </p:txBody>
      </p:sp>
      <p:sp>
        <p:nvSpPr>
          <p:cNvPr id="7" name="Years"/>
          <p:cNvSpPr txBox="1"/>
          <p:nvPr/>
        </p:nvSpPr>
        <p:spPr>
          <a:xfrm>
            <a:off x="502920" y="42976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1856–1918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457200" y="20116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2"/>
                </a:solidFill>
              </a:rPr>
              <a:t>ИСТОКИ И ЮНОСТЬ</a:t>
            </a:r>
            <a:endParaRPr lang="en-US" sz="1000" dirty="0"/>
          </a:p>
        </p:txBody>
      </p:sp>
      <p:sp>
        <p:nvSpPr>
          <p:cNvPr id="3" name="Title"/>
          <p:cNvSpPr txBox="1"/>
          <p:nvPr/>
        </p:nvSpPr>
        <p:spPr>
          <a:xfrm>
            <a:off x="457200" y="429768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Из дворянской семьи в революцию</a:t>
            </a:r>
            <a:endParaRPr lang="en-US" sz="2600" dirty="0"/>
          </a:p>
        </p:txBody>
      </p:sp>
      <p:sp>
        <p:nvSpPr>
          <p:cNvPr id="4" name="Card"/>
          <p:cNvSpPr/>
          <p:nvPr/>
        </p:nvSpPr>
        <p:spPr>
          <a:xfrm>
            <a:off x="457200" y="1188720"/>
            <a:ext cx="5029200" cy="123444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Badge"/>
          <p:cNvSpPr/>
          <p:nvPr/>
        </p:nvSpPr>
        <p:spPr>
          <a:xfrm>
            <a:off x="621792" y="1641348"/>
            <a:ext cx="329184" cy="32918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BadgeNum"/>
          <p:cNvSpPr txBox="1"/>
          <p:nvPr/>
        </p:nvSpPr>
        <p:spPr>
          <a:xfrm>
            <a:off x="621792" y="164134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097280" y="1243584"/>
            <a:ext cx="425196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Родился 29 ноября (11 декабря) 1856 года в селе Гудаловка Тамбовской губернии в семье мелкопоместного дворянина. Детство в патриархальной усадьбе дало знакомство с реалиями пореформенной деревни.</a:t>
            </a:r>
            <a:endParaRPr lang="en-US" sz="1200" dirty="0"/>
          </a:p>
        </p:txBody>
      </p:sp>
      <p:sp>
        <p:nvSpPr>
          <p:cNvPr id="8" name="Card"/>
          <p:cNvSpPr/>
          <p:nvPr/>
        </p:nvSpPr>
        <p:spPr>
          <a:xfrm>
            <a:off x="457200" y="2560320"/>
            <a:ext cx="5029200" cy="86868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Badge"/>
          <p:cNvSpPr/>
          <p:nvPr/>
        </p:nvSpPr>
        <p:spPr>
          <a:xfrm>
            <a:off x="621792" y="2830068"/>
            <a:ext cx="329184" cy="32918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BadgeNum"/>
          <p:cNvSpPr txBox="1"/>
          <p:nvPr/>
        </p:nvSpPr>
        <p:spPr>
          <a:xfrm>
            <a:off x="621792" y="28300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2615184"/>
            <a:ext cx="425196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Учился в Воронежской военной гимназии, затем в Константиновском артиллерийском училище.</a:t>
            </a:r>
            <a:endParaRPr lang="en-US" sz="1200" dirty="0"/>
          </a:p>
        </p:txBody>
      </p:sp>
      <p:sp>
        <p:nvSpPr>
          <p:cNvPr id="12" name="Card"/>
          <p:cNvSpPr/>
          <p:nvPr/>
        </p:nvSpPr>
        <p:spPr>
          <a:xfrm>
            <a:off x="457200" y="3566160"/>
            <a:ext cx="5029200" cy="109728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Badge"/>
          <p:cNvSpPr/>
          <p:nvPr/>
        </p:nvSpPr>
        <p:spPr>
          <a:xfrm>
            <a:off x="621792" y="3950208"/>
            <a:ext cx="329184" cy="32918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BadgeNum"/>
          <p:cNvSpPr txBox="1"/>
          <p:nvPr/>
        </p:nvSpPr>
        <p:spPr>
          <a:xfrm>
            <a:off x="621792" y="395020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3621024"/>
            <a:ext cx="425196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В 1874 году поступил в Горный институт в Санкт-Петербурге. Увлёкся радикальными идеями и оставил институт ради борьбы за народное освобождение.</a:t>
            </a:r>
            <a:endParaRPr lang="en-US" sz="1200" dirty="0"/>
          </a:p>
        </p:txBody>
      </p:sp>
      <p:pic>
        <p:nvPicPr>
          <p:cNvPr id="16" name="Image 0" descr="Гравюра: усадьба в Гудаловке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0" y="1188720"/>
            <a:ext cx="2926080" cy="1645920"/>
          </a:xfrm>
          <a:prstGeom prst="rect">
            <a:avLst/>
          </a:prstGeom>
        </p:spPr>
      </p:pic>
      <p:sp>
        <p:nvSpPr>
          <p:cNvPr id="17" name="Text 14"/>
          <p:cNvSpPr txBox="1"/>
          <p:nvPr/>
        </p:nvSpPr>
        <p:spPr>
          <a:xfrm>
            <a:off x="5760720" y="2880360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50" i="1" dirty="0">
                <a:solidFill>
                  <a:schemeClr val="accent3"/>
                </a:solidFill>
              </a:rPr>
              <a:t>Усадьба в Гудаловке — истоки пути</a:t>
            </a:r>
            <a:endParaRPr lang="en-US" sz="950" dirty="0"/>
          </a:p>
        </p:txBody>
      </p:sp>
      <p:sp>
        <p:nvSpPr>
          <p:cNvPr id="18" name="Callout"/>
          <p:cNvSpPr/>
          <p:nvPr/>
        </p:nvSpPr>
        <p:spPr>
          <a:xfrm>
            <a:off x="5760720" y="3337560"/>
            <a:ext cx="2926080" cy="132588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5760720" y="347472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1856–1918</a:t>
            </a:r>
            <a:endParaRPr lang="en-US" sz="2800" dirty="0"/>
          </a:p>
        </p:txBody>
      </p:sp>
      <p:sp>
        <p:nvSpPr>
          <p:cNvPr id="20" name="Text 17"/>
          <p:cNvSpPr txBox="1"/>
          <p:nvPr/>
        </p:nvSpPr>
        <p:spPr>
          <a:xfrm>
            <a:off x="5943600" y="4023360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bg1"/>
                </a:solidFill>
              </a:rPr>
              <a:t>годы жизни. Дворянское происхождение не помешало ему связать жизнь с рабочим движением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C5459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457200" y="20116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2"/>
                </a:solidFill>
              </a:rPr>
              <a:t>БОЕВОЕ НАРОДНИЧЕСТВО · 1876–1879</a:t>
            </a:r>
            <a:endParaRPr lang="en-US" sz="1000" dirty="0"/>
          </a:p>
        </p:txBody>
      </p:sp>
      <p:sp>
        <p:nvSpPr>
          <p:cNvPr id="3" name="Title"/>
          <p:cNvSpPr txBox="1"/>
          <p:nvPr/>
        </p:nvSpPr>
        <p:spPr>
          <a:xfrm>
            <a:off x="457200" y="429768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Казанская демонстрация и раскол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058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3"/>
                </a:solidFill>
              </a:rPr>
              <a:t>Первая открытая политическая демонстрация в России и идейный раскол движения «Земля и воля»</a:t>
            </a:r>
            <a:endParaRPr lang="en-US" sz="1200" dirty="0"/>
          </a:p>
        </p:txBody>
      </p:sp>
      <p:sp>
        <p:nvSpPr>
          <p:cNvPr id="5" name="Card"/>
          <p:cNvSpPr/>
          <p:nvPr/>
        </p:nvSpPr>
        <p:spPr>
          <a:xfrm>
            <a:off x="457200" y="1463040"/>
            <a:ext cx="2560320" cy="310896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57200" y="1463040"/>
            <a:ext cx="2560320" cy="54864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1645920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21488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Речь у Казанского собора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560320"/>
            <a:ext cx="21945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6 декабря 1876 года Плеханов произнёс речь против самодержавия на площади в Петербурге и перешёл на нелегальное положение.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3931920"/>
            <a:ext cx="2194560" cy="0"/>
          </a:xfrm>
          <a:prstGeom prst="line">
            <a:avLst/>
          </a:prstGeom>
          <a:noFill/>
          <a:ln w="12700">
            <a:solidFill>
              <a:schemeClr val="accent4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0080" y="4005072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i="1" dirty="0">
                <a:solidFill>
                  <a:schemeClr val="accent3"/>
                </a:solidFill>
              </a:rPr>
              <a:t>Первое публичное «крещение» революцией</a:t>
            </a:r>
            <a:endParaRPr lang="en-US" sz="1050" dirty="0"/>
          </a:p>
        </p:txBody>
      </p:sp>
      <p:sp>
        <p:nvSpPr>
          <p:cNvPr id="12" name="Card"/>
          <p:cNvSpPr/>
          <p:nvPr/>
        </p:nvSpPr>
        <p:spPr>
          <a:xfrm>
            <a:off x="3291840" y="1463040"/>
            <a:ext cx="2560320" cy="310896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3291840" y="1463040"/>
            <a:ext cx="2560320" cy="54864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474720" y="1645920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400" dirty="0"/>
          </a:p>
        </p:txBody>
      </p:sp>
      <p:sp>
        <p:nvSpPr>
          <p:cNvPr id="15" name="Text 13"/>
          <p:cNvSpPr txBox="1"/>
          <p:nvPr/>
        </p:nvSpPr>
        <p:spPr>
          <a:xfrm>
            <a:off x="3474720" y="21488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«Земля и воля»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3474720" y="2560320"/>
            <a:ext cx="21945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Один из руководителей организации. Вёл агитацию среди столичных рабочих и крестьян, отстаивая общинный социализм.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3474720" y="3931920"/>
            <a:ext cx="2194560" cy="0"/>
          </a:xfrm>
          <a:prstGeom prst="line">
            <a:avLst/>
          </a:prstGeom>
          <a:noFill/>
          <a:ln w="12700">
            <a:solidFill>
              <a:schemeClr val="accent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474720" y="4005072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i="1" dirty="0">
                <a:solidFill>
                  <a:schemeClr val="accent3"/>
                </a:solidFill>
              </a:rPr>
              <a:t>Вера в революционный потенциал крестьянства</a:t>
            </a:r>
            <a:endParaRPr lang="en-US" sz="1050" dirty="0"/>
          </a:p>
        </p:txBody>
      </p:sp>
      <p:sp>
        <p:nvSpPr>
          <p:cNvPr id="19" name="Card"/>
          <p:cNvSpPr/>
          <p:nvPr/>
        </p:nvSpPr>
        <p:spPr>
          <a:xfrm>
            <a:off x="6126480" y="1463040"/>
            <a:ext cx="2560320" cy="310896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126480" y="1463040"/>
            <a:ext cx="2560320" cy="54864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309360" y="1645920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400" dirty="0"/>
          </a:p>
        </p:txBody>
      </p:sp>
      <p:sp>
        <p:nvSpPr>
          <p:cNvPr id="22" name="Text 20"/>
          <p:cNvSpPr txBox="1"/>
          <p:nvPr/>
        </p:nvSpPr>
        <p:spPr>
          <a:xfrm>
            <a:off x="6309360" y="21488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«Чёрный передел»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309360" y="2560320"/>
            <a:ext cx="21945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В 1879 году на Воронежском съезде выступил против индивидуального террора «Народной воли» и возглавил пропагандистский «Чёрный передел».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6309360" y="3931920"/>
            <a:ext cx="2194560" cy="0"/>
          </a:xfrm>
          <a:prstGeom prst="line">
            <a:avLst/>
          </a:prstGeom>
          <a:noFill/>
          <a:ln w="12700">
            <a:solidFill>
              <a:schemeClr val="accent4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309360" y="4005072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i="1" dirty="0">
                <a:solidFill>
                  <a:schemeClr val="accent3"/>
                </a:solidFill>
              </a:rPr>
              <a:t>Отказ от заговорщичества и террора</a:t>
            </a:r>
            <a:endParaRPr lang="en-US" sz="105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C5459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Гравюра: портовый город с маяком и пароходом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23408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242316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2"/>
                </a:solidFill>
              </a:rPr>
              <a:t>ИЗГНАНИЕ · 1880–1917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2670048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Эмиграция длиной в 37 лет</a:t>
            </a:r>
            <a:endParaRPr lang="en-US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3291840"/>
            <a:ext cx="5120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С января 1880 года до Февральской революции 1917 года Плеханов жил в Швейцарии, Франции и Италии — вдали от родины, но во главе её теоретической мысли. В Женеве он порвал с народничеством и перешёл к марксизму.</a:t>
            </a:r>
            <a:endParaRPr lang="en-US" sz="1250" dirty="0"/>
          </a:p>
        </p:txBody>
      </p:sp>
      <p:sp>
        <p:nvSpPr>
          <p:cNvPr id="6" name="Text 3"/>
          <p:cNvSpPr txBox="1"/>
          <p:nvPr/>
        </p:nvSpPr>
        <p:spPr>
          <a:xfrm>
            <a:off x="6035040" y="2514600"/>
            <a:ext cx="1463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37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7406640" y="30632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accent3"/>
                </a:solidFill>
              </a:rPr>
              <a:t>лет в изгнании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6035040" y="3703320"/>
            <a:ext cx="2651760" cy="77724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172200" y="374904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chemeClr val="accent1"/>
                </a:solidFill>
              </a:rPr>
              <a:t>Женева стала интеллектуальным центром русской марксистской мысли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C5459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502920" y="4315968"/>
            <a:ext cx="74066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464646"/>
                </a:solidFill>
                <a:latin typeface="Aptos"/>
              </a:defRPr>
            </a:pPr>
            <a:r>
              <a:t>После Февральской революции 1917 года вернулся в Россию. Скончался в 1918 году в Финляндии от туберкулёза.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4096512"/>
            <a:ext cx="2743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825A37"/>
                </a:solidFill>
                <a:latin typeface="Aptos"/>
              </a:defRPr>
            </a:pPr>
            <a:r>
              <a:t>ВОЗВРАЩЕНИЕ И ПОСЛЕДНИЕ ГОДЫ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457200" y="20116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2"/>
                </a:solidFill>
              </a:rPr>
              <a:t>ПЕРЕЛОМ В МИРОВОЗЗРЕНИИ · 1882–1883</a:t>
            </a:r>
            <a:endParaRPr lang="en-US" sz="1000" dirty="0"/>
          </a:p>
        </p:txBody>
      </p:sp>
      <p:sp>
        <p:nvSpPr>
          <p:cNvPr id="3" name="Title"/>
          <p:cNvSpPr txBox="1"/>
          <p:nvPr/>
        </p:nvSpPr>
        <p:spPr>
          <a:xfrm>
            <a:off x="457200" y="429768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Поворот к марксизму: крах иллюзий</a:t>
            </a:r>
            <a:endParaRPr lang="en-US" sz="2600" dirty="0"/>
          </a:p>
        </p:txBody>
      </p:sp>
      <p:sp>
        <p:nvSpPr>
          <p:cNvPr id="4" name="LeftPanel"/>
          <p:cNvSpPr/>
          <p:nvPr/>
        </p:nvSpPr>
        <p:spPr>
          <a:xfrm>
            <a:off x="457200" y="1188720"/>
            <a:ext cx="3566160" cy="2286000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40080" y="12801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3"/>
                </a:solidFill>
              </a:rPr>
              <a:t>Народническая догма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1691640"/>
            <a:ext cx="32004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Вера в крестьянскую общину как готовую ячейку социализма</a:t>
            </a:r>
            <a:endParaRPr lang="en-US" sz="13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Убеждение, что Россия минует капиталистический этап</a:t>
            </a:r>
            <a:endParaRPr lang="en-US" sz="13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Ставка на крестьянский бунт и героизм террористов-одиночек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114800" y="2148840"/>
            <a:ext cx="457200" cy="4572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114800" y="2148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→</a:t>
            </a:r>
            <a:endParaRPr lang="en-US" sz="1800" dirty="0"/>
          </a:p>
        </p:txBody>
      </p:sp>
      <p:sp>
        <p:nvSpPr>
          <p:cNvPr id="9" name="RightPanel"/>
          <p:cNvSpPr/>
          <p:nvPr/>
        </p:nvSpPr>
        <p:spPr>
          <a:xfrm>
            <a:off x="4663440" y="1188720"/>
            <a:ext cx="4023360" cy="2286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846320" y="12801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Марксистский анализ Плеханова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4846320" y="1691640"/>
            <a:ext cx="36576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Капитализм в России уже побеждает, разрушая общину изнутри</a:t>
            </a:r>
            <a:endParaRPr lang="en-US" sz="13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Передовой класс — не крестьянство, а промышленный пролетариат</a:t>
            </a:r>
            <a:endParaRPr lang="en-US" sz="13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Борьба за демократические свободы — необходимый шаг к социализму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3657600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200" dirty="0">
                <a:solidFill>
                  <a:schemeClr val="accent2"/>
                </a:solidFill>
              </a:rPr>
              <a:t>ПОЛЕМИЧЕСКАЯ ПУБЛИЦИСТИКА</a:t>
            </a:r>
            <a:endParaRPr lang="en-US" sz="950" dirty="0"/>
          </a:p>
        </p:txBody>
      </p:sp>
      <p:sp>
        <p:nvSpPr>
          <p:cNvPr id="13" name="Card"/>
          <p:cNvSpPr/>
          <p:nvPr/>
        </p:nvSpPr>
        <p:spPr>
          <a:xfrm>
            <a:off x="457200" y="3931920"/>
            <a:ext cx="2560320" cy="64008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566928" y="393192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1883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115568" y="393192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chemeClr val="tx1"/>
                </a:solidFill>
              </a:rPr>
              <a:t>«Социализм и политическая борьба»</a:t>
            </a:r>
            <a:endParaRPr lang="en-US" sz="1100" dirty="0"/>
          </a:p>
        </p:txBody>
      </p:sp>
      <p:sp>
        <p:nvSpPr>
          <p:cNvPr id="16" name="Card"/>
          <p:cNvSpPr/>
          <p:nvPr/>
        </p:nvSpPr>
        <p:spPr>
          <a:xfrm>
            <a:off x="3291840" y="3931920"/>
            <a:ext cx="2560320" cy="64008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 txBox="1"/>
          <p:nvPr/>
        </p:nvSpPr>
        <p:spPr>
          <a:xfrm>
            <a:off x="3401568" y="393192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1885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3950208" y="393192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chemeClr val="tx1"/>
                </a:solidFill>
              </a:rPr>
              <a:t>«Наши разногласия»</a:t>
            </a:r>
            <a:endParaRPr lang="en-US" sz="1100" dirty="0"/>
          </a:p>
        </p:txBody>
      </p:sp>
      <p:sp>
        <p:nvSpPr>
          <p:cNvPr id="19" name="Card"/>
          <p:cNvSpPr/>
          <p:nvPr/>
        </p:nvSpPr>
        <p:spPr>
          <a:xfrm>
            <a:off x="6126480" y="3931920"/>
            <a:ext cx="2560320" cy="64008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 txBox="1"/>
          <p:nvPr/>
        </p:nvSpPr>
        <p:spPr>
          <a:xfrm>
            <a:off x="6236208" y="393192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1894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6784848" y="393192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chemeClr val="tx1"/>
                </a:solidFill>
              </a:rPr>
              <a:t>«Анархизм и социализм»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C5459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457200" y="20116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2"/>
                </a:solidFill>
              </a:rPr>
              <a:t>ЖЕНЕВА, 1883 ГОД · ПЕРВАЯ МАРКСИСТСКАЯ ГРУППА РОССИИ</a:t>
            </a:r>
            <a:endParaRPr lang="en-US" sz="1000" dirty="0"/>
          </a:p>
        </p:txBody>
      </p:sp>
      <p:sp>
        <p:nvSpPr>
          <p:cNvPr id="3" name="Title"/>
          <p:cNvSpPr txBox="1"/>
          <p:nvPr/>
        </p:nvSpPr>
        <p:spPr>
          <a:xfrm>
            <a:off x="457200" y="429768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Группа «Освобождение труда»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058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3"/>
                </a:solidFill>
              </a:rPr>
              <a:t>Основанная в Женеве группой единомышленников, она заложила идейные основы русской социал-демократии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57200" y="1463040"/>
            <a:ext cx="1517904" cy="36576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57200" y="1463040"/>
            <a:ext cx="15179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Плеханов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121408" y="1463040"/>
            <a:ext cx="1517904" cy="36576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2121408" y="1463040"/>
            <a:ext cx="15179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Засулич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785616" y="1463040"/>
            <a:ext cx="1517904" cy="36576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785616" y="1463040"/>
            <a:ext cx="15179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Аксельрод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5449824" y="1463040"/>
            <a:ext cx="1517904" cy="36576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449824" y="1463040"/>
            <a:ext cx="15179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Дейч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7114032" y="1463040"/>
            <a:ext cx="1517904" cy="36576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114032" y="1463040"/>
            <a:ext cx="15179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Игнатов</a:t>
            </a:r>
            <a:endParaRPr lang="en-US" sz="1200" dirty="0"/>
          </a:p>
        </p:txBody>
      </p:sp>
      <p:sp>
        <p:nvSpPr>
          <p:cNvPr id="15" name="Card"/>
          <p:cNvSpPr/>
          <p:nvPr/>
        </p:nvSpPr>
        <p:spPr>
          <a:xfrm>
            <a:off x="457200" y="2103120"/>
            <a:ext cx="2560320" cy="246888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640080" y="2240280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200" dirty="0">
                <a:solidFill>
                  <a:schemeClr val="accent2"/>
                </a:solidFill>
              </a:rPr>
              <a:t>ПЕРЕВОДЫ</a:t>
            </a:r>
            <a:endParaRPr lang="en-US" sz="950" dirty="0"/>
          </a:p>
        </p:txBody>
      </p:sp>
      <p:sp>
        <p:nvSpPr>
          <p:cNvPr id="17" name="Text 15"/>
          <p:cNvSpPr txBox="1"/>
          <p:nvPr/>
        </p:nvSpPr>
        <p:spPr>
          <a:xfrm>
            <a:off x="640080" y="25146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Труды Маркса и Энгельса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3108960"/>
            <a:ext cx="2194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Первый русский перевод «Манифеста Коммунистической партии» и других работ марксизма для подпольного распространения.</a:t>
            </a:r>
            <a:endParaRPr lang="en-US" sz="1150" dirty="0"/>
          </a:p>
        </p:txBody>
      </p:sp>
      <p:sp>
        <p:nvSpPr>
          <p:cNvPr id="19" name="Card"/>
          <p:cNvSpPr/>
          <p:nvPr/>
        </p:nvSpPr>
        <p:spPr>
          <a:xfrm>
            <a:off x="3291840" y="2103120"/>
            <a:ext cx="2560320" cy="246888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 txBox="1"/>
          <p:nvPr/>
        </p:nvSpPr>
        <p:spPr>
          <a:xfrm>
            <a:off x="3474720" y="2240280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200" dirty="0">
                <a:solidFill>
                  <a:schemeClr val="accent2"/>
                </a:solidFill>
              </a:rPr>
              <a:t>КРИТИКА</a:t>
            </a:r>
            <a:endParaRPr lang="en-US" sz="950" dirty="0"/>
          </a:p>
        </p:txBody>
      </p:sp>
      <p:sp>
        <p:nvSpPr>
          <p:cNvPr id="21" name="Text 19"/>
          <p:cNvSpPr txBox="1"/>
          <p:nvPr/>
        </p:nvSpPr>
        <p:spPr>
          <a:xfrm>
            <a:off x="3474720" y="25146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Разгром народничества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3474720" y="3108960"/>
            <a:ext cx="2194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«Наши разногласия» и статьи Плеханова доказывали неизбежность капиталистического пути для России.</a:t>
            </a:r>
            <a:endParaRPr lang="en-US" sz="1150" dirty="0"/>
          </a:p>
        </p:txBody>
      </p:sp>
      <p:sp>
        <p:nvSpPr>
          <p:cNvPr id="23" name="Card"/>
          <p:cNvSpPr/>
          <p:nvPr/>
        </p:nvSpPr>
        <p:spPr>
          <a:xfrm>
            <a:off x="6126480" y="2103120"/>
            <a:ext cx="2560320" cy="246888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4" name="Text 22"/>
          <p:cNvSpPr txBox="1"/>
          <p:nvPr/>
        </p:nvSpPr>
        <p:spPr>
          <a:xfrm>
            <a:off x="6309360" y="2240280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200" dirty="0">
                <a:solidFill>
                  <a:schemeClr val="accent2"/>
                </a:solidFill>
              </a:rPr>
              <a:t>СВЯЗЬ</a:t>
            </a:r>
            <a:endParaRPr lang="en-US" sz="950" dirty="0"/>
          </a:p>
        </p:txBody>
      </p:sp>
      <p:sp>
        <p:nvSpPr>
          <p:cNvPr id="25" name="Text 23"/>
          <p:cNvSpPr txBox="1"/>
          <p:nvPr/>
        </p:nvSpPr>
        <p:spPr>
          <a:xfrm>
            <a:off x="6309360" y="25146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Кружки в России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6309360" y="3108960"/>
            <a:ext cx="2194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Идейное руководство первыми рабочими социал-демократическими организациями в Петербурге, Москве и других центрах.</a:t>
            </a:r>
            <a:endParaRPr lang="en-US" sz="1150" dirty="0"/>
          </a:p>
        </p:txBody>
      </p:sp>
      <p:sp>
        <p:nvSpPr>
          <p:cNvPr id="2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C5459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457200" y="20116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2"/>
                </a:solidFill>
              </a:rPr>
              <a:t>ПАРТИЙНОЕ СТРОИТЕЛЬСТВО · РСДРП И «ИСКРА»</a:t>
            </a:r>
            <a:endParaRPr lang="en-US" sz="1000" dirty="0"/>
          </a:p>
        </p:txBody>
      </p:sp>
      <p:sp>
        <p:nvSpPr>
          <p:cNvPr id="3" name="Title"/>
          <p:cNvSpPr txBox="1"/>
          <p:nvPr/>
        </p:nvSpPr>
        <p:spPr>
          <a:xfrm>
            <a:off x="457200" y="429768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Один из основателей РСДРП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1520" y="1645920"/>
            <a:ext cx="7680960" cy="0"/>
          </a:xfrm>
          <a:prstGeom prst="line">
            <a:avLst/>
          </a:prstGeom>
          <a:noFill/>
          <a:ln w="25400">
            <a:solidFill>
              <a:schemeClr val="accent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536192"/>
            <a:ext cx="219456" cy="219456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2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57200" y="10972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1898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192024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I съезд РСДРП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2240280"/>
            <a:ext cx="1920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Провозглашение создания партии на основе программных принципов Плеханова.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834640" y="1536192"/>
            <a:ext cx="219456" cy="219456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2560320" y="10972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1900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560320" y="192024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Газета «Искра»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2560320" y="2240280"/>
            <a:ext cx="1920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Вместе с молодым Лениным организовал общерусскую нелегальную партийную газету.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937760" y="1536192"/>
            <a:ext cx="219456" cy="219456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663440" y="10972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1903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4663440" y="192024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II съезд партии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4663440" y="2240280"/>
            <a:ext cx="1920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Принятие первой программы. Раскол на большевиков и меньшевиков.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7040880" y="1536192"/>
            <a:ext cx="219456" cy="219456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bg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766560" y="10972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После 1903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192024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Меньшевизм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6766560" y="2240280"/>
            <a:ext cx="1920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Разошёлся с Лениным по вопросам партийной дисциплины и характера революции.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457200" y="3474720"/>
            <a:ext cx="8229600" cy="109728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57200" y="3474720"/>
            <a:ext cx="73152" cy="109728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3474720"/>
            <a:ext cx="7680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chemeClr val="accent1"/>
                </a:solidFill>
              </a:rPr>
              <a:t>Плеханов считал, что Россия ещё не созрела для социалистической революции и диктатуры пролетариата: сначала буржуазно-демократический этап, затем социалистический.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C5459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457200" y="20116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2"/>
                </a:solidFill>
              </a:rPr>
              <a:t>БИБЛИОГРАФИЯ</a:t>
            </a:r>
            <a:endParaRPr lang="en-US" sz="1000" dirty="0"/>
          </a:p>
        </p:txBody>
      </p:sp>
      <p:sp>
        <p:nvSpPr>
          <p:cNvPr id="3" name="Title"/>
          <p:cNvSpPr txBox="1"/>
          <p:nvPr/>
        </p:nvSpPr>
        <p:spPr>
          <a:xfrm>
            <a:off x="457200" y="429768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Главные работы</a:t>
            </a:r>
            <a:endParaRPr lang="en-US" sz="2600" dirty="0"/>
          </a:p>
        </p:txBody>
      </p:sp>
      <p:sp>
        <p:nvSpPr>
          <p:cNvPr id="4" name="Card"/>
          <p:cNvSpPr/>
          <p:nvPr/>
        </p:nvSpPr>
        <p:spPr>
          <a:xfrm>
            <a:off x="457200" y="1188720"/>
            <a:ext cx="4023360" cy="73152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YearChip"/>
          <p:cNvSpPr/>
          <p:nvPr/>
        </p:nvSpPr>
        <p:spPr>
          <a:xfrm>
            <a:off x="457200" y="1188720"/>
            <a:ext cx="868680" cy="73152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YearText"/>
          <p:cNvSpPr txBox="1"/>
          <p:nvPr/>
        </p:nvSpPr>
        <p:spPr>
          <a:xfrm>
            <a:off x="457200" y="1188720"/>
            <a:ext cx="868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1883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1435608" y="1225296"/>
            <a:ext cx="29535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«Социализм и политическая борьба»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50" dirty="0">
                <a:solidFill>
                  <a:schemeClr val="accent3"/>
                </a:solidFill>
              </a:rPr>
              <a:t>Разрыв с народничеством: обоснование политической борьбы рабочего класса</a:t>
            </a:r>
            <a:endParaRPr lang="en-US" sz="1150" dirty="0"/>
          </a:p>
        </p:txBody>
      </p:sp>
      <p:sp>
        <p:nvSpPr>
          <p:cNvPr id="8" name="Card"/>
          <p:cNvSpPr/>
          <p:nvPr/>
        </p:nvSpPr>
        <p:spPr>
          <a:xfrm>
            <a:off x="457200" y="2039112"/>
            <a:ext cx="4023360" cy="73152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YearChip"/>
          <p:cNvSpPr/>
          <p:nvPr/>
        </p:nvSpPr>
        <p:spPr>
          <a:xfrm>
            <a:off x="457200" y="2039112"/>
            <a:ext cx="868680" cy="73152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YearText"/>
          <p:cNvSpPr txBox="1"/>
          <p:nvPr/>
        </p:nvSpPr>
        <p:spPr>
          <a:xfrm>
            <a:off x="457200" y="2039112"/>
            <a:ext cx="868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1894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1435608" y="2075688"/>
            <a:ext cx="29535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«Анархизм и социализм»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50" dirty="0">
                <a:solidFill>
                  <a:schemeClr val="accent3"/>
                </a:solidFill>
              </a:rPr>
              <a:t>Полемика с анархизмом, защита научного социализма</a:t>
            </a:r>
            <a:endParaRPr lang="en-US" sz="1150" dirty="0"/>
          </a:p>
        </p:txBody>
      </p:sp>
      <p:sp>
        <p:nvSpPr>
          <p:cNvPr id="12" name="Card"/>
          <p:cNvSpPr/>
          <p:nvPr/>
        </p:nvSpPr>
        <p:spPr>
          <a:xfrm>
            <a:off x="457200" y="2889504"/>
            <a:ext cx="4023360" cy="73152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YearChip"/>
          <p:cNvSpPr/>
          <p:nvPr/>
        </p:nvSpPr>
        <p:spPr>
          <a:xfrm>
            <a:off x="457200" y="2889504"/>
            <a:ext cx="868680" cy="73152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YearText"/>
          <p:cNvSpPr txBox="1"/>
          <p:nvPr/>
        </p:nvSpPr>
        <p:spPr>
          <a:xfrm>
            <a:off x="457200" y="2889504"/>
            <a:ext cx="868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1896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1435608" y="2926080"/>
            <a:ext cx="29535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«Очерки по истории материализма»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50" dirty="0">
                <a:solidFill>
                  <a:schemeClr val="accent3"/>
                </a:solidFill>
              </a:rPr>
              <a:t>История философского материализма в Новое время</a:t>
            </a:r>
            <a:endParaRPr lang="en-US" sz="1150" dirty="0"/>
          </a:p>
        </p:txBody>
      </p:sp>
      <p:sp>
        <p:nvSpPr>
          <p:cNvPr id="16" name="Card"/>
          <p:cNvSpPr/>
          <p:nvPr/>
        </p:nvSpPr>
        <p:spPr>
          <a:xfrm>
            <a:off x="457200" y="3739896"/>
            <a:ext cx="4023360" cy="73152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YearChip"/>
          <p:cNvSpPr/>
          <p:nvPr/>
        </p:nvSpPr>
        <p:spPr>
          <a:xfrm>
            <a:off x="457200" y="3739896"/>
            <a:ext cx="868680" cy="73152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8" name="YearText"/>
          <p:cNvSpPr txBox="1"/>
          <p:nvPr/>
        </p:nvSpPr>
        <p:spPr>
          <a:xfrm>
            <a:off x="457200" y="3739896"/>
            <a:ext cx="868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1908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1435608" y="3776472"/>
            <a:ext cx="29535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«Основные вопросы марксизма»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50" dirty="0">
                <a:solidFill>
                  <a:schemeClr val="accent3"/>
                </a:solidFill>
              </a:rPr>
              <a:t>Популярное изложение философских основ марксизма</a:t>
            </a:r>
            <a:endParaRPr lang="en-US" sz="1150" dirty="0"/>
          </a:p>
        </p:txBody>
      </p:sp>
      <p:sp>
        <p:nvSpPr>
          <p:cNvPr id="20" name="Card"/>
          <p:cNvSpPr/>
          <p:nvPr/>
        </p:nvSpPr>
        <p:spPr>
          <a:xfrm>
            <a:off x="4663440" y="1188720"/>
            <a:ext cx="4023360" cy="73152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YearChip"/>
          <p:cNvSpPr/>
          <p:nvPr/>
        </p:nvSpPr>
        <p:spPr>
          <a:xfrm>
            <a:off x="4663440" y="1188720"/>
            <a:ext cx="868680" cy="73152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YearText"/>
          <p:cNvSpPr txBox="1"/>
          <p:nvPr/>
        </p:nvSpPr>
        <p:spPr>
          <a:xfrm>
            <a:off x="4663440" y="1188720"/>
            <a:ext cx="868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1885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5641848" y="1225296"/>
            <a:ext cx="29535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«Наши разногласия»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50" dirty="0">
                <a:solidFill>
                  <a:schemeClr val="accent3"/>
                </a:solidFill>
              </a:rPr>
              <a:t>Критика народнических взглядов на общину и будущее капитализма</a:t>
            </a:r>
            <a:endParaRPr lang="en-US" sz="1150" dirty="0"/>
          </a:p>
        </p:txBody>
      </p:sp>
      <p:sp>
        <p:nvSpPr>
          <p:cNvPr id="24" name="Card"/>
          <p:cNvSpPr/>
          <p:nvPr/>
        </p:nvSpPr>
        <p:spPr>
          <a:xfrm>
            <a:off x="4663440" y="2039112"/>
            <a:ext cx="4023360" cy="73152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YearChip"/>
          <p:cNvSpPr/>
          <p:nvPr/>
        </p:nvSpPr>
        <p:spPr>
          <a:xfrm>
            <a:off x="4663440" y="2039112"/>
            <a:ext cx="868680" cy="73152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6" name="YearText"/>
          <p:cNvSpPr txBox="1"/>
          <p:nvPr/>
        </p:nvSpPr>
        <p:spPr>
          <a:xfrm>
            <a:off x="4663440" y="2039112"/>
            <a:ext cx="868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1895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5641848" y="2075688"/>
            <a:ext cx="29535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«К вопросу о развитии монистического взгляда на историю»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50" dirty="0">
                <a:solidFill>
                  <a:schemeClr val="accent3"/>
                </a:solidFill>
              </a:rPr>
              <a:t>Материалистическое понимание истории (под псевдонимом Н. Бельтов)</a:t>
            </a:r>
            <a:endParaRPr lang="en-US" sz="1150" dirty="0"/>
          </a:p>
        </p:txBody>
      </p:sp>
      <p:sp>
        <p:nvSpPr>
          <p:cNvPr id="28" name="Card"/>
          <p:cNvSpPr/>
          <p:nvPr/>
        </p:nvSpPr>
        <p:spPr>
          <a:xfrm>
            <a:off x="4663440" y="2889504"/>
            <a:ext cx="4023360" cy="73152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9" name="YearChip"/>
          <p:cNvSpPr/>
          <p:nvPr/>
        </p:nvSpPr>
        <p:spPr>
          <a:xfrm>
            <a:off x="4663440" y="2889504"/>
            <a:ext cx="868680" cy="73152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0" name="YearText"/>
          <p:cNvSpPr txBox="1"/>
          <p:nvPr/>
        </p:nvSpPr>
        <p:spPr>
          <a:xfrm>
            <a:off x="4663440" y="2889504"/>
            <a:ext cx="868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1898</a:t>
            </a:r>
            <a:endParaRPr lang="en-US" sz="1100" dirty="0"/>
          </a:p>
        </p:txBody>
      </p:sp>
      <p:sp>
        <p:nvSpPr>
          <p:cNvPr id="31" name="Text 29"/>
          <p:cNvSpPr txBox="1"/>
          <p:nvPr/>
        </p:nvSpPr>
        <p:spPr>
          <a:xfrm>
            <a:off x="5641848" y="2926080"/>
            <a:ext cx="29535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«К вопросу о роли личности в истории»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50" dirty="0">
                <a:solidFill>
                  <a:schemeClr val="accent3"/>
                </a:solidFill>
              </a:rPr>
              <a:t>Роль великих людей в ходе истории с позиции марксизма</a:t>
            </a:r>
            <a:endParaRPr lang="en-US" sz="1150" dirty="0"/>
          </a:p>
        </p:txBody>
      </p:sp>
      <p:sp>
        <p:nvSpPr>
          <p:cNvPr id="32" name="Card"/>
          <p:cNvSpPr/>
          <p:nvPr/>
        </p:nvSpPr>
        <p:spPr>
          <a:xfrm>
            <a:off x="4663440" y="3739896"/>
            <a:ext cx="4023360" cy="73152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3" name="YearChip"/>
          <p:cNvSpPr/>
          <p:nvPr/>
        </p:nvSpPr>
        <p:spPr>
          <a:xfrm>
            <a:off x="4663440" y="3739896"/>
            <a:ext cx="868680" cy="73152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4" name="YearText"/>
          <p:cNvSpPr txBox="1"/>
          <p:nvPr/>
        </p:nvSpPr>
        <p:spPr>
          <a:xfrm>
            <a:off x="4663440" y="3739896"/>
            <a:ext cx="868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1909–17</a:t>
            </a:r>
            <a:endParaRPr lang="en-US" sz="1100" dirty="0"/>
          </a:p>
        </p:txBody>
      </p:sp>
      <p:sp>
        <p:nvSpPr>
          <p:cNvPr id="35" name="Text 33"/>
          <p:cNvSpPr txBox="1"/>
          <p:nvPr/>
        </p:nvSpPr>
        <p:spPr>
          <a:xfrm>
            <a:off x="5641848" y="3776472"/>
            <a:ext cx="29535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«История русской общественной мысли»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50" dirty="0">
                <a:solidFill>
                  <a:schemeClr val="accent3"/>
                </a:solidFill>
              </a:rPr>
              <a:t>Обзор развития русской мысли; осталась неоконченной</a:t>
            </a:r>
            <a:endParaRPr lang="en-US" sz="1150" dirty="0"/>
          </a:p>
        </p:txBody>
      </p:sp>
      <p:sp>
        <p:nvSpPr>
          <p:cNvPr id="3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C5459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457200" y="20116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2"/>
                </a:solidFill>
              </a:rPr>
              <a:t>ИДЕИ И ТЕМАТИКА</a:t>
            </a:r>
            <a:endParaRPr lang="en-US" sz="1000" dirty="0"/>
          </a:p>
        </p:txBody>
      </p:sp>
      <p:sp>
        <p:nvSpPr>
          <p:cNvPr id="3" name="Title"/>
          <p:cNvSpPr txBox="1"/>
          <p:nvPr/>
        </p:nvSpPr>
        <p:spPr>
          <a:xfrm>
            <a:off x="457200" y="429768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Основные темы работ</a:t>
            </a:r>
            <a:endParaRPr lang="en-US" sz="2600" dirty="0"/>
          </a:p>
        </p:txBody>
      </p:sp>
      <p:sp>
        <p:nvSpPr>
          <p:cNvPr id="4" name="Card"/>
          <p:cNvSpPr/>
          <p:nvPr/>
        </p:nvSpPr>
        <p:spPr>
          <a:xfrm>
            <a:off x="457200" y="1188720"/>
            <a:ext cx="2560320" cy="16002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Badge"/>
          <p:cNvSpPr/>
          <p:nvPr/>
        </p:nvSpPr>
        <p:spPr>
          <a:xfrm>
            <a:off x="594360" y="132588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BadgeNum"/>
          <p:cNvSpPr txBox="1"/>
          <p:nvPr/>
        </p:nvSpPr>
        <p:spPr>
          <a:xfrm>
            <a:off x="594360" y="132588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005840" y="1325880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Критика народничества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94360" y="1755648"/>
            <a:ext cx="2286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Капитализм в России уже развивается: общину не обойти, главная сила — рабочий класс</a:t>
            </a:r>
            <a:endParaRPr lang="en-US" sz="1300" dirty="0"/>
          </a:p>
        </p:txBody>
      </p:sp>
      <p:sp>
        <p:nvSpPr>
          <p:cNvPr id="9" name="Card"/>
          <p:cNvSpPr/>
          <p:nvPr/>
        </p:nvSpPr>
        <p:spPr>
          <a:xfrm>
            <a:off x="3291840" y="1188720"/>
            <a:ext cx="2560320" cy="16002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Badge"/>
          <p:cNvSpPr/>
          <p:nvPr/>
        </p:nvSpPr>
        <p:spPr>
          <a:xfrm>
            <a:off x="3429000" y="132588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BadgeNum"/>
          <p:cNvSpPr txBox="1"/>
          <p:nvPr/>
        </p:nvSpPr>
        <p:spPr>
          <a:xfrm>
            <a:off x="3429000" y="132588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3840480" y="1325880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Защита марксизма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3429000" y="1755648"/>
            <a:ext cx="2286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«К вопросу о развитии монистического взгляда на историю» (1895) воспитала поколение марксистов</a:t>
            </a:r>
            <a:endParaRPr lang="en-US" sz="1300" dirty="0"/>
          </a:p>
        </p:txBody>
      </p:sp>
      <p:sp>
        <p:nvSpPr>
          <p:cNvPr id="14" name="Card"/>
          <p:cNvSpPr/>
          <p:nvPr/>
        </p:nvSpPr>
        <p:spPr>
          <a:xfrm>
            <a:off x="6126480" y="1188720"/>
            <a:ext cx="2560320" cy="16002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Badge"/>
          <p:cNvSpPr/>
          <p:nvPr/>
        </p:nvSpPr>
        <p:spPr>
          <a:xfrm>
            <a:off x="6263640" y="132588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BadgeNum"/>
          <p:cNvSpPr txBox="1"/>
          <p:nvPr/>
        </p:nvSpPr>
        <p:spPr>
          <a:xfrm>
            <a:off x="6263640" y="132588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6675120" y="1325880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Стратегия и тактика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263640" y="1755648"/>
            <a:ext cx="2286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Два этапа революции: сначала буржуазно-демократический, затем социалистический</a:t>
            </a:r>
            <a:endParaRPr lang="en-US" sz="1300" dirty="0"/>
          </a:p>
        </p:txBody>
      </p:sp>
      <p:sp>
        <p:nvSpPr>
          <p:cNvPr id="19" name="Card"/>
          <p:cNvSpPr/>
          <p:nvPr/>
        </p:nvSpPr>
        <p:spPr>
          <a:xfrm>
            <a:off x="457200" y="2971800"/>
            <a:ext cx="2560320" cy="16002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Badge"/>
          <p:cNvSpPr/>
          <p:nvPr/>
        </p:nvSpPr>
        <p:spPr>
          <a:xfrm>
            <a:off x="594360" y="310896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1" name="BadgeNum"/>
          <p:cNvSpPr txBox="1"/>
          <p:nvPr/>
        </p:nvSpPr>
        <p:spPr>
          <a:xfrm>
            <a:off x="594360" y="31089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005840" y="3108960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Эстетика и критика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594360" y="3538728"/>
            <a:ext cx="2286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Основоположник марксистской эстетики в России: искусство отражает психологию эпохи</a:t>
            </a:r>
            <a:endParaRPr lang="en-US" sz="1300" dirty="0"/>
          </a:p>
        </p:txBody>
      </p:sp>
      <p:sp>
        <p:nvSpPr>
          <p:cNvPr id="24" name="Card"/>
          <p:cNvSpPr/>
          <p:nvPr/>
        </p:nvSpPr>
        <p:spPr>
          <a:xfrm>
            <a:off x="3291840" y="2971800"/>
            <a:ext cx="2560320" cy="16002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Badge"/>
          <p:cNvSpPr/>
          <p:nvPr/>
        </p:nvSpPr>
        <p:spPr>
          <a:xfrm>
            <a:off x="3429000" y="310896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6" name="BadgeNum"/>
          <p:cNvSpPr txBox="1"/>
          <p:nvPr/>
        </p:nvSpPr>
        <p:spPr>
          <a:xfrm>
            <a:off x="3429000" y="31089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5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3840480" y="3108960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Оборона отечества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3429000" y="3538728"/>
            <a:ext cx="2286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В 1914–1917 годах призывал поддержать Россию против германского империализма</a:t>
            </a:r>
            <a:endParaRPr lang="en-US" sz="1300" dirty="0"/>
          </a:p>
        </p:txBody>
      </p:sp>
      <p:sp>
        <p:nvSpPr>
          <p:cNvPr id="29" name="Card"/>
          <p:cNvSpPr/>
          <p:nvPr/>
        </p:nvSpPr>
        <p:spPr>
          <a:xfrm>
            <a:off x="6126480" y="2971800"/>
            <a:ext cx="2560320" cy="16002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0" name="Badge"/>
          <p:cNvSpPr/>
          <p:nvPr/>
        </p:nvSpPr>
        <p:spPr>
          <a:xfrm>
            <a:off x="6263640" y="310896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1" name="BadgeNum"/>
          <p:cNvSpPr txBox="1"/>
          <p:nvPr/>
        </p:nvSpPr>
        <p:spPr>
          <a:xfrm>
            <a:off x="6263640" y="31089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6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6675120" y="3108960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Стиль и аудитория</a:t>
            </a:r>
            <a:endParaRPr lang="en-US" sz="1300" dirty="0"/>
          </a:p>
        </p:txBody>
      </p:sp>
      <p:sp>
        <p:nvSpPr>
          <p:cNvPr id="33" name="Text 31"/>
          <p:cNvSpPr txBox="1"/>
          <p:nvPr/>
        </p:nvSpPr>
        <p:spPr>
          <a:xfrm>
            <a:off x="6263640" y="3538728"/>
            <a:ext cx="2286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Строгая логика, философский анализ, ирония; читатели — интеллигенция, затем рабочие</a:t>
            </a:r>
            <a:endParaRPr lang="en-US" sz="1300" dirty="0"/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C5459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457200" y="20116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2"/>
                </a:solidFill>
              </a:rPr>
              <a:t>ПУБЛИЦИСТИКА · ТРИБУНЫ</a:t>
            </a:r>
            <a:endParaRPr lang="en-US" sz="1000" dirty="0"/>
          </a:p>
        </p:txBody>
      </p:sp>
      <p:sp>
        <p:nvSpPr>
          <p:cNvPr id="3" name="Title"/>
          <p:cNvSpPr txBox="1"/>
          <p:nvPr/>
        </p:nvSpPr>
        <p:spPr>
          <a:xfrm>
            <a:off x="457200" y="429768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Издания и журналы</a:t>
            </a:r>
            <a:endParaRPr lang="en-US" sz="2600" dirty="0"/>
          </a:p>
        </p:txBody>
      </p:sp>
      <p:sp>
        <p:nvSpPr>
          <p:cNvPr id="4" name="Card"/>
          <p:cNvSpPr/>
          <p:nvPr/>
        </p:nvSpPr>
        <p:spPr>
          <a:xfrm>
            <a:off x="457200" y="1188720"/>
            <a:ext cx="4023360" cy="100584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YearChip"/>
          <p:cNvSpPr/>
          <p:nvPr/>
        </p:nvSpPr>
        <p:spPr>
          <a:xfrm>
            <a:off x="457200" y="1188720"/>
            <a:ext cx="960120" cy="100584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YearText"/>
          <p:cNvSpPr txBox="1"/>
          <p:nvPr/>
        </p:nvSpPr>
        <p:spPr>
          <a:xfrm>
            <a:off x="457200" y="1188720"/>
            <a:ext cx="960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1870-е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1527048" y="1225296"/>
            <a:ext cx="2862072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«Община», «Земля и воля»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50" dirty="0">
                <a:solidFill>
                  <a:schemeClr val="accent3"/>
                </a:solidFill>
              </a:rPr>
              <a:t>Нелегальные народнические листки — первые публицистические статьи</a:t>
            </a:r>
            <a:endParaRPr lang="en-US" sz="1150" dirty="0"/>
          </a:p>
        </p:txBody>
      </p:sp>
      <p:sp>
        <p:nvSpPr>
          <p:cNvPr id="8" name="Card"/>
          <p:cNvSpPr/>
          <p:nvPr/>
        </p:nvSpPr>
        <p:spPr>
          <a:xfrm>
            <a:off x="457200" y="2331720"/>
            <a:ext cx="4023360" cy="100584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YearChip"/>
          <p:cNvSpPr/>
          <p:nvPr/>
        </p:nvSpPr>
        <p:spPr>
          <a:xfrm>
            <a:off x="457200" y="2331720"/>
            <a:ext cx="960120" cy="100584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YearText"/>
          <p:cNvSpPr txBox="1"/>
          <p:nvPr/>
        </p:nvSpPr>
        <p:spPr>
          <a:xfrm>
            <a:off x="457200" y="2331720"/>
            <a:ext cx="960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1880–90-е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1527048" y="2368296"/>
            <a:ext cx="2862072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«Освобождение труда»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50" dirty="0">
                <a:solidFill>
                  <a:schemeClr val="accent3"/>
                </a:solidFill>
              </a:rPr>
              <a:t>Сборники «Социал-демократ», «Научно-литературный сборник»</a:t>
            </a:r>
            <a:endParaRPr lang="en-US" sz="1150" dirty="0"/>
          </a:p>
        </p:txBody>
      </p:sp>
      <p:sp>
        <p:nvSpPr>
          <p:cNvPr id="12" name="Card"/>
          <p:cNvSpPr/>
          <p:nvPr/>
        </p:nvSpPr>
        <p:spPr>
          <a:xfrm>
            <a:off x="457200" y="3474720"/>
            <a:ext cx="4023360" cy="100584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YearChip"/>
          <p:cNvSpPr/>
          <p:nvPr/>
        </p:nvSpPr>
        <p:spPr>
          <a:xfrm>
            <a:off x="457200" y="3474720"/>
            <a:ext cx="960120" cy="100584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YearText"/>
          <p:cNvSpPr txBox="1"/>
          <p:nvPr/>
        </p:nvSpPr>
        <p:spPr>
          <a:xfrm>
            <a:off x="457200" y="3474720"/>
            <a:ext cx="960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1900–1903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1527048" y="3511296"/>
            <a:ext cx="2862072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«Искра» и «Заря»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50" dirty="0">
                <a:solidFill>
                  <a:schemeClr val="accent3"/>
                </a:solidFill>
              </a:rPr>
              <a:t>Первая общероссийская марксистская газета и журнал; с Лениным, Мартовым, Засулич</a:t>
            </a:r>
            <a:endParaRPr lang="en-US" sz="1150" dirty="0"/>
          </a:p>
        </p:txBody>
      </p:sp>
      <p:sp>
        <p:nvSpPr>
          <p:cNvPr id="16" name="Card"/>
          <p:cNvSpPr/>
          <p:nvPr/>
        </p:nvSpPr>
        <p:spPr>
          <a:xfrm>
            <a:off x="4663440" y="1188720"/>
            <a:ext cx="4023360" cy="100584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YearChip"/>
          <p:cNvSpPr/>
          <p:nvPr/>
        </p:nvSpPr>
        <p:spPr>
          <a:xfrm>
            <a:off x="4663440" y="1188720"/>
            <a:ext cx="960120" cy="100584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8" name="YearText"/>
          <p:cNvSpPr txBox="1"/>
          <p:nvPr/>
        </p:nvSpPr>
        <p:spPr>
          <a:xfrm>
            <a:off x="4663440" y="1188720"/>
            <a:ext cx="960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1890–1910-е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5733288" y="1225296"/>
            <a:ext cx="2862072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Легальные «толстые» журналы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50" dirty="0">
                <a:solidFill>
                  <a:schemeClr val="accent3"/>
                </a:solidFill>
              </a:rPr>
              <a:t>«Новое слово», «Научное обозрение», «Мир Божий», «Современный мир»; псевдонимы Н. Бельтов, А. Волгин</a:t>
            </a:r>
            <a:endParaRPr lang="en-US" sz="1150" dirty="0"/>
          </a:p>
        </p:txBody>
      </p:sp>
      <p:sp>
        <p:nvSpPr>
          <p:cNvPr id="20" name="Card"/>
          <p:cNvSpPr/>
          <p:nvPr/>
        </p:nvSpPr>
        <p:spPr>
          <a:xfrm>
            <a:off x="4663440" y="2331720"/>
            <a:ext cx="4023360" cy="100584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YearChip"/>
          <p:cNvSpPr/>
          <p:nvPr/>
        </p:nvSpPr>
        <p:spPr>
          <a:xfrm>
            <a:off x="4663440" y="2331720"/>
            <a:ext cx="960120" cy="100584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YearText"/>
          <p:cNvSpPr txBox="1"/>
          <p:nvPr/>
        </p:nvSpPr>
        <p:spPr>
          <a:xfrm>
            <a:off x="4663440" y="2331720"/>
            <a:ext cx="960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1905–1916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5733288" y="2368296"/>
            <a:ext cx="2862072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«Дневник социал-демократа»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50" dirty="0">
                <a:solidFill>
                  <a:schemeClr val="accent3"/>
                </a:solidFill>
              </a:rPr>
              <a:t>Своё издание за границей: Первая русская революция и партийные разногласия</a:t>
            </a:r>
            <a:endParaRPr lang="en-US" sz="1150" dirty="0"/>
          </a:p>
        </p:txBody>
      </p:sp>
      <p:sp>
        <p:nvSpPr>
          <p:cNvPr id="24" name="Card"/>
          <p:cNvSpPr/>
          <p:nvPr/>
        </p:nvSpPr>
        <p:spPr>
          <a:xfrm>
            <a:off x="4663440" y="3474720"/>
            <a:ext cx="4023360" cy="100584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YearChip"/>
          <p:cNvSpPr/>
          <p:nvPr/>
        </p:nvSpPr>
        <p:spPr>
          <a:xfrm>
            <a:off x="4663440" y="3474720"/>
            <a:ext cx="960120" cy="100584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6" name="YearText"/>
          <p:cNvSpPr txBox="1"/>
          <p:nvPr/>
        </p:nvSpPr>
        <p:spPr>
          <a:xfrm>
            <a:off x="4663440" y="3474720"/>
            <a:ext cx="960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1914–1917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5733288" y="3511296"/>
            <a:ext cx="2862072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«Единство»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50" dirty="0">
                <a:solidFill>
                  <a:schemeClr val="accent3"/>
                </a:solidFill>
              </a:rPr>
              <a:t>Правые меньшевики-оборонцы; редактировал после возвращения в Петроград в 1917 году</a:t>
            </a:r>
            <a:endParaRPr lang="en-US" sz="115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C5459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457200" y="20116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2"/>
                </a:solidFill>
              </a:rPr>
              <a:t>ПУБЛИЦИСТИЧЕСКИЕ РАБОТЫ · I</a:t>
            </a:r>
            <a:endParaRPr lang="en-US" sz="1000" dirty="0"/>
          </a:p>
        </p:txBody>
      </p:sp>
      <p:sp>
        <p:nvSpPr>
          <p:cNvPr id="3" name="Title"/>
          <p:cNvSpPr txBox="1"/>
          <p:nvPr/>
        </p:nvSpPr>
        <p:spPr>
          <a:xfrm>
            <a:off x="457200" y="429768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Полемические статьи 1880–1890-х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058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3"/>
                </a:solidFill>
              </a:rPr>
              <a:t>Плеханов-публицист — прежде всего полемист: каждая статья отвечает конкретному оппоненту</a:t>
            </a:r>
            <a:endParaRPr lang="en-US" sz="1200" dirty="0"/>
          </a:p>
        </p:txBody>
      </p:sp>
      <p:sp>
        <p:nvSpPr>
          <p:cNvPr id="5" name="Card"/>
          <p:cNvSpPr/>
          <p:nvPr/>
        </p:nvSpPr>
        <p:spPr>
          <a:xfrm>
            <a:off x="457200" y="1463040"/>
            <a:ext cx="402336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YearChip"/>
          <p:cNvSpPr/>
          <p:nvPr/>
        </p:nvSpPr>
        <p:spPr>
          <a:xfrm>
            <a:off x="457200" y="1463040"/>
            <a:ext cx="777240" cy="9144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YearText"/>
          <p:cNvSpPr txBox="1"/>
          <p:nvPr/>
        </p:nvSpPr>
        <p:spPr>
          <a:xfrm>
            <a:off x="457200" y="1463040"/>
            <a:ext cx="777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1885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1344168" y="1499616"/>
            <a:ext cx="304495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«Наши разногласия»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50" dirty="0">
                <a:solidFill>
                  <a:schemeClr val="accent3"/>
                </a:solidFill>
              </a:rPr>
              <a:t>Ответ народникам: капитализм в России неизбежен, а община его не остановит</a:t>
            </a:r>
            <a:endParaRPr lang="en-US" sz="1150" dirty="0"/>
          </a:p>
        </p:txBody>
      </p:sp>
      <p:sp>
        <p:nvSpPr>
          <p:cNvPr id="9" name="Card"/>
          <p:cNvSpPr/>
          <p:nvPr/>
        </p:nvSpPr>
        <p:spPr>
          <a:xfrm>
            <a:off x="457200" y="2514600"/>
            <a:ext cx="402336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YearChip"/>
          <p:cNvSpPr/>
          <p:nvPr/>
        </p:nvSpPr>
        <p:spPr>
          <a:xfrm>
            <a:off x="457200" y="2514600"/>
            <a:ext cx="777240" cy="9144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YearText"/>
          <p:cNvSpPr txBox="1"/>
          <p:nvPr/>
        </p:nvSpPr>
        <p:spPr>
          <a:xfrm>
            <a:off x="457200" y="2514600"/>
            <a:ext cx="777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1889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1344168" y="2551176"/>
            <a:ext cx="304495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«Новый защитник самодержавия, или Горе г. Л. Тихомирова»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50" dirty="0">
                <a:solidFill>
                  <a:schemeClr val="accent3"/>
                </a:solidFill>
              </a:rPr>
              <a:t>Памфлет против бывшего революционера Л. Тихомирова, перешедшего на сторону монархии</a:t>
            </a:r>
            <a:endParaRPr lang="en-US" sz="1150" dirty="0"/>
          </a:p>
        </p:txBody>
      </p:sp>
      <p:sp>
        <p:nvSpPr>
          <p:cNvPr id="13" name="Card"/>
          <p:cNvSpPr/>
          <p:nvPr/>
        </p:nvSpPr>
        <p:spPr>
          <a:xfrm>
            <a:off x="457200" y="3566160"/>
            <a:ext cx="402336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YearChip"/>
          <p:cNvSpPr/>
          <p:nvPr/>
        </p:nvSpPr>
        <p:spPr>
          <a:xfrm>
            <a:off x="457200" y="3566160"/>
            <a:ext cx="777240" cy="9144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5" name="YearText"/>
          <p:cNvSpPr txBox="1"/>
          <p:nvPr/>
        </p:nvSpPr>
        <p:spPr>
          <a:xfrm>
            <a:off x="457200" y="3566160"/>
            <a:ext cx="777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1891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1344168" y="3602736"/>
            <a:ext cx="304495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«К шестидесятилетию со дня смерти Гегеля»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50" dirty="0">
                <a:solidFill>
                  <a:schemeClr val="accent3"/>
                </a:solidFill>
              </a:rPr>
              <a:t>Статья о философии Гегеля и её месте в истории мысли</a:t>
            </a:r>
            <a:endParaRPr lang="en-US" sz="1150" dirty="0"/>
          </a:p>
        </p:txBody>
      </p:sp>
      <p:sp>
        <p:nvSpPr>
          <p:cNvPr id="17" name="Card"/>
          <p:cNvSpPr/>
          <p:nvPr/>
        </p:nvSpPr>
        <p:spPr>
          <a:xfrm>
            <a:off x="4663440" y="1463040"/>
            <a:ext cx="402336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YearChip"/>
          <p:cNvSpPr/>
          <p:nvPr/>
        </p:nvSpPr>
        <p:spPr>
          <a:xfrm>
            <a:off x="4663440" y="1463040"/>
            <a:ext cx="777240" cy="9144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YearText"/>
          <p:cNvSpPr txBox="1"/>
          <p:nvPr/>
        </p:nvSpPr>
        <p:spPr>
          <a:xfrm>
            <a:off x="4663440" y="1463040"/>
            <a:ext cx="777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1895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5550408" y="1499616"/>
            <a:ext cx="304495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«К вопросу о развитии монистического взгляда на историю»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50" dirty="0">
                <a:solidFill>
                  <a:schemeClr val="accent3"/>
                </a:solidFill>
              </a:rPr>
              <a:t>Материалистическое понимание истории; псевдоним Н. Бельтов, полемика с народниками</a:t>
            </a:r>
            <a:endParaRPr lang="en-US" sz="1150" dirty="0"/>
          </a:p>
        </p:txBody>
      </p:sp>
      <p:sp>
        <p:nvSpPr>
          <p:cNvPr id="21" name="Card"/>
          <p:cNvSpPr/>
          <p:nvPr/>
        </p:nvSpPr>
        <p:spPr>
          <a:xfrm>
            <a:off x="4663440" y="2514600"/>
            <a:ext cx="402336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2" name="YearChip"/>
          <p:cNvSpPr/>
          <p:nvPr/>
        </p:nvSpPr>
        <p:spPr>
          <a:xfrm>
            <a:off x="4663440" y="2514600"/>
            <a:ext cx="777240" cy="9144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3" name="YearText"/>
          <p:cNvSpPr txBox="1"/>
          <p:nvPr/>
        </p:nvSpPr>
        <p:spPr>
          <a:xfrm>
            <a:off x="4663440" y="2514600"/>
            <a:ext cx="777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1898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5550408" y="2551176"/>
            <a:ext cx="304495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«Бернштейн и материализм», «Материализм или кантианство»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50" dirty="0">
                <a:solidFill>
                  <a:schemeClr val="accent3"/>
                </a:solidFill>
              </a:rPr>
              <a:t>Полемика с ревизионизмом и неокантианством в марксизме</a:t>
            </a:r>
            <a:endParaRPr lang="en-US" sz="1150" dirty="0"/>
          </a:p>
        </p:txBody>
      </p:sp>
      <p:sp>
        <p:nvSpPr>
          <p:cNvPr id="25" name="Card"/>
          <p:cNvSpPr/>
          <p:nvPr/>
        </p:nvSpPr>
        <p:spPr>
          <a:xfrm>
            <a:off x="4663440" y="3566160"/>
            <a:ext cx="402336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6" name="YearChip"/>
          <p:cNvSpPr/>
          <p:nvPr/>
        </p:nvSpPr>
        <p:spPr>
          <a:xfrm>
            <a:off x="4663440" y="3566160"/>
            <a:ext cx="777240" cy="9144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7" name="YearText"/>
          <p:cNvSpPr txBox="1"/>
          <p:nvPr/>
        </p:nvSpPr>
        <p:spPr>
          <a:xfrm>
            <a:off x="4663440" y="3566160"/>
            <a:ext cx="777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1899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5550408" y="3602736"/>
            <a:ext cx="304495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«Критика наших критиков»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50" dirty="0">
                <a:solidFill>
                  <a:schemeClr val="accent3"/>
                </a:solidFill>
              </a:rPr>
              <a:t>Разбор взглядов П. Струве на марксистскую теорию общественного развития</a:t>
            </a:r>
            <a:endParaRPr lang="en-US" sz="1150" dirty="0"/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C5459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457200" y="20116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2"/>
                </a:solidFill>
              </a:rPr>
              <a:t>ПУБЛИЦИСТИЧЕСКИЕ РАБОТЫ · II</a:t>
            </a:r>
            <a:endParaRPr lang="en-US" sz="1000" dirty="0"/>
          </a:p>
        </p:txBody>
      </p:sp>
      <p:sp>
        <p:nvSpPr>
          <p:cNvPr id="3" name="Title"/>
          <p:cNvSpPr txBox="1"/>
          <p:nvPr/>
        </p:nvSpPr>
        <p:spPr>
          <a:xfrm>
            <a:off x="457200" y="429768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Философские и эстетические очерки</a:t>
            </a:r>
            <a:endParaRPr lang="en-US" sz="2600" dirty="0"/>
          </a:p>
        </p:txBody>
      </p:sp>
      <p:sp>
        <p:nvSpPr>
          <p:cNvPr id="4" name="Panel"/>
          <p:cNvSpPr/>
          <p:nvPr/>
        </p:nvSpPr>
        <p:spPr>
          <a:xfrm>
            <a:off x="457200" y="1188720"/>
            <a:ext cx="2651760" cy="338328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40080" y="137160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2"/>
                </a:solidFill>
              </a:rPr>
              <a:t>ЭССЕ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1691640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«От обороны к нападению»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2743200"/>
            <a:ext cx="2286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D8D0D3"/>
                </a:solidFill>
              </a:rPr>
              <a:t>Сборник 1910 года: статьи против эмпириомонизма и «богоискательства», собранные самим Плехановым</a:t>
            </a:r>
            <a:endParaRPr lang="en-US" sz="1150" dirty="0"/>
          </a:p>
        </p:txBody>
      </p:sp>
      <p:sp>
        <p:nvSpPr>
          <p:cNvPr id="8" name="Card"/>
          <p:cNvSpPr/>
          <p:nvPr/>
        </p:nvSpPr>
        <p:spPr>
          <a:xfrm>
            <a:off x="3291840" y="1188720"/>
            <a:ext cx="5394960" cy="1042416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Badge"/>
          <p:cNvSpPr/>
          <p:nvPr/>
        </p:nvSpPr>
        <p:spPr>
          <a:xfrm>
            <a:off x="3429000" y="1545336"/>
            <a:ext cx="329184" cy="32918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BadgeNum"/>
          <p:cNvSpPr txBox="1"/>
          <p:nvPr/>
        </p:nvSpPr>
        <p:spPr>
          <a:xfrm>
            <a:off x="3429000" y="154533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tx1"/>
                </a:solidFill>
              </a:rPr>
              <a:t>1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3886200" y="1234440"/>
            <a:ext cx="470916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«Cant против Канта, или Духовное завещание г. Бернштейна»</a:t>
            </a:r>
            <a:endParaRPr lang="en-US" sz="11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3"/>
                </a:solidFill>
              </a:rPr>
              <a:t>1901 · Журнал «Заря»: защита материализма от неокантианских поправок к Марксу</a:t>
            </a:r>
            <a:endParaRPr lang="en-US" sz="1150" dirty="0"/>
          </a:p>
        </p:txBody>
      </p:sp>
      <p:sp>
        <p:nvSpPr>
          <p:cNvPr id="12" name="Card"/>
          <p:cNvSpPr/>
          <p:nvPr/>
        </p:nvSpPr>
        <p:spPr>
          <a:xfrm>
            <a:off x="3291840" y="2359152"/>
            <a:ext cx="5394960" cy="1042416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Badge"/>
          <p:cNvSpPr/>
          <p:nvPr/>
        </p:nvSpPr>
        <p:spPr>
          <a:xfrm>
            <a:off x="3429000" y="2715768"/>
            <a:ext cx="329184" cy="32918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4" name="BadgeNum"/>
          <p:cNvSpPr txBox="1"/>
          <p:nvPr/>
        </p:nvSpPr>
        <p:spPr>
          <a:xfrm>
            <a:off x="3429000" y="27157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tx1"/>
                </a:solidFill>
              </a:rPr>
              <a:t>2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3886200" y="2404872"/>
            <a:ext cx="470916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«Французская драматическая литература и французская живопись XVIII века с точки зрения социологии»</a:t>
            </a:r>
            <a:endParaRPr lang="en-US" sz="11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3"/>
                </a:solidFill>
              </a:rPr>
              <a:t>1905 · Социологический взгляд на искусство</a:t>
            </a:r>
            <a:endParaRPr lang="en-US" sz="1150" dirty="0"/>
          </a:p>
        </p:txBody>
      </p:sp>
      <p:sp>
        <p:nvSpPr>
          <p:cNvPr id="16" name="Card"/>
          <p:cNvSpPr/>
          <p:nvPr/>
        </p:nvSpPr>
        <p:spPr>
          <a:xfrm>
            <a:off x="3291840" y="3529584"/>
            <a:ext cx="5394960" cy="1042416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Badge"/>
          <p:cNvSpPr/>
          <p:nvPr/>
        </p:nvSpPr>
        <p:spPr>
          <a:xfrm>
            <a:off x="3429000" y="3886200"/>
            <a:ext cx="329184" cy="32918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8" name="BadgeNum"/>
          <p:cNvSpPr txBox="1"/>
          <p:nvPr/>
        </p:nvSpPr>
        <p:spPr>
          <a:xfrm>
            <a:off x="3429000" y="388620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tx1"/>
                </a:solidFill>
              </a:rPr>
              <a:t>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3886200" y="3575304"/>
            <a:ext cx="470916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«Materialismus militans» — ответ А. Богданову</a:t>
            </a:r>
            <a:endParaRPr lang="en-US" sz="11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3"/>
                </a:solidFill>
              </a:rPr>
              <a:t>1908 · Письма в «Голосе социал-демократа» против философии Маха и Богданова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C5459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457200" y="20116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2"/>
                </a:solidFill>
              </a:rPr>
              <a:t>ПУБЛИЦИСТИЧЕСКИЕ РАБОТЫ · III</a:t>
            </a:r>
            <a:endParaRPr lang="en-US" sz="1000" dirty="0"/>
          </a:p>
        </p:txBody>
      </p:sp>
      <p:sp>
        <p:nvSpPr>
          <p:cNvPr id="3" name="Title"/>
          <p:cNvSpPr txBox="1"/>
          <p:nvPr/>
        </p:nvSpPr>
        <p:spPr>
          <a:xfrm>
            <a:off x="457200" y="429768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Революция, партия и война</a:t>
            </a:r>
            <a:endParaRPr lang="en-US" sz="2600" dirty="0"/>
          </a:p>
        </p:txBody>
      </p:sp>
      <p:sp>
        <p:nvSpPr>
          <p:cNvPr id="4" name="Card"/>
          <p:cNvSpPr/>
          <p:nvPr/>
        </p:nvSpPr>
        <p:spPr>
          <a:xfrm>
            <a:off x="457200" y="1188720"/>
            <a:ext cx="2560320" cy="260604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188720"/>
            <a:ext cx="2560320" cy="4572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118872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1905–1907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1755648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Статьи по тактике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210312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Подводя итоги первых боёв революции, Плеханов утверждал: после поражения декабрьских восстаний 1905 года «не нужно было браться за оружие». Статьи и речи на съездах вошли в т. XV Сочинений.</a:t>
            </a:r>
            <a:endParaRPr lang="en-US" sz="1200" dirty="0"/>
          </a:p>
        </p:txBody>
      </p:sp>
      <p:sp>
        <p:nvSpPr>
          <p:cNvPr id="9" name="Card"/>
          <p:cNvSpPr/>
          <p:nvPr/>
        </p:nvSpPr>
        <p:spPr>
          <a:xfrm>
            <a:off x="3291840" y="1188720"/>
            <a:ext cx="2560320" cy="260604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291840" y="1188720"/>
            <a:ext cx="2560320" cy="4572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474720" y="118872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1909–1914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3474720" y="1755648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Борьба с ликвидаторством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3474720" y="210312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Статьи в «Дневнике социал-демократа» против меньшевиков, готовых отказаться от нелегальной партии. Собраны в т. XIX Сочинений.</a:t>
            </a:r>
            <a:endParaRPr lang="en-US" sz="1200" dirty="0"/>
          </a:p>
        </p:txBody>
      </p:sp>
      <p:sp>
        <p:nvSpPr>
          <p:cNvPr id="14" name="Card"/>
          <p:cNvSpPr/>
          <p:nvPr/>
        </p:nvSpPr>
        <p:spPr>
          <a:xfrm>
            <a:off x="6126480" y="1188720"/>
            <a:ext cx="2560320" cy="260604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126480" y="1188720"/>
            <a:ext cx="2560320" cy="4572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309360" y="118872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1914–1917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6309360" y="1755648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Оборона отечества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309360" y="210312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С началом мировой войны призывал поддержать Россию против германского империализма. После возвращения в 1917 году редактировал «Единство».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977640"/>
            <a:ext cx="8229600" cy="59436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57200" y="3977640"/>
            <a:ext cx="73152" cy="59436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31520" y="3977640"/>
            <a:ext cx="7818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chemeClr val="accent1"/>
                </a:solidFill>
              </a:rPr>
              <a:t>Общая нить публицистики: оценивать события мерой исторических условий — Россия ещё не созрела для социалистической революции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C5459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457200" y="20116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2"/>
                </a:solidFill>
              </a:rPr>
              <a:t>ФИЛОСОФИЯ ИСТОРИИ</a:t>
            </a:r>
            <a:endParaRPr lang="en-US" sz="1000" dirty="0"/>
          </a:p>
        </p:txBody>
      </p:sp>
      <p:sp>
        <p:nvSpPr>
          <p:cNvPr id="3" name="Title"/>
          <p:cNvSpPr txBox="1"/>
          <p:nvPr/>
        </p:nvSpPr>
        <p:spPr>
          <a:xfrm>
            <a:off x="457200" y="429768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Роль личности в истории</a:t>
            </a:r>
            <a:endParaRPr lang="en-US" sz="2600" dirty="0"/>
          </a:p>
        </p:txBody>
      </p:sp>
      <p:sp>
        <p:nvSpPr>
          <p:cNvPr id="4" name="Panel"/>
          <p:cNvSpPr/>
          <p:nvPr/>
        </p:nvSpPr>
        <p:spPr>
          <a:xfrm>
            <a:off x="457200" y="1188720"/>
            <a:ext cx="2651760" cy="338328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40080" y="137160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2"/>
                </a:solidFill>
              </a:rPr>
              <a:t>ЭССЕ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1691640"/>
            <a:ext cx="2286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«К вопросу о роли личности в истории» (1898)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329184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D8D0D3"/>
                </a:solidFill>
              </a:rPr>
              <a:t>Связанная работа: «К вопросу о развитии монистического взгляда на историю» (1895)</a:t>
            </a:r>
            <a:endParaRPr lang="en-US" sz="1100" dirty="0"/>
          </a:p>
        </p:txBody>
      </p:sp>
      <p:sp>
        <p:nvSpPr>
          <p:cNvPr id="8" name="Card"/>
          <p:cNvSpPr/>
          <p:nvPr/>
        </p:nvSpPr>
        <p:spPr>
          <a:xfrm>
            <a:off x="3291840" y="1188720"/>
            <a:ext cx="5394960" cy="1042416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Badge"/>
          <p:cNvSpPr/>
          <p:nvPr/>
        </p:nvSpPr>
        <p:spPr>
          <a:xfrm>
            <a:off x="3429000" y="1545336"/>
            <a:ext cx="329184" cy="32918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BadgeNum"/>
          <p:cNvSpPr txBox="1"/>
          <p:nvPr/>
        </p:nvSpPr>
        <p:spPr>
          <a:xfrm>
            <a:off x="3429000" y="154533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tx1"/>
                </a:solidFill>
              </a:rPr>
              <a:t>1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3886200" y="1234440"/>
            <a:ext cx="470916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Постановка вопроса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Эссе отвечает на спор: что движет историей — великие люди или общественные условия</a:t>
            </a:r>
            <a:endParaRPr lang="en-US" sz="1300" dirty="0"/>
          </a:p>
        </p:txBody>
      </p:sp>
      <p:sp>
        <p:nvSpPr>
          <p:cNvPr id="12" name="Card"/>
          <p:cNvSpPr/>
          <p:nvPr/>
        </p:nvSpPr>
        <p:spPr>
          <a:xfrm>
            <a:off x="3291840" y="2359152"/>
            <a:ext cx="5394960" cy="1042416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Badge"/>
          <p:cNvSpPr/>
          <p:nvPr/>
        </p:nvSpPr>
        <p:spPr>
          <a:xfrm>
            <a:off x="3429000" y="2715768"/>
            <a:ext cx="329184" cy="32918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4" name="BadgeNum"/>
          <p:cNvSpPr txBox="1"/>
          <p:nvPr/>
        </p:nvSpPr>
        <p:spPr>
          <a:xfrm>
            <a:off x="3429000" y="27157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tx1"/>
                </a:solidFill>
              </a:rPr>
              <a:t>2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3886200" y="2404872"/>
            <a:ext cx="470916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Главный тезис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Личность может ускорить или замедлить события, но не изменить общее направление развития</a:t>
            </a:r>
            <a:endParaRPr lang="en-US" sz="1300" dirty="0"/>
          </a:p>
        </p:txBody>
      </p:sp>
      <p:sp>
        <p:nvSpPr>
          <p:cNvPr id="16" name="Card"/>
          <p:cNvSpPr/>
          <p:nvPr/>
        </p:nvSpPr>
        <p:spPr>
          <a:xfrm>
            <a:off x="3291840" y="3529584"/>
            <a:ext cx="5394960" cy="1042416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Badge"/>
          <p:cNvSpPr/>
          <p:nvPr/>
        </p:nvSpPr>
        <p:spPr>
          <a:xfrm>
            <a:off x="3429000" y="3886200"/>
            <a:ext cx="329184" cy="32918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8" name="BadgeNum"/>
          <p:cNvSpPr txBox="1"/>
          <p:nvPr/>
        </p:nvSpPr>
        <p:spPr>
          <a:xfrm>
            <a:off x="3429000" y="388620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tx1"/>
                </a:solidFill>
              </a:rPr>
              <a:t>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3886200" y="3575304"/>
            <a:ext cx="470916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Великий человек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Великим становится тот, кто лучше других понимает общественные потребности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C5459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457200" y="20116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2"/>
                </a:solidFill>
              </a:rPr>
              <a:t>ЛИТЕРАТУРНАЯ КРИТИКА</a:t>
            </a:r>
            <a:endParaRPr lang="en-US" sz="1000" dirty="0"/>
          </a:p>
        </p:txBody>
      </p:sp>
      <p:sp>
        <p:nvSpPr>
          <p:cNvPr id="3" name="Title"/>
          <p:cNvSpPr txBox="1"/>
          <p:nvPr/>
        </p:nvSpPr>
        <p:spPr>
          <a:xfrm>
            <a:off x="457200" y="429768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Плеханов — литературный критик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234440"/>
            <a:ext cx="3931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D8D0D3"/>
                </a:solidFill>
              </a:rPr>
              <a:t>«Письма без адреса» (1899–1900) — первый опыт материалистического взгляда на искусство.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2103120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2"/>
                </a:solidFill>
              </a:rPr>
              <a:t>ЦЕНТРАЛЬНАЯ ИДЕЯ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2377440"/>
            <a:ext cx="3931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Искусство отражает жизнь общества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457200" y="3429000"/>
            <a:ext cx="1234440" cy="731520"/>
          </a:xfrm>
          <a:prstGeom prst="roundRect">
            <a:avLst>
              <a:gd name="adj" fmla="val 10000"/>
            </a:avLst>
          </a:prstGeom>
          <a:solidFill>
            <a:srgbClr val="2E2629"/>
          </a:solidFill>
          <a:ln w="9525">
            <a:solidFill>
              <a:schemeClr val="accent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02920" y="3429000"/>
            <a:ext cx="1143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Связь с обществом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1783080" y="3429000"/>
            <a:ext cx="1234440" cy="731520"/>
          </a:xfrm>
          <a:prstGeom prst="roundRect">
            <a:avLst>
              <a:gd name="adj" fmla="val 10000"/>
            </a:avLst>
          </a:prstGeom>
          <a:solidFill>
            <a:srgbClr val="2E2629"/>
          </a:solidFill>
          <a:ln w="9525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828800" y="3429000"/>
            <a:ext cx="1143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Классовая борьба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108960" y="3429000"/>
            <a:ext cx="1234440" cy="731520"/>
          </a:xfrm>
          <a:prstGeom prst="roundRect">
            <a:avLst>
              <a:gd name="adj" fmla="val 10000"/>
            </a:avLst>
          </a:prstGeom>
          <a:solidFill>
            <a:srgbClr val="2E2629"/>
          </a:solidFill>
          <a:ln w="9525">
            <a:solidFill>
              <a:schemeClr val="accent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154680" y="3429000"/>
            <a:ext cx="1143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Психология эпохи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937760" y="1234440"/>
            <a:ext cx="3749040" cy="73152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Badge"/>
          <p:cNvSpPr/>
          <p:nvPr/>
        </p:nvSpPr>
        <p:spPr>
          <a:xfrm>
            <a:off x="5102352" y="1417320"/>
            <a:ext cx="365760" cy="36576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5" name="BadgeNum"/>
          <p:cNvSpPr txBox="1"/>
          <p:nvPr/>
        </p:nvSpPr>
        <p:spPr>
          <a:xfrm>
            <a:off x="5102352" y="14173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tx1"/>
                </a:solidFill>
              </a:rPr>
              <a:t>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5669280" y="123444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Белинский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4937760" y="2103120"/>
            <a:ext cx="3749040" cy="73152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8" name="Badge"/>
          <p:cNvSpPr/>
          <p:nvPr/>
        </p:nvSpPr>
        <p:spPr>
          <a:xfrm>
            <a:off x="5102352" y="2286000"/>
            <a:ext cx="365760" cy="36576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9" name="BadgeNum"/>
          <p:cNvSpPr txBox="1"/>
          <p:nvPr/>
        </p:nvSpPr>
        <p:spPr>
          <a:xfrm>
            <a:off x="5102352" y="22860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tx1"/>
                </a:solidFill>
              </a:rPr>
              <a:t>2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5669280" y="210312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Чернышевский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4937760" y="2971800"/>
            <a:ext cx="3749040" cy="73152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Badge"/>
          <p:cNvSpPr/>
          <p:nvPr/>
        </p:nvSpPr>
        <p:spPr>
          <a:xfrm>
            <a:off x="5102352" y="3154680"/>
            <a:ext cx="365760" cy="36576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3" name="BadgeNum"/>
          <p:cNvSpPr txBox="1"/>
          <p:nvPr/>
        </p:nvSpPr>
        <p:spPr>
          <a:xfrm>
            <a:off x="5102352" y="3154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tx1"/>
                </a:solidFill>
              </a:rPr>
              <a:t>3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5669280" y="297180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Толстой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4937760" y="3840480"/>
            <a:ext cx="3749040" cy="73152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6" name="Badge"/>
          <p:cNvSpPr/>
          <p:nvPr/>
        </p:nvSpPr>
        <p:spPr>
          <a:xfrm>
            <a:off x="5102352" y="4023360"/>
            <a:ext cx="365760" cy="36576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7" name="BadgeNum"/>
          <p:cNvSpPr txBox="1"/>
          <p:nvPr/>
        </p:nvSpPr>
        <p:spPr>
          <a:xfrm>
            <a:off x="5102352" y="4023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tx1"/>
                </a:solidFill>
              </a:rPr>
              <a:t>4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5669280" y="384048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Горький</a:t>
            </a:r>
            <a:endParaRPr lang="en-US" sz="1800" dirty="0"/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A9A0A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457200" y="20116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2"/>
                </a:solidFill>
              </a:rPr>
              <a:t>ЛИТЕРАТУРНЫЕ ПОРТРЕТЫ · I</a:t>
            </a:r>
            <a:endParaRPr lang="en-US" sz="1000" dirty="0"/>
          </a:p>
        </p:txBody>
      </p:sp>
      <p:sp>
        <p:nvSpPr>
          <p:cNvPr id="3" name="Title"/>
          <p:cNvSpPr txBox="1"/>
          <p:nvPr/>
        </p:nvSpPr>
        <p:spPr>
          <a:xfrm>
            <a:off x="457200" y="429768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Белинский и Чернышевский</a:t>
            </a:r>
            <a:endParaRPr lang="en-US" sz="2600" dirty="0"/>
          </a:p>
        </p:txBody>
      </p:sp>
      <p:sp>
        <p:nvSpPr>
          <p:cNvPr id="4" name="Card"/>
          <p:cNvSpPr/>
          <p:nvPr/>
        </p:nvSpPr>
        <p:spPr>
          <a:xfrm>
            <a:off x="457200" y="1188720"/>
            <a:ext cx="4023360" cy="338328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188720"/>
            <a:ext cx="4023360" cy="50292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118872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Белинский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178308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Работы</a:t>
            </a:r>
            <a:endParaRPr lang="en-US" sz="11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«Белинский и разумная действительность» (1897), речь о Белинском (1898), «В. Белинский» (1909), «О Белинском» (1910)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269748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Главный вопрос</a:t>
            </a:r>
            <a:endParaRPr lang="en-US" sz="11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Белинский полнее друзей — Бакунина и Станкевича — усвоил консервативный дух философии Гегеля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361188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Метод</a:t>
            </a:r>
            <a:endParaRPr lang="en-US" sz="11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Смену взглядов критика объясняет условиями русской жизни; от Белинского линия ведёт к Герцену и Чернышевскому</a:t>
            </a:r>
            <a:endParaRPr lang="en-US" sz="1100" dirty="0"/>
          </a:p>
        </p:txBody>
      </p:sp>
      <p:sp>
        <p:nvSpPr>
          <p:cNvPr id="10" name="Card"/>
          <p:cNvSpPr/>
          <p:nvPr/>
        </p:nvSpPr>
        <p:spPr>
          <a:xfrm>
            <a:off x="4663440" y="1188720"/>
            <a:ext cx="4023360" cy="338328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663440" y="1188720"/>
            <a:ext cx="4023360" cy="50292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846320" y="118872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Чернышевский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4846320" y="178308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Работы</a:t>
            </a:r>
            <a:endParaRPr lang="en-US" sz="11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Четыре статьи в «Социал-демократе» (1890–1892), книга на немецком языке (1894), «Н. Г. Чернышевский» («Шиповник», 1910), статья 1913 года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4846320" y="269748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Учитель</a:t>
            </a:r>
            <a:endParaRPr lang="en-US" sz="11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В 1913 году признал: его умственное развитие шло под огромным влиянием Чернышевского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4846320" y="361188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Оценка</a:t>
            </a:r>
            <a:endParaRPr lang="en-US" sz="11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Ценит материализм, но видит утопизм социальных взглядов — следствие слабости русского капитализма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C5459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457200" y="20116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2"/>
                </a:solidFill>
              </a:rPr>
              <a:t>ЛИТЕРАТУРНЫЕ ПОРТРЕТЫ · II</a:t>
            </a:r>
            <a:endParaRPr lang="en-US" sz="1000" dirty="0"/>
          </a:p>
        </p:txBody>
      </p:sp>
      <p:sp>
        <p:nvSpPr>
          <p:cNvPr id="3" name="Title"/>
          <p:cNvSpPr txBox="1"/>
          <p:nvPr/>
        </p:nvSpPr>
        <p:spPr>
          <a:xfrm>
            <a:off x="457200" y="429768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Толстой и Горький</a:t>
            </a:r>
            <a:endParaRPr lang="en-US" sz="2600" dirty="0"/>
          </a:p>
        </p:txBody>
      </p:sp>
      <p:sp>
        <p:nvSpPr>
          <p:cNvPr id="4" name="Card"/>
          <p:cNvSpPr/>
          <p:nvPr/>
        </p:nvSpPr>
        <p:spPr>
          <a:xfrm>
            <a:off x="457200" y="1188720"/>
            <a:ext cx="4023360" cy="338328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188720"/>
            <a:ext cx="4023360" cy="50292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118872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Толстой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178308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Работы</a:t>
            </a:r>
            <a:endParaRPr lang="en-US" sz="11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«Отсюда и досюда» и «Смешение представлений» (1910), «Карл Маркс и Лев Толстой» и «Ещё о Толстом» (1911)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269748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Художник и проповедник</a:t>
            </a:r>
            <a:endParaRPr lang="en-US" sz="11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Отделяет великого художника от мыслителя, чьё учение считает противоречивым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361188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Непротивление злу</a:t>
            </a:r>
            <a:endParaRPr lang="en-US" sz="11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Идея несовместима с борьбой за перемены; корни взглядов — в настроениях патриархального крестьянства</a:t>
            </a:r>
            <a:endParaRPr lang="en-US" sz="1100" dirty="0"/>
          </a:p>
        </p:txBody>
      </p:sp>
      <p:sp>
        <p:nvSpPr>
          <p:cNvPr id="10" name="Card"/>
          <p:cNvSpPr/>
          <p:nvPr/>
        </p:nvSpPr>
        <p:spPr>
          <a:xfrm>
            <a:off x="4663440" y="1188720"/>
            <a:ext cx="4023360" cy="338328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663440" y="1188720"/>
            <a:ext cx="4023360" cy="50292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846320" y="118872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Горький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4846320" y="178308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Работы</a:t>
            </a:r>
            <a:endParaRPr lang="en-US" sz="11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О Горьком Плеханов писал немного: письма, отзывы и статья о непротивлении злу; большой работы нет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4846320" y="269748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Поддержка прозы</a:t>
            </a:r>
            <a:endParaRPr lang="en-US" sz="11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В письме дал весьма сочувственный отзыв о «Матвее Кожемякине»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4846320" y="361188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Критика</a:t>
            </a:r>
            <a:endParaRPr lang="en-US" sz="11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«Исповедь» и богостроительство разбирает критически в письмах «О религиозных исканиях»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C5459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457200" y="20116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2"/>
                </a:solidFill>
              </a:rPr>
              <a:t>ИТОГ КРИТИКИ</a:t>
            </a:r>
            <a:endParaRPr lang="en-US" sz="1000" dirty="0"/>
          </a:p>
        </p:txBody>
      </p:sp>
      <p:sp>
        <p:nvSpPr>
          <p:cNvPr id="3" name="Title"/>
          <p:cNvSpPr txBox="1"/>
          <p:nvPr/>
        </p:nvSpPr>
        <p:spPr>
          <a:xfrm>
            <a:off x="457200" y="429768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Сравнение оценок</a:t>
            </a:r>
            <a:endParaRPr lang="en-US" sz="2600" dirty="0"/>
          </a:p>
        </p:txBody>
      </p:sp>
      <p:sp>
        <p:nvSpPr>
          <p:cNvPr id="4" name="Card"/>
          <p:cNvSpPr/>
          <p:nvPr/>
        </p:nvSpPr>
        <p:spPr>
          <a:xfrm>
            <a:off x="457200" y="1188720"/>
            <a:ext cx="4023360" cy="123444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188720"/>
            <a:ext cx="73152" cy="123444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1298448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Белинский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1664208"/>
            <a:ext cx="356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От примирения с действительностью к социальной критике; звено русской общественной мысли</a:t>
            </a:r>
            <a:endParaRPr lang="en-US" sz="1200" dirty="0"/>
          </a:p>
        </p:txBody>
      </p:sp>
      <p:sp>
        <p:nvSpPr>
          <p:cNvPr id="8" name="Card"/>
          <p:cNvSpPr/>
          <p:nvPr/>
        </p:nvSpPr>
        <p:spPr>
          <a:xfrm>
            <a:off x="4663440" y="1188720"/>
            <a:ext cx="4023360" cy="123444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663440" y="1188720"/>
            <a:ext cx="73152" cy="123444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937760" y="1298448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Чернышевский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937760" y="1664208"/>
            <a:ext cx="356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Выдающийся материалист и утопический социалист; прямое влияние на самого Плеханова</a:t>
            </a:r>
            <a:endParaRPr lang="en-US" sz="1200" dirty="0"/>
          </a:p>
        </p:txBody>
      </p:sp>
      <p:sp>
        <p:nvSpPr>
          <p:cNvPr id="12" name="Card"/>
          <p:cNvSpPr/>
          <p:nvPr/>
        </p:nvSpPr>
        <p:spPr>
          <a:xfrm>
            <a:off x="457200" y="2560320"/>
            <a:ext cx="4023360" cy="123444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560320"/>
            <a:ext cx="73152" cy="123444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31520" y="2670048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Толстой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731520" y="3035808"/>
            <a:ext cx="356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Великий художник и противоречивый проповедник; критика непротивления злу</a:t>
            </a:r>
            <a:endParaRPr lang="en-US" sz="1200" dirty="0"/>
          </a:p>
        </p:txBody>
      </p:sp>
      <p:sp>
        <p:nvSpPr>
          <p:cNvPr id="16" name="Card"/>
          <p:cNvSpPr/>
          <p:nvPr/>
        </p:nvSpPr>
        <p:spPr>
          <a:xfrm>
            <a:off x="4663440" y="2560320"/>
            <a:ext cx="4023360" cy="123444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663440" y="2560320"/>
            <a:ext cx="73152" cy="123444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937760" y="2670048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Горький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4937760" y="3035808"/>
            <a:ext cx="356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Критика религиозных исканий при сочувствии к прозе «Матвея Кожемякина»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57200" y="3977640"/>
            <a:ext cx="8229600" cy="59436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85800" y="3977640"/>
            <a:ext cx="7772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bg1"/>
                </a:solidFill>
              </a:rPr>
              <a:t>Общий метод: литература — часть общественной жизни, её нельзя понять вне исторического контекста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C5459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Гравюрный портрет Плеханова за книгами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301752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83280" y="365760"/>
            <a:ext cx="5303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2"/>
                </a:solidFill>
              </a:rPr>
              <a:t>ИНТЕЛЛЕКТУАЛЬНОЕ НАСЛЕДИЕ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383280" y="64008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Философ, социолог, критик искусства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83280" y="1554480"/>
            <a:ext cx="5303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Под псевдонимом Н. Бельтов он опубликовал труд «К вопросу о развитии монистического взгляда на историю» (1895), воспитавший целое поколение марксистов.</a:t>
            </a:r>
            <a:endParaRPr lang="en-US" sz="135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Писал о философии, социологии, эстетике, этике и истории русской мысли; заложил основы марксистской эстетики и социологии культуры.</a:t>
            </a:r>
            <a:endParaRPr lang="en-US" sz="1350" dirty="0"/>
          </a:p>
        </p:txBody>
      </p:sp>
      <p:sp>
        <p:nvSpPr>
          <p:cNvPr id="6" name="Shape 3"/>
          <p:cNvSpPr/>
          <p:nvPr/>
        </p:nvSpPr>
        <p:spPr>
          <a:xfrm>
            <a:off x="3383280" y="3200400"/>
            <a:ext cx="5303520" cy="150876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3611880" y="3246120"/>
            <a:ext cx="48463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chemeClr val="bg1"/>
                </a:solidFill>
              </a:rPr>
              <a:t>«Нельзя стать сознательным, настоящим коммунистом без того, чтобы не изучать — именно изучать — всё, написанное Плехановым по философии, ибо это лучшее во всей международной литературе марксизма»</a:t>
            </a:r>
            <a:endParaRPr lang="en-US" sz="1150" dirty="0"/>
          </a:p>
        </p:txBody>
      </p:sp>
      <p:sp>
        <p:nvSpPr>
          <p:cNvPr id="8" name="Text 5"/>
          <p:cNvSpPr txBox="1"/>
          <p:nvPr/>
        </p:nvSpPr>
        <p:spPr>
          <a:xfrm>
            <a:off x="3611880" y="431596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chemeClr val="accent2"/>
                </a:solidFill>
              </a:rPr>
              <a:t>В. И. Ленин, «Ещё раз о профсоюзах», январь 1921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C5459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457200" y="20116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2"/>
                </a:solidFill>
              </a:rPr>
              <a:t>БИБЛИОГРАФИЯ</a:t>
            </a:r>
            <a:endParaRPr lang="en-US" sz="1000" dirty="0"/>
          </a:p>
        </p:txBody>
      </p:sp>
      <p:sp>
        <p:nvSpPr>
          <p:cNvPr id="3" name="Title"/>
          <p:cNvSpPr txBox="1"/>
          <p:nvPr/>
        </p:nvSpPr>
        <p:spPr>
          <a:xfrm>
            <a:off x="457200" y="429768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Источники и литература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058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</a:rPr>
              <a:t>Плеханов Г. В. Сочинения / под ред. Д. Рязанова. Институт К. Маркса и Ф. Энгельса</a:t>
            </a:r>
            <a:endParaRPr lang="en-US" sz="1200" dirty="0"/>
          </a:p>
        </p:txBody>
      </p:sp>
      <p:sp>
        <p:nvSpPr>
          <p:cNvPr id="5" name="Card"/>
          <p:cNvSpPr/>
          <p:nvPr/>
        </p:nvSpPr>
        <p:spPr>
          <a:xfrm>
            <a:off x="457200" y="1417320"/>
            <a:ext cx="4023360" cy="65836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YearChip"/>
          <p:cNvSpPr/>
          <p:nvPr/>
        </p:nvSpPr>
        <p:spPr>
          <a:xfrm>
            <a:off x="457200" y="1417320"/>
            <a:ext cx="731520" cy="65836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YearText"/>
          <p:cNvSpPr txBox="1"/>
          <p:nvPr/>
        </p:nvSpPr>
        <p:spPr>
          <a:xfrm>
            <a:off x="457200" y="1417320"/>
            <a:ext cx="731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т. 5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1325880" y="1417320"/>
            <a:ext cx="3063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«Белинский, Чернышевский и Писарев»</a:t>
            </a:r>
            <a:endParaRPr lang="en-US" sz="1100" dirty="0"/>
          </a:p>
        </p:txBody>
      </p:sp>
      <p:sp>
        <p:nvSpPr>
          <p:cNvPr id="9" name="Card"/>
          <p:cNvSpPr/>
          <p:nvPr/>
        </p:nvSpPr>
        <p:spPr>
          <a:xfrm>
            <a:off x="457200" y="2194560"/>
            <a:ext cx="4023360" cy="65836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YearChip"/>
          <p:cNvSpPr/>
          <p:nvPr/>
        </p:nvSpPr>
        <p:spPr>
          <a:xfrm>
            <a:off x="457200" y="2194560"/>
            <a:ext cx="731520" cy="65836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YearText"/>
          <p:cNvSpPr txBox="1"/>
          <p:nvPr/>
        </p:nvSpPr>
        <p:spPr>
          <a:xfrm>
            <a:off x="457200" y="2194560"/>
            <a:ext cx="731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т. 10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1325880" y="2194560"/>
            <a:ext cx="3063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Литературно-критические статьи 1888–1903; о Белинском (1897)</a:t>
            </a:r>
            <a:endParaRPr lang="en-US" sz="1100" dirty="0"/>
          </a:p>
        </p:txBody>
      </p:sp>
      <p:sp>
        <p:nvSpPr>
          <p:cNvPr id="13" name="Card"/>
          <p:cNvSpPr/>
          <p:nvPr/>
        </p:nvSpPr>
        <p:spPr>
          <a:xfrm>
            <a:off x="457200" y="2971800"/>
            <a:ext cx="4023360" cy="65836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YearChip"/>
          <p:cNvSpPr/>
          <p:nvPr/>
        </p:nvSpPr>
        <p:spPr>
          <a:xfrm>
            <a:off x="457200" y="2971800"/>
            <a:ext cx="731520" cy="65836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5" name="YearText"/>
          <p:cNvSpPr txBox="1"/>
          <p:nvPr/>
        </p:nvSpPr>
        <p:spPr>
          <a:xfrm>
            <a:off x="457200" y="2971800"/>
            <a:ext cx="731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т. 14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1325880" y="2971800"/>
            <a:ext cx="3063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Статьи об искусстве; «Письма без адреса»</a:t>
            </a:r>
            <a:endParaRPr lang="en-US" sz="1100" dirty="0"/>
          </a:p>
        </p:txBody>
      </p:sp>
      <p:sp>
        <p:nvSpPr>
          <p:cNvPr id="17" name="Card"/>
          <p:cNvSpPr/>
          <p:nvPr/>
        </p:nvSpPr>
        <p:spPr>
          <a:xfrm>
            <a:off x="457200" y="3749040"/>
            <a:ext cx="4023360" cy="65836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YearChip"/>
          <p:cNvSpPr/>
          <p:nvPr/>
        </p:nvSpPr>
        <p:spPr>
          <a:xfrm>
            <a:off x="457200" y="3749040"/>
            <a:ext cx="731520" cy="65836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YearText"/>
          <p:cNvSpPr txBox="1"/>
          <p:nvPr/>
        </p:nvSpPr>
        <p:spPr>
          <a:xfrm>
            <a:off x="457200" y="3749040"/>
            <a:ext cx="731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т. 15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3749040"/>
            <a:ext cx="3063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Статьи по тактике, 1905–1907; речи на съездах</a:t>
            </a:r>
            <a:endParaRPr lang="en-US" sz="1100" dirty="0"/>
          </a:p>
        </p:txBody>
      </p:sp>
      <p:sp>
        <p:nvSpPr>
          <p:cNvPr id="21" name="Card"/>
          <p:cNvSpPr/>
          <p:nvPr/>
        </p:nvSpPr>
        <p:spPr>
          <a:xfrm>
            <a:off x="4663440" y="1417320"/>
            <a:ext cx="4023360" cy="65836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2" name="YearChip"/>
          <p:cNvSpPr/>
          <p:nvPr/>
        </p:nvSpPr>
        <p:spPr>
          <a:xfrm>
            <a:off x="4663440" y="1417320"/>
            <a:ext cx="731520" cy="65836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3" name="YearText"/>
          <p:cNvSpPr txBox="1"/>
          <p:nvPr/>
        </p:nvSpPr>
        <p:spPr>
          <a:xfrm>
            <a:off x="4663440" y="1417320"/>
            <a:ext cx="731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т. 17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5532120" y="1417320"/>
            <a:ext cx="3063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Против эмпириомонизма и богоискательства; о религии; отзыв об «Исповеди» Горького</a:t>
            </a:r>
            <a:endParaRPr lang="en-US" sz="1100" dirty="0"/>
          </a:p>
        </p:txBody>
      </p:sp>
      <p:sp>
        <p:nvSpPr>
          <p:cNvPr id="25" name="Card"/>
          <p:cNvSpPr/>
          <p:nvPr/>
        </p:nvSpPr>
        <p:spPr>
          <a:xfrm>
            <a:off x="4663440" y="2194560"/>
            <a:ext cx="4023360" cy="65836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6" name="YearChip"/>
          <p:cNvSpPr/>
          <p:nvPr/>
        </p:nvSpPr>
        <p:spPr>
          <a:xfrm>
            <a:off x="4663440" y="2194560"/>
            <a:ext cx="731520" cy="65836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7" name="YearText"/>
          <p:cNvSpPr txBox="1"/>
          <p:nvPr/>
        </p:nvSpPr>
        <p:spPr>
          <a:xfrm>
            <a:off x="4663440" y="2194560"/>
            <a:ext cx="731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т. 19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5532120" y="2194560"/>
            <a:ext cx="3063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Борьба против ликвидаторства, 1909–1914</a:t>
            </a:r>
            <a:endParaRPr lang="en-US" sz="1100" dirty="0"/>
          </a:p>
        </p:txBody>
      </p:sp>
      <p:sp>
        <p:nvSpPr>
          <p:cNvPr id="29" name="Card"/>
          <p:cNvSpPr/>
          <p:nvPr/>
        </p:nvSpPr>
        <p:spPr>
          <a:xfrm>
            <a:off x="4663440" y="2971800"/>
            <a:ext cx="4023360" cy="65836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0" name="YearChip"/>
          <p:cNvSpPr/>
          <p:nvPr/>
        </p:nvSpPr>
        <p:spPr>
          <a:xfrm>
            <a:off x="4663440" y="2971800"/>
            <a:ext cx="731520" cy="65836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1" name="YearText"/>
          <p:cNvSpPr txBox="1"/>
          <p:nvPr/>
        </p:nvSpPr>
        <p:spPr>
          <a:xfrm>
            <a:off x="4663440" y="2971800"/>
            <a:ext cx="731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т. 23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5532120" y="2971800"/>
            <a:ext cx="3063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«История русской общественной мысли»; статьи о Белинском</a:t>
            </a:r>
            <a:endParaRPr lang="en-US" sz="1100" dirty="0"/>
          </a:p>
        </p:txBody>
      </p:sp>
      <p:sp>
        <p:nvSpPr>
          <p:cNvPr id="33" name="Card"/>
          <p:cNvSpPr/>
          <p:nvPr/>
        </p:nvSpPr>
        <p:spPr>
          <a:xfrm>
            <a:off x="4663440" y="3749040"/>
            <a:ext cx="4023360" cy="65836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  <a:prstDash val="solid"/>
          </a:ln>
          <a:effectLst>
            <a:outerShdw blurRad="762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4" name="YearChip"/>
          <p:cNvSpPr/>
          <p:nvPr/>
        </p:nvSpPr>
        <p:spPr>
          <a:xfrm>
            <a:off x="4663440" y="3749040"/>
            <a:ext cx="731520" cy="65836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5" name="YearText"/>
          <p:cNvSpPr txBox="1"/>
          <p:nvPr/>
        </p:nvSpPr>
        <p:spPr>
          <a:xfrm>
            <a:off x="4663440" y="3749040"/>
            <a:ext cx="731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т. 24</a:t>
            </a:r>
            <a:endParaRPr lang="en-US" sz="1100" dirty="0"/>
          </a:p>
        </p:txBody>
      </p:sp>
      <p:sp>
        <p:nvSpPr>
          <p:cNvPr id="36" name="Text 34"/>
          <p:cNvSpPr txBox="1"/>
          <p:nvPr/>
        </p:nvSpPr>
        <p:spPr>
          <a:xfrm>
            <a:off x="5532120" y="3749040"/>
            <a:ext cx="3063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Статьи о Толстом; материалы о Горьком</a:t>
            </a:r>
            <a:endParaRPr lang="en-US" sz="1100" dirty="0"/>
          </a:p>
        </p:txBody>
      </p:sp>
      <p:sp>
        <p:nvSpPr>
          <p:cNvPr id="37" name="Text 35"/>
          <p:cNvSpPr txBox="1"/>
          <p:nvPr/>
        </p:nvSpPr>
        <p:spPr>
          <a:xfrm>
            <a:off x="457200" y="461772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chemeClr val="accent3"/>
                </a:solidFill>
              </a:rPr>
              <a:t>Электронная версия: marxists.org/russkij/plekhano/cw/</a:t>
            </a:r>
            <a:endParaRPr lang="en-US" sz="1050" dirty="0"/>
          </a:p>
        </p:txBody>
      </p:sp>
      <p:sp>
        <p:nvSpPr>
          <p:cNvPr id="3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C5459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lekhanov">
  <a:themeElements>
    <a:clrScheme name="Plekhanov">
      <a:dk1>
        <a:srgbClr val="1F1A1C"/>
      </a:dk1>
      <a:lt1>
        <a:srgbClr val="FFFFFF"/>
      </a:lt1>
      <a:dk2>
        <a:srgbClr val="7A1F2B"/>
      </a:dk2>
      <a:lt2>
        <a:srgbClr val="F4F1F1"/>
      </a:lt2>
      <a:accent1>
        <a:srgbClr val="7A1F2B"/>
      </a:accent1>
      <a:accent2>
        <a:srgbClr val="C49A3A"/>
      </a:accent2>
      <a:accent3>
        <a:srgbClr val="5C5459"/>
      </a:accent3>
      <a:accent4>
        <a:srgbClr val="E6DADB"/>
      </a:accent4>
      <a:accent5>
        <a:srgbClr val="A8434F"/>
      </a:accent5>
      <a:accent6>
        <a:srgbClr val="6E7F80"/>
      </a:accent6>
      <a:hlink>
        <a:srgbClr val="7A1F2B"/>
      </a:hlink>
      <a:folHlink>
        <a:srgbClr val="5C5459"/>
      </a:folHlink>
    </a:clrScheme>
    <a:fontScheme name="Plekhanov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Plekhanov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Г. В. Плеханов: публицист, философ, критик</dc:title>
  <dc:subject>PptxGenJS Presentation</dc:subject>
  <dc:creator/>
  <cp:lastModifiedBy>Enkhtuul Ayush</cp:lastModifiedBy>
  <cp:revision>3</cp:revision>
  <dcterms:created xsi:type="dcterms:W3CDTF">2026-11-01T18:40:54Z</dcterms:created>
  <dcterms:modified xsi:type="dcterms:W3CDTF">2026-11-02T02:30:43Z</dcterms:modified>
</cp:coreProperties>
</file>