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42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28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1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0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0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3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6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47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5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2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4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7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1187F7A-920C-B377-65E8-1CF4CBCE3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9599" y="5293849"/>
            <a:ext cx="8213396" cy="1089138"/>
          </a:xfrm>
        </p:spPr>
        <p:txBody>
          <a:bodyPr anchor="ctr">
            <a:noAutofit/>
          </a:bodyPr>
          <a:lstStyle/>
          <a:p>
            <a:pPr algn="l"/>
            <a:r>
              <a:rPr lang="en-US" dirty="0"/>
              <a:t>Георгий Валентинович Плеханов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D6459D-C401-BA1A-7B66-1F84CCB4E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09" b="4709"/>
          <a:stretch/>
        </p:blipFill>
        <p:spPr>
          <a:xfrm>
            <a:off x="20" y="10"/>
            <a:ext cx="12191980" cy="490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91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E7A827-4DD7-8A5A-4519-32BDA5CDB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75348D-3376-10BB-E89D-A72720D8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78" y="548640"/>
            <a:ext cx="7098627" cy="1325236"/>
          </a:xfrm>
        </p:spPr>
        <p:txBody>
          <a:bodyPr anchor="t">
            <a:normAutofit/>
          </a:bodyPr>
          <a:lstStyle/>
          <a:p>
            <a:r>
              <a:rPr lang="en-US" sz="4000" dirty="0"/>
              <a:t>1. Краткая биография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2F2563-F525-C009-9EAC-1B5564622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5994" y="1410196"/>
            <a:ext cx="5797885" cy="3933700"/>
          </a:xfrm>
          <a:prstGeom prst="rect">
            <a:avLst/>
          </a:prstGeom>
        </p:spPr>
      </p:pic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389659" y="-166997"/>
            <a:ext cx="5706339" cy="6763570"/>
          </a:xfrm>
        </p:spPr>
        <p:txBody>
          <a:bodyPr anchor="ctr">
            <a:noAutofit/>
          </a:bodyPr>
          <a:lstStyle/>
          <a:p>
            <a:pPr lvl="0"/>
            <a:r>
              <a:rPr lang="en-US" sz="2400" dirty="0" err="1"/>
              <a:t>Родился</a:t>
            </a:r>
            <a:r>
              <a:rPr lang="mn-MN" sz="2400" dirty="0"/>
              <a:t> </a:t>
            </a:r>
            <a:r>
              <a:rPr lang="en-US" sz="2400" dirty="0"/>
              <a:t>в </a:t>
            </a:r>
            <a:r>
              <a:rPr lang="en-US" sz="2400" dirty="0" err="1"/>
              <a:t>Тамбовской</a:t>
            </a:r>
            <a:r>
              <a:rPr lang="en-US" sz="2400" dirty="0"/>
              <a:t> </a:t>
            </a:r>
            <a:r>
              <a:rPr lang="en-US" sz="2400" dirty="0" err="1"/>
              <a:t>губернии</a:t>
            </a:r>
            <a:r>
              <a:rPr lang="mn-MN" sz="2400" dirty="0"/>
              <a:t>.</a:t>
            </a:r>
          </a:p>
          <a:p>
            <a:pPr lvl="0"/>
            <a:r>
              <a:rPr lang="en-US" sz="2400" dirty="0" err="1"/>
              <a:t>Учился</a:t>
            </a:r>
            <a:r>
              <a:rPr lang="en-US" sz="2400" dirty="0"/>
              <a:t> в </a:t>
            </a:r>
            <a:r>
              <a:rPr lang="en-US" sz="2400" dirty="0" err="1"/>
              <a:t>Воронежской</a:t>
            </a:r>
            <a:r>
              <a:rPr lang="en-US" sz="2400" dirty="0"/>
              <a:t> </a:t>
            </a:r>
            <a:r>
              <a:rPr lang="en-US" sz="2400" dirty="0" err="1"/>
              <a:t>военной</a:t>
            </a:r>
            <a:r>
              <a:rPr lang="en-US" sz="2400" dirty="0"/>
              <a:t> </a:t>
            </a:r>
            <a:r>
              <a:rPr lang="en-US" sz="2400" dirty="0" err="1"/>
              <a:t>гимназии</a:t>
            </a:r>
            <a:r>
              <a:rPr lang="en-US" sz="2400" dirty="0"/>
              <a:t>,</a:t>
            </a:r>
            <a:endParaRPr lang="mn-MN" sz="2400" dirty="0"/>
          </a:p>
          <a:p>
            <a:pPr lvl="0"/>
            <a:r>
              <a:rPr lang="mn-MN" sz="2400" dirty="0"/>
              <a:t>Затем </a:t>
            </a:r>
            <a:r>
              <a:rPr lang="en-US" sz="2400" dirty="0"/>
              <a:t>в </a:t>
            </a:r>
            <a:r>
              <a:rPr lang="en-US" sz="2400" dirty="0" err="1"/>
              <a:t>Константиновском</a:t>
            </a:r>
            <a:r>
              <a:rPr lang="en-US" sz="2400" dirty="0"/>
              <a:t> </a:t>
            </a:r>
            <a:r>
              <a:rPr lang="en-US" sz="2400" dirty="0" err="1"/>
              <a:t>артиллерийском</a:t>
            </a:r>
            <a:r>
              <a:rPr lang="en-US" sz="2400" dirty="0"/>
              <a:t> </a:t>
            </a:r>
            <a:r>
              <a:rPr lang="en-US" sz="2400" dirty="0" err="1"/>
              <a:t>училище</a:t>
            </a:r>
            <a:r>
              <a:rPr lang="mn-MN" sz="2400" dirty="0"/>
              <a:t>.</a:t>
            </a:r>
          </a:p>
          <a:p>
            <a:pPr lvl="0"/>
            <a:r>
              <a:rPr lang="mn-MN" sz="2400" dirty="0"/>
              <a:t>После этого училься в</a:t>
            </a:r>
            <a:r>
              <a:rPr lang="en-US" sz="2400" dirty="0"/>
              <a:t> </a:t>
            </a:r>
            <a:r>
              <a:rPr lang="en-US" sz="2400" dirty="0" err="1"/>
              <a:t>Горном</a:t>
            </a:r>
            <a:r>
              <a:rPr lang="en-US" sz="2400" dirty="0"/>
              <a:t> </a:t>
            </a:r>
            <a:r>
              <a:rPr lang="en-US" sz="2400" dirty="0" err="1"/>
              <a:t>институте</a:t>
            </a:r>
            <a:r>
              <a:rPr lang="en-US" sz="2400" dirty="0"/>
              <a:t> в </a:t>
            </a:r>
            <a:r>
              <a:rPr lang="en-US" sz="2400" dirty="0" err="1"/>
              <a:t>Санкт-Петербурге</a:t>
            </a:r>
            <a:r>
              <a:rPr lang="mn-MN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420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6399" y="0"/>
            <a:ext cx="8151653" cy="1360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Народнический период (1870-е):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06399" y="1824344"/>
            <a:ext cx="6500241" cy="4476194"/>
          </a:xfrm>
        </p:spPr>
        <p:txBody>
          <a:bodyPr>
            <a:noAutofit/>
          </a:bodyPr>
          <a:lstStyle/>
          <a:p>
            <a:pPr lvl="0"/>
            <a:r>
              <a:rPr lang="en-US" sz="2400" dirty="0" err="1"/>
              <a:t>Присоединился</a:t>
            </a:r>
            <a:r>
              <a:rPr lang="en-US" sz="2400" dirty="0"/>
              <a:t> к </a:t>
            </a:r>
            <a:r>
              <a:rPr lang="en-US" sz="2400" dirty="0" err="1"/>
              <a:t>движению</a:t>
            </a:r>
            <a:r>
              <a:rPr lang="en-US" sz="2400" dirty="0"/>
              <a:t> «</a:t>
            </a:r>
            <a:r>
              <a:rPr lang="en-US" sz="2400" dirty="0" err="1"/>
              <a:t>хождение</a:t>
            </a:r>
            <a:r>
              <a:rPr lang="en-US" sz="2400" dirty="0"/>
              <a:t> в </a:t>
            </a:r>
            <a:r>
              <a:rPr lang="en-US" sz="2400" dirty="0" err="1"/>
              <a:t>народ</a:t>
            </a:r>
            <a:r>
              <a:rPr lang="en-US" sz="2400" dirty="0"/>
              <a:t>». </a:t>
            </a:r>
            <a:endParaRPr lang="mn-MN" sz="2400" dirty="0"/>
          </a:p>
          <a:p>
            <a:pPr lvl="0"/>
            <a:r>
              <a:rPr lang="en-US" sz="2400" dirty="0" err="1"/>
              <a:t>Был</a:t>
            </a:r>
            <a:r>
              <a:rPr lang="en-US" sz="2400" dirty="0"/>
              <a:t> </a:t>
            </a:r>
            <a:r>
              <a:rPr lang="en-US" sz="2400" dirty="0" err="1"/>
              <a:t>одним</a:t>
            </a:r>
            <a:r>
              <a:rPr lang="en-US" sz="2400" dirty="0"/>
              <a:t> </a:t>
            </a:r>
            <a:r>
              <a:rPr lang="en-US" sz="2400" dirty="0" err="1"/>
              <a:t>из</a:t>
            </a:r>
            <a:r>
              <a:rPr lang="en-US" sz="2400" dirty="0"/>
              <a:t> </a:t>
            </a:r>
            <a:r>
              <a:rPr lang="en-US" sz="2400" dirty="0" err="1"/>
              <a:t>руководителей</a:t>
            </a:r>
            <a:r>
              <a:rPr lang="en-US" sz="2400" dirty="0"/>
              <a:t> </a:t>
            </a:r>
            <a:r>
              <a:rPr lang="en-US" sz="2400" dirty="0" err="1"/>
              <a:t>организации</a:t>
            </a:r>
            <a:r>
              <a:rPr lang="en-US" sz="2400" dirty="0"/>
              <a:t> «</a:t>
            </a:r>
            <a:r>
              <a:rPr lang="en-US" sz="2400" dirty="0" err="1"/>
              <a:t>Земля</a:t>
            </a:r>
            <a:r>
              <a:rPr lang="en-US" sz="2400" dirty="0"/>
              <a:t> и </a:t>
            </a:r>
            <a:r>
              <a:rPr lang="en-US" sz="2400" dirty="0" err="1"/>
              <a:t>воля</a:t>
            </a:r>
            <a:r>
              <a:rPr lang="en-US" sz="2400" dirty="0"/>
              <a:t>», </a:t>
            </a:r>
            <a:endParaRPr lang="mn-MN" sz="2400" dirty="0"/>
          </a:p>
          <a:p>
            <a:pPr lvl="0"/>
            <a:r>
              <a:rPr lang="mn-MN" sz="2400" dirty="0"/>
              <a:t>А</a:t>
            </a:r>
            <a:r>
              <a:rPr lang="en-US" sz="2400" dirty="0"/>
              <a:t> </a:t>
            </a:r>
            <a:r>
              <a:rPr lang="en-US" sz="2400" dirty="0" err="1"/>
              <a:t>после</a:t>
            </a:r>
            <a:r>
              <a:rPr lang="en-US" sz="2400" dirty="0"/>
              <a:t> </a:t>
            </a:r>
            <a:r>
              <a:rPr lang="en-US" sz="2400" dirty="0" err="1"/>
              <a:t>ее</a:t>
            </a:r>
            <a:r>
              <a:rPr lang="en-US" sz="2400" dirty="0"/>
              <a:t> </a:t>
            </a:r>
            <a:r>
              <a:rPr lang="en-US" sz="2400" dirty="0" err="1"/>
              <a:t>раскола</a:t>
            </a:r>
            <a:r>
              <a:rPr lang="en-US" sz="2400" dirty="0"/>
              <a:t> </a:t>
            </a:r>
            <a:r>
              <a:rPr lang="en-US" sz="2400" dirty="0" err="1"/>
              <a:t>возглавил</a:t>
            </a:r>
            <a:r>
              <a:rPr lang="en-US" sz="2400" dirty="0"/>
              <a:t> </a:t>
            </a:r>
            <a:r>
              <a:rPr lang="en-US" sz="2400" dirty="0" err="1"/>
              <a:t>организацию</a:t>
            </a:r>
            <a:r>
              <a:rPr lang="en-US" sz="2400" dirty="0"/>
              <a:t> «</a:t>
            </a:r>
            <a:r>
              <a:rPr lang="en-US" sz="2400" dirty="0" err="1"/>
              <a:t>Черный</a:t>
            </a:r>
            <a:r>
              <a:rPr lang="en-US" sz="2400" dirty="0"/>
              <a:t> </a:t>
            </a:r>
            <a:r>
              <a:rPr lang="en-US" sz="2400" dirty="0" err="1"/>
              <a:t>передел</a:t>
            </a:r>
            <a:r>
              <a:rPr lang="en-US" sz="2400" dirty="0"/>
              <a:t>», </a:t>
            </a:r>
            <a:r>
              <a:rPr lang="en-US" sz="2400" dirty="0" err="1"/>
              <a:t>выступавшую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мирную</a:t>
            </a:r>
            <a:r>
              <a:rPr lang="en-US" sz="2400" dirty="0"/>
              <a:t> </a:t>
            </a:r>
            <a:r>
              <a:rPr lang="en-US" sz="2400" dirty="0" err="1"/>
              <a:t>агитацию</a:t>
            </a:r>
            <a:r>
              <a:rPr lang="en-US" sz="2400" dirty="0"/>
              <a:t> </a:t>
            </a:r>
            <a:r>
              <a:rPr lang="en-US" sz="2400" dirty="0" err="1"/>
              <a:t>среди</a:t>
            </a:r>
            <a:r>
              <a:rPr lang="en-US" sz="2400" dirty="0"/>
              <a:t> </a:t>
            </a:r>
            <a:r>
              <a:rPr lang="en-US" sz="2400" dirty="0" err="1"/>
              <a:t>крестьян</a:t>
            </a:r>
            <a:r>
              <a:rPr lang="en-US" sz="2400" dirty="0"/>
              <a:t>.</a:t>
            </a:r>
          </a:p>
        </p:txBody>
      </p:sp>
      <p:pic>
        <p:nvPicPr>
          <p:cNvPr id="8" name="Graphic 7" descr="Office Worker">
            <a:extLst>
              <a:ext uri="{FF2B5EF4-FFF2-40B4-BE49-F238E27FC236}">
                <a16:creationId xmlns:a16="http://schemas.microsoft.com/office/drawing/2014/main" id="{60918545-23D3-8424-86A6-636D81A957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37589" y="1266882"/>
            <a:ext cx="4833628" cy="469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37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4927" y="-452994"/>
            <a:ext cx="8748449" cy="1527048"/>
          </a:xfrm>
        </p:spPr>
        <p:txBody>
          <a:bodyPr anchor="b">
            <a:normAutofit/>
          </a:bodyPr>
          <a:lstStyle/>
          <a:p>
            <a:r>
              <a:rPr lang="en-US" sz="4000" dirty="0"/>
              <a:t>Эмиграция и марксизм (1880–1917):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38427" y="1605024"/>
            <a:ext cx="6957872" cy="4944960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В 1880 </a:t>
            </a:r>
            <a:r>
              <a:rPr lang="en-US" sz="2400" dirty="0" err="1"/>
              <a:t>году</a:t>
            </a:r>
            <a:r>
              <a:rPr lang="mn-MN" sz="2400" dirty="0"/>
              <a:t> </a:t>
            </a:r>
            <a:r>
              <a:rPr lang="en-US" sz="2400" dirty="0" err="1"/>
              <a:t>бежал</a:t>
            </a:r>
            <a:r>
              <a:rPr lang="en-US" sz="2400" dirty="0"/>
              <a:t> в </a:t>
            </a:r>
            <a:r>
              <a:rPr lang="en-US" sz="2400" dirty="0" err="1"/>
              <a:t>Европу</a:t>
            </a:r>
            <a:r>
              <a:rPr lang="en-US" sz="2400" dirty="0"/>
              <a:t>, </a:t>
            </a:r>
            <a:r>
              <a:rPr lang="en-US" sz="2400" dirty="0" err="1"/>
              <a:t>где</a:t>
            </a:r>
            <a:r>
              <a:rPr lang="en-US" sz="2400" dirty="0"/>
              <a:t> </a:t>
            </a:r>
            <a:r>
              <a:rPr lang="en-US" sz="2400" dirty="0" err="1"/>
              <a:t>прожил</a:t>
            </a:r>
            <a:r>
              <a:rPr lang="en-US" sz="2400" dirty="0"/>
              <a:t> 37 </a:t>
            </a:r>
            <a:r>
              <a:rPr lang="en-US" sz="2400" dirty="0" err="1"/>
              <a:t>лет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r>
              <a:rPr lang="en-US" sz="2400" dirty="0"/>
              <a:t>В </a:t>
            </a:r>
            <a:r>
              <a:rPr lang="en-US" sz="2400" dirty="0" err="1"/>
              <a:t>Женеве</a:t>
            </a:r>
            <a:r>
              <a:rPr lang="en-US" sz="2400" dirty="0"/>
              <a:t> </a:t>
            </a:r>
            <a:r>
              <a:rPr lang="en-US" sz="2400" dirty="0" err="1"/>
              <a:t>порвал</a:t>
            </a:r>
            <a:r>
              <a:rPr lang="en-US" sz="2400" dirty="0"/>
              <a:t> с </a:t>
            </a:r>
            <a:r>
              <a:rPr lang="en-US" sz="2400" dirty="0" err="1"/>
              <a:t>народничеством</a:t>
            </a:r>
            <a:r>
              <a:rPr lang="en-US" sz="2400" dirty="0"/>
              <a:t> и </a:t>
            </a:r>
            <a:r>
              <a:rPr lang="en-US" sz="2400" dirty="0" err="1"/>
              <a:t>перешел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позиции</a:t>
            </a:r>
            <a:r>
              <a:rPr lang="en-US" sz="2400" dirty="0"/>
              <a:t> </a:t>
            </a:r>
            <a:r>
              <a:rPr lang="en-US" sz="2400" dirty="0" err="1"/>
              <a:t>марксизма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r>
              <a:rPr lang="en-US" sz="2400" dirty="0"/>
              <a:t>В 1883 </a:t>
            </a:r>
            <a:r>
              <a:rPr lang="en-US" sz="2400" dirty="0" err="1"/>
              <a:t>году</a:t>
            </a:r>
            <a:r>
              <a:rPr lang="en-US" sz="2400" dirty="0"/>
              <a:t> </a:t>
            </a:r>
            <a:r>
              <a:rPr lang="en-US" sz="2400" dirty="0" err="1"/>
              <a:t>создал</a:t>
            </a:r>
            <a:r>
              <a:rPr lang="en-US" sz="2400" dirty="0"/>
              <a:t> </a:t>
            </a:r>
            <a:r>
              <a:rPr lang="en-US" sz="2400" dirty="0" err="1"/>
              <a:t>группу</a:t>
            </a:r>
            <a:r>
              <a:rPr lang="en-US" sz="2400" dirty="0"/>
              <a:t> «</a:t>
            </a:r>
            <a:r>
              <a:rPr lang="en-US" sz="2400" dirty="0" err="1"/>
              <a:t>Освобождение</a:t>
            </a:r>
            <a:r>
              <a:rPr lang="en-US" sz="2400" dirty="0"/>
              <a:t> </a:t>
            </a:r>
            <a:r>
              <a:rPr lang="en-US" sz="2400" dirty="0" err="1"/>
              <a:t>труда</a:t>
            </a:r>
            <a:r>
              <a:rPr lang="en-US" sz="2400" dirty="0"/>
              <a:t>», </a:t>
            </a:r>
            <a:r>
              <a:rPr lang="en-US" sz="2400" dirty="0" err="1"/>
              <a:t>которая</a:t>
            </a:r>
            <a:r>
              <a:rPr lang="en-US" sz="2400" dirty="0"/>
              <a:t> </a:t>
            </a:r>
            <a:r>
              <a:rPr lang="en-US" sz="2400" dirty="0" err="1"/>
              <a:t>переводила</a:t>
            </a:r>
            <a:r>
              <a:rPr lang="en-US" sz="2400" dirty="0"/>
              <a:t> </a:t>
            </a:r>
            <a:r>
              <a:rPr lang="en-US" sz="2400" dirty="0" err="1"/>
              <a:t>труды</a:t>
            </a:r>
            <a:r>
              <a:rPr lang="en-US" sz="2400" dirty="0"/>
              <a:t> К. </a:t>
            </a:r>
            <a:r>
              <a:rPr lang="en-US" sz="2400" dirty="0" err="1"/>
              <a:t>Маркса</a:t>
            </a:r>
            <a:r>
              <a:rPr lang="en-US" sz="2400" dirty="0"/>
              <a:t> и Ф. </a:t>
            </a:r>
            <a:r>
              <a:rPr lang="en-US" sz="2400" dirty="0" err="1"/>
              <a:t>Энгельса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русский</a:t>
            </a:r>
            <a:r>
              <a:rPr lang="en-US" sz="2400" dirty="0"/>
              <a:t> </a:t>
            </a:r>
            <a:r>
              <a:rPr lang="en-US" sz="2400" dirty="0" err="1"/>
              <a:t>язык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r>
              <a:rPr lang="en-US" sz="2400" dirty="0" err="1"/>
              <a:t>После</a:t>
            </a:r>
            <a:r>
              <a:rPr lang="en-US" sz="2400" dirty="0"/>
              <a:t> </a:t>
            </a:r>
            <a:r>
              <a:rPr lang="en-US" sz="2400" dirty="0" err="1"/>
              <a:t>раскола</a:t>
            </a:r>
            <a:r>
              <a:rPr lang="en-US" sz="2400" dirty="0"/>
              <a:t> </a:t>
            </a:r>
            <a:r>
              <a:rPr lang="en-US" sz="2400" dirty="0" err="1"/>
              <a:t>партии</a:t>
            </a:r>
            <a:r>
              <a:rPr lang="en-US" sz="2400" dirty="0"/>
              <a:t> в 1903 </a:t>
            </a:r>
            <a:r>
              <a:rPr lang="en-US" sz="2400" dirty="0" err="1"/>
              <a:t>году</a:t>
            </a:r>
            <a:r>
              <a:rPr lang="en-US" sz="2400" dirty="0"/>
              <a:t> </a:t>
            </a:r>
            <a:r>
              <a:rPr lang="en-US" sz="2400" dirty="0" err="1"/>
              <a:t>занял</a:t>
            </a:r>
            <a:r>
              <a:rPr lang="en-US" sz="2400" dirty="0"/>
              <a:t> </a:t>
            </a:r>
            <a:r>
              <a:rPr lang="en-US" sz="2400" dirty="0" err="1"/>
              <a:t>позицию</a:t>
            </a:r>
            <a:r>
              <a:rPr lang="en-US" sz="2400" dirty="0"/>
              <a:t> </a:t>
            </a:r>
            <a:r>
              <a:rPr lang="en-US" sz="2400" dirty="0" err="1"/>
              <a:t>меньшевизма</a:t>
            </a:r>
            <a:r>
              <a:rPr lang="en-US" sz="2400" dirty="0"/>
              <a:t>, </a:t>
            </a:r>
            <a:r>
              <a:rPr lang="en-US" sz="2400" dirty="0" err="1"/>
              <a:t>критикуя</a:t>
            </a:r>
            <a:r>
              <a:rPr lang="en-US" sz="2400" dirty="0"/>
              <a:t> В. И. </a:t>
            </a:r>
            <a:r>
              <a:rPr lang="en-US" sz="2400" dirty="0" err="1"/>
              <a:t>Ленина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радикализм</a:t>
            </a:r>
            <a:r>
              <a:rPr lang="en-US" sz="2400" dirty="0"/>
              <a:t>.</a:t>
            </a:r>
          </a:p>
        </p:txBody>
      </p:sp>
      <p:pic>
        <p:nvPicPr>
          <p:cNvPr id="8" name="Graphic 7" descr="Brain in head">
            <a:extLst>
              <a:ext uri="{FF2B5EF4-FFF2-40B4-BE49-F238E27FC236}">
                <a16:creationId xmlns:a16="http://schemas.microsoft.com/office/drawing/2014/main" id="{28703DDC-4378-612E-8F52-E573597F3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91395" y="1102440"/>
            <a:ext cx="4681506" cy="468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32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E7A827-4DD7-8A5A-4519-32BDA5CDB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75348D-3376-10BB-E89D-A72720D8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78" y="548640"/>
            <a:ext cx="7098627" cy="1325236"/>
          </a:xfrm>
        </p:spPr>
        <p:txBody>
          <a:bodyPr anchor="t">
            <a:normAutofit/>
          </a:bodyPr>
          <a:lstStyle/>
          <a:p>
            <a:r>
              <a:rPr lang="en-US" sz="4000" dirty="0"/>
              <a:t>Финал жизни: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51503" y="111331"/>
            <a:ext cx="5195454" cy="5238285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endParaRPr lang="mn-MN" sz="2400" dirty="0"/>
          </a:p>
          <a:p>
            <a:pPr lvl="0"/>
            <a:r>
              <a:rPr lang="en-US" sz="2400" dirty="0" err="1"/>
              <a:t>Вернулся</a:t>
            </a:r>
            <a:r>
              <a:rPr lang="en-US" sz="2400" dirty="0"/>
              <a:t> в </a:t>
            </a:r>
            <a:r>
              <a:rPr lang="en-US" sz="2400" dirty="0" err="1"/>
              <a:t>Россию</a:t>
            </a:r>
            <a:r>
              <a:rPr lang="en-US" sz="2400" dirty="0"/>
              <a:t> </a:t>
            </a:r>
            <a:r>
              <a:rPr lang="en-US" sz="2400" dirty="0" err="1"/>
              <a:t>после</a:t>
            </a:r>
            <a:r>
              <a:rPr lang="en-US" sz="2400" dirty="0"/>
              <a:t> </a:t>
            </a:r>
            <a:r>
              <a:rPr lang="en-US" sz="2400" dirty="0" err="1"/>
              <a:t>Февральской</a:t>
            </a:r>
            <a:r>
              <a:rPr lang="en-US" sz="2400" dirty="0"/>
              <a:t> </a:t>
            </a:r>
            <a:r>
              <a:rPr lang="en-US" sz="2400" dirty="0" err="1"/>
              <a:t>революции</a:t>
            </a:r>
            <a:r>
              <a:rPr lang="en-US" sz="2400" dirty="0"/>
              <a:t> 1917 </a:t>
            </a:r>
            <a:r>
              <a:rPr lang="en-US" sz="2400" dirty="0" err="1"/>
              <a:t>года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endParaRPr lang="mn-MN" sz="2400" dirty="0"/>
          </a:p>
          <a:p>
            <a:pPr lvl="0"/>
            <a:r>
              <a:rPr lang="en-US" sz="2400" dirty="0" err="1"/>
              <a:t>Скончался</a:t>
            </a:r>
            <a:r>
              <a:rPr lang="en-US" sz="2400" dirty="0"/>
              <a:t> в 1918 </a:t>
            </a:r>
            <a:r>
              <a:rPr lang="en-US" sz="2400" dirty="0" err="1"/>
              <a:t>году</a:t>
            </a:r>
            <a:r>
              <a:rPr lang="en-US" sz="2400" dirty="0"/>
              <a:t> в </a:t>
            </a:r>
            <a:r>
              <a:rPr lang="en-US" sz="2400" dirty="0" err="1"/>
              <a:t>Финляндии</a:t>
            </a:r>
            <a:r>
              <a:rPr lang="en-US" sz="2400" dirty="0"/>
              <a:t> </a:t>
            </a:r>
            <a:r>
              <a:rPr lang="en-US" sz="2400" dirty="0" err="1"/>
              <a:t>от</a:t>
            </a:r>
            <a:r>
              <a:rPr lang="en-US" sz="2400" dirty="0"/>
              <a:t> </a:t>
            </a:r>
            <a:r>
              <a:rPr lang="en-US" sz="2400" dirty="0" err="1"/>
              <a:t>туберкулеза</a:t>
            </a:r>
            <a:r>
              <a:rPr lang="en-US" sz="24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82D8E2-E1F0-77B8-A030-A3B11163B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132" y="1526653"/>
            <a:ext cx="5830365" cy="358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9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1114923"/>
            <a:ext cx="9351492" cy="545767"/>
          </a:xfrm>
        </p:spPr>
        <p:txBody>
          <a:bodyPr anchor="b">
            <a:noAutofit/>
          </a:bodyPr>
          <a:lstStyle/>
          <a:p>
            <a:r>
              <a:rPr lang="en-US" sz="4000" dirty="0"/>
              <a:t>2. Издания, с которыми сотрудничал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38666" y="2258815"/>
            <a:ext cx="5596827" cy="3757144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Плеханов активно публиковался как в нелегальной революционной прессе, так и в легальных российских журналах:</a:t>
            </a:r>
          </a:p>
        </p:txBody>
      </p:sp>
      <p:pic>
        <p:nvPicPr>
          <p:cNvPr id="8" name="Graphic 7" descr="Lightning">
            <a:extLst>
              <a:ext uri="{FF2B5EF4-FFF2-40B4-BE49-F238E27FC236}">
                <a16:creationId xmlns:a16="http://schemas.microsoft.com/office/drawing/2014/main" id="{93D1E388-FC8C-861C-E6B8-D67099643C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48140" y="1387805"/>
            <a:ext cx="4106476" cy="46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33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E7A827-4DD7-8A5A-4519-32BDA5CDB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75348D-3376-10BB-E89D-A72720D8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78" y="548640"/>
            <a:ext cx="7098627" cy="1325236"/>
          </a:xfrm>
        </p:spPr>
        <p:txBody>
          <a:bodyPr anchor="t">
            <a:normAutofit/>
          </a:bodyPr>
          <a:lstStyle/>
          <a:p>
            <a:r>
              <a:rPr lang="en-US" sz="4000" dirty="0"/>
              <a:t>«Община» и «Земля и воля»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07151" y="1211258"/>
            <a:ext cx="5288849" cy="4011769"/>
          </a:xfrm>
        </p:spPr>
        <p:txBody>
          <a:bodyPr anchor="ctr">
            <a:normAutofit/>
          </a:bodyPr>
          <a:lstStyle/>
          <a:p>
            <a:pPr lvl="0"/>
            <a:r>
              <a:rPr lang="en-US" sz="2400"/>
              <a:t>«Община» и «Земля и воля» (конец 1870-х): Нелегальные народнические листки, где выходили его первые публицистические статьи.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8FD06B-0D7C-E95A-827B-1CC142E21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42567"/>
            <a:ext cx="5288849" cy="401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13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317050"/>
            <a:ext cx="6558935" cy="1360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«Освобождение труда»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12722" y="2130918"/>
            <a:ext cx="5283279" cy="3159018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Издания группы «Освобождение труда» (1880–1890-е): Серии сборников «Социал-демократ», «Научно-литературный сборник», где он публиковал свои фундаментальные марксистские работы.</a:t>
            </a:r>
          </a:p>
        </p:txBody>
      </p:sp>
      <p:pic>
        <p:nvPicPr>
          <p:cNvPr id="8" name="Graphic 7" descr="Loading">
            <a:extLst>
              <a:ext uri="{FF2B5EF4-FFF2-40B4-BE49-F238E27FC236}">
                <a16:creationId xmlns:a16="http://schemas.microsoft.com/office/drawing/2014/main" id="{774BB75C-98E3-63C2-267B-B52DFCD638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07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0"/>
            <a:ext cx="4621553" cy="1360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Искра и Заря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2647" y="1849490"/>
            <a:ext cx="4621553" cy="3159018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«Искра» и «Заря» (1900–1903): Первая общероссийская нелегальная марксистская газета и журнал. Плеханов входил в состав редакции вместе с Лениным, Мартовым и Засулич.</a:t>
            </a:r>
          </a:p>
        </p:txBody>
      </p:sp>
      <p:pic>
        <p:nvPicPr>
          <p:cNvPr id="8" name="Graphic 7" descr="Sparkler">
            <a:extLst>
              <a:ext uri="{FF2B5EF4-FFF2-40B4-BE49-F238E27FC236}">
                <a16:creationId xmlns:a16="http://schemas.microsoft.com/office/drawing/2014/main" id="{C27B35F3-9A62-07E0-338B-004978F956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28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E448DB1-4196-18A6-15DA-C72635C1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6" name="Picture 5" descr="Цветной свернутый видеожурналы">
            <a:extLst>
              <a:ext uri="{FF2B5EF4-FFF2-40B4-BE49-F238E27FC236}">
                <a16:creationId xmlns:a16="http://schemas.microsoft.com/office/drawing/2014/main" id="{85B3845F-5342-4424-0681-71F1DD3DCF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2" r="9085" b="22580"/>
          <a:stretch>
            <a:fillRect/>
          </a:stretch>
        </p:blipFill>
        <p:spPr>
          <a:xfrm>
            <a:off x="-2" y="241227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6A10D8F-D463-70E5-239B-17AD65EF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86506" y="603315"/>
            <a:ext cx="9955962" cy="60134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dirty="0" err="1"/>
              <a:t>Легальные</a:t>
            </a:r>
            <a:r>
              <a:rPr lang="en-US" sz="6600" dirty="0"/>
              <a:t> </a:t>
            </a:r>
            <a:r>
              <a:rPr lang="en-US" sz="6600" dirty="0" err="1"/>
              <a:t>толстые</a:t>
            </a:r>
            <a:r>
              <a:rPr lang="en-US" sz="6600" dirty="0"/>
              <a:t> </a:t>
            </a:r>
            <a:r>
              <a:rPr lang="en-US" sz="6600" dirty="0" err="1"/>
              <a:t>журналы</a:t>
            </a:r>
            <a:r>
              <a:rPr lang="en-US" sz="6600" dirty="0"/>
              <a:t>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72057" y="2279764"/>
            <a:ext cx="6411919" cy="407539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n-US" sz="4000"/>
              <a:t>Легальные толстые журналы («Новое слово», «Научное обозрение», «Мир Божий», «Современный мир»):</a:t>
            </a:r>
          </a:p>
        </p:txBody>
      </p:sp>
    </p:spTree>
    <p:extLst>
      <p:ext uri="{BB962C8B-B14F-4D97-AF65-F5344CB8AC3E}">
        <p14:creationId xmlns:p14="http://schemas.microsoft.com/office/powerpoint/2010/main" val="1211245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0"/>
            <a:ext cx="4621553" cy="736204"/>
          </a:xfrm>
        </p:spPr>
        <p:txBody>
          <a:bodyPr anchor="b">
            <a:normAutofit/>
          </a:bodyPr>
          <a:lstStyle/>
          <a:p>
            <a:r>
              <a:rPr lang="en-US" dirty="0"/>
              <a:t>В 1890–1910-х годах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2648" y="1777466"/>
            <a:ext cx="5283279" cy="3303068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В 1890–1910-х годах Плеханов под различными псевдонимами (Н. Бельтов, А. Волгин и др.) публиковал в них статьи по философии, истории и литературной критике.</a:t>
            </a:r>
          </a:p>
        </p:txBody>
      </p:sp>
      <p:pic>
        <p:nvPicPr>
          <p:cNvPr id="8" name="Graphic 7" descr="Fan">
            <a:extLst>
              <a:ext uri="{FF2B5EF4-FFF2-40B4-BE49-F238E27FC236}">
                <a16:creationId xmlns:a16="http://schemas.microsoft.com/office/drawing/2014/main" id="{F38E6FAB-4BAC-1329-F44D-533A7DA4E7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70295" y="307772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59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838038" y="-338499"/>
            <a:ext cx="5454779" cy="2277516"/>
          </a:xfrm>
        </p:spPr>
        <p:txBody>
          <a:bodyPr anchor="b">
            <a:noAutofit/>
          </a:bodyPr>
          <a:lstStyle/>
          <a:p>
            <a:r>
              <a:rPr lang="en-US" sz="4000" dirty="0"/>
              <a:t>«Дневник социал-демократа» (1905–1916):</a:t>
            </a:r>
          </a:p>
        </p:txBody>
      </p:sp>
      <p:pic>
        <p:nvPicPr>
          <p:cNvPr id="6" name="Picture 5" descr="Крупный план книжных страниц">
            <a:extLst>
              <a:ext uri="{FF2B5EF4-FFF2-40B4-BE49-F238E27FC236}">
                <a16:creationId xmlns:a16="http://schemas.microsoft.com/office/drawing/2014/main" id="{B2DF3096-FC18-0D39-368A-2CDB37A78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96" r="5407" b="4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735984" y="2106782"/>
            <a:ext cx="5093401" cy="4096514"/>
          </a:xfrm>
        </p:spPr>
        <p:txBody>
          <a:bodyPr>
            <a:normAutofit/>
          </a:bodyPr>
          <a:lstStyle/>
          <a:p>
            <a:pPr lvl="1"/>
            <a:r>
              <a:rPr lang="en-US" sz="2400"/>
              <a:t>«Дневник социал-демократа» (1905–1916): Собственное периодическое издание Плеханова, выходившее за границей, в котором он анализировал события Первой русской революции и партийные разногласия.</a:t>
            </a:r>
          </a:p>
        </p:txBody>
      </p:sp>
    </p:spTree>
    <p:extLst>
      <p:ext uri="{BB962C8B-B14F-4D97-AF65-F5344CB8AC3E}">
        <p14:creationId xmlns:p14="http://schemas.microsoft.com/office/powerpoint/2010/main" val="1333680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99569" y="333994"/>
            <a:ext cx="3553412" cy="695819"/>
          </a:xfrm>
        </p:spPr>
        <p:txBody>
          <a:bodyPr anchor="b">
            <a:normAutofit/>
          </a:bodyPr>
          <a:lstStyle/>
          <a:p>
            <a:r>
              <a:rPr lang="en-US" sz="4000" dirty="0"/>
              <a:t>Единство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99569" y="1767524"/>
            <a:ext cx="3840598" cy="4122420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«Единство» (1914–1917): Газета правых меньшевиков-оборонцев, которую Плеханов редактировал после возвращения в Петроград в 1917 году.</a:t>
            </a:r>
          </a:p>
        </p:txBody>
      </p:sp>
      <p:pic>
        <p:nvPicPr>
          <p:cNvPr id="6" name="Picture 5" descr="Куча of газеты">
            <a:extLst>
              <a:ext uri="{FF2B5EF4-FFF2-40B4-BE49-F238E27FC236}">
                <a16:creationId xmlns:a16="http://schemas.microsoft.com/office/drawing/2014/main" id="{68A74C72-D659-A43A-C74B-C73648ADF2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173" b="-7"/>
          <a:stretch>
            <a:fillRect/>
          </a:stretch>
        </p:blipFill>
        <p:spPr>
          <a:xfrm>
            <a:off x="4752550" y="10"/>
            <a:ext cx="743945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84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10594" y="629646"/>
            <a:ext cx="6299162" cy="590031"/>
          </a:xfrm>
        </p:spPr>
        <p:txBody>
          <a:bodyPr anchor="b">
            <a:normAutofit/>
          </a:bodyPr>
          <a:lstStyle/>
          <a:p>
            <a:r>
              <a:rPr lang="en-US" dirty="0"/>
              <a:t>Основные темы его работ: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72966" y="1618285"/>
            <a:ext cx="5222961" cy="4841106"/>
          </a:xfrm>
        </p:spPr>
        <p:txBody>
          <a:bodyPr>
            <a:noAutofit/>
          </a:bodyPr>
          <a:lstStyle/>
          <a:p>
            <a:pPr lvl="0"/>
            <a:r>
              <a:rPr lang="en-US" sz="2400" dirty="0" err="1"/>
              <a:t>Публицистика</a:t>
            </a:r>
            <a:r>
              <a:rPr lang="en-US" sz="2400" dirty="0"/>
              <a:t> </a:t>
            </a:r>
            <a:r>
              <a:rPr lang="en-US" sz="2400" dirty="0" err="1"/>
              <a:t>Плеханова</a:t>
            </a:r>
            <a:r>
              <a:rPr lang="en-US" sz="2400" dirty="0"/>
              <a:t> </a:t>
            </a:r>
            <a:r>
              <a:rPr lang="en-US" sz="2400" dirty="0" err="1"/>
              <a:t>отличалась</a:t>
            </a:r>
            <a:r>
              <a:rPr lang="en-US" sz="2400" dirty="0"/>
              <a:t> </a:t>
            </a:r>
            <a:r>
              <a:rPr lang="en-US" sz="2400" dirty="0" err="1"/>
              <a:t>строгой</a:t>
            </a:r>
            <a:r>
              <a:rPr lang="en-US" sz="2400" dirty="0"/>
              <a:t> </a:t>
            </a:r>
            <a:r>
              <a:rPr lang="en-US" sz="2400" dirty="0" err="1"/>
              <a:t>логикой</a:t>
            </a:r>
            <a:r>
              <a:rPr lang="en-US" sz="2400" dirty="0"/>
              <a:t>, </a:t>
            </a:r>
            <a:r>
              <a:rPr lang="en-US" sz="2400" dirty="0" err="1"/>
              <a:t>глубоким</a:t>
            </a:r>
            <a:r>
              <a:rPr lang="en-US" sz="2400" dirty="0"/>
              <a:t> </a:t>
            </a:r>
            <a:r>
              <a:rPr lang="en-US" sz="2400" dirty="0" err="1"/>
              <a:t>философским</a:t>
            </a:r>
            <a:r>
              <a:rPr lang="en-US" sz="2400" dirty="0"/>
              <a:t> </a:t>
            </a:r>
            <a:r>
              <a:rPr lang="en-US" sz="2400" dirty="0" err="1"/>
              <a:t>анализом</a:t>
            </a:r>
            <a:r>
              <a:rPr lang="en-US" sz="2400" dirty="0"/>
              <a:t> и </a:t>
            </a:r>
            <a:r>
              <a:rPr lang="en-US" sz="2400" dirty="0" err="1"/>
              <a:t>иронией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r>
              <a:rPr lang="en-US" sz="2400" dirty="0" err="1"/>
              <a:t>Его</a:t>
            </a:r>
            <a:r>
              <a:rPr lang="en-US" sz="2400" dirty="0"/>
              <a:t> </a:t>
            </a:r>
            <a:r>
              <a:rPr lang="en-US" sz="2400" dirty="0" err="1"/>
              <a:t>целевой</a:t>
            </a:r>
            <a:r>
              <a:rPr lang="en-US" sz="2400" dirty="0"/>
              <a:t> </a:t>
            </a:r>
            <a:r>
              <a:rPr lang="en-US" sz="2400" dirty="0" err="1"/>
              <a:t>аудиторией</a:t>
            </a:r>
            <a:r>
              <a:rPr lang="en-US" sz="2400" dirty="0"/>
              <a:t> </a:t>
            </a:r>
            <a:r>
              <a:rPr lang="en-US" sz="2400" dirty="0" err="1"/>
              <a:t>изначально</a:t>
            </a:r>
            <a:r>
              <a:rPr lang="en-US" sz="2400" dirty="0"/>
              <a:t> </a:t>
            </a:r>
            <a:r>
              <a:rPr lang="en-US" sz="2400" dirty="0" err="1"/>
              <a:t>была</a:t>
            </a:r>
            <a:r>
              <a:rPr lang="en-US" sz="2400" dirty="0"/>
              <a:t> </a:t>
            </a:r>
            <a:r>
              <a:rPr lang="en-US" sz="2400" dirty="0" err="1"/>
              <a:t>революционная</a:t>
            </a:r>
            <a:r>
              <a:rPr lang="en-US" sz="2400" dirty="0"/>
              <a:t> </a:t>
            </a:r>
            <a:r>
              <a:rPr lang="en-US" sz="2400" dirty="0" err="1"/>
              <a:t>интеллигенция</a:t>
            </a:r>
            <a:r>
              <a:rPr lang="en-US" sz="2400" dirty="0"/>
              <a:t> (</a:t>
            </a:r>
            <a:r>
              <a:rPr lang="en-US" sz="2400" dirty="0" err="1"/>
              <a:t>студенты</a:t>
            </a:r>
            <a:r>
              <a:rPr lang="en-US" sz="2400" dirty="0"/>
              <a:t>, </a:t>
            </a:r>
            <a:r>
              <a:rPr lang="en-US" sz="2400" dirty="0" err="1"/>
              <a:t>литераторы</a:t>
            </a:r>
            <a:r>
              <a:rPr lang="en-US" sz="2400" dirty="0"/>
              <a:t>), а </a:t>
            </a:r>
            <a:r>
              <a:rPr lang="en-US" sz="2400" dirty="0" err="1"/>
              <a:t>по</a:t>
            </a:r>
            <a:r>
              <a:rPr lang="en-US" sz="2400" dirty="0"/>
              <a:t> </a:t>
            </a:r>
            <a:r>
              <a:rPr lang="en-US" sz="2400" dirty="0" err="1"/>
              <a:t>мере</a:t>
            </a:r>
            <a:r>
              <a:rPr lang="en-US" sz="2400" dirty="0"/>
              <a:t> </a:t>
            </a:r>
            <a:r>
              <a:rPr lang="en-US" sz="2400" dirty="0" err="1"/>
              <a:t>развития</a:t>
            </a:r>
            <a:r>
              <a:rPr lang="en-US" sz="2400" dirty="0"/>
              <a:t> </a:t>
            </a:r>
            <a:r>
              <a:rPr lang="en-US" sz="2400" dirty="0" err="1"/>
              <a:t>марксизма</a:t>
            </a:r>
            <a:r>
              <a:rPr lang="en-US" sz="2400" dirty="0"/>
              <a:t> — </a:t>
            </a:r>
            <a:r>
              <a:rPr lang="en-US" sz="2400" dirty="0" err="1"/>
              <a:t>передовые</a:t>
            </a:r>
            <a:r>
              <a:rPr lang="en-US" sz="2400" dirty="0"/>
              <a:t> </a:t>
            </a:r>
            <a:r>
              <a:rPr lang="en-US" sz="2400" dirty="0" err="1"/>
              <a:t>русские</a:t>
            </a:r>
            <a:r>
              <a:rPr lang="en-US" sz="2400" dirty="0"/>
              <a:t> </a:t>
            </a:r>
            <a:r>
              <a:rPr lang="en-US" sz="2400" dirty="0" err="1"/>
              <a:t>рабочие</a:t>
            </a:r>
            <a:r>
              <a:rPr lang="en-US" sz="2400" dirty="0"/>
              <a:t> (</a:t>
            </a:r>
            <a:r>
              <a:rPr lang="en-US" sz="2400" dirty="0" err="1"/>
              <a:t>пролетариат</a:t>
            </a:r>
            <a:r>
              <a:rPr lang="en-US" sz="2400" dirty="0"/>
              <a:t>).</a:t>
            </a:r>
          </a:p>
        </p:txBody>
      </p:sp>
      <p:pic>
        <p:nvPicPr>
          <p:cNvPr id="8" name="Graphic 7" descr="Fan">
            <a:extLst>
              <a:ext uri="{FF2B5EF4-FFF2-40B4-BE49-F238E27FC236}">
                <a16:creationId xmlns:a16="http://schemas.microsoft.com/office/drawing/2014/main" id="{EB46DFE3-20D8-BB0C-E63F-84E48E416A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65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92039" y="0"/>
            <a:ext cx="6020834" cy="1360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Критика народничества: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29187" y="1795287"/>
            <a:ext cx="5790910" cy="4628153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Доказывал несостоятельность идеи о том, что Россия может прийти к социализму через крестьянскую общину, минуя капитализм. Он утверждал, что капитализм в России уже развивается, а главной революционной силой станет рабочий класс, а не крестьянство.</a:t>
            </a:r>
          </a:p>
        </p:txBody>
      </p:sp>
      <p:pic>
        <p:nvPicPr>
          <p:cNvPr id="8" name="Graphic 7" descr="Moustache Face with Solid Fill">
            <a:extLst>
              <a:ext uri="{FF2B5EF4-FFF2-40B4-BE49-F238E27FC236}">
                <a16:creationId xmlns:a16="http://schemas.microsoft.com/office/drawing/2014/main" id="{D67B8252-00AE-A226-27F5-2DB64096D4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5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01318" y="644065"/>
            <a:ext cx="7301143" cy="647964"/>
          </a:xfrm>
        </p:spPr>
        <p:txBody>
          <a:bodyPr anchor="b">
            <a:normAutofit/>
          </a:bodyPr>
          <a:lstStyle/>
          <a:p>
            <a:r>
              <a:rPr lang="en-US" dirty="0"/>
              <a:t>Пропаганда и защита марксизма: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59036" y="1800829"/>
            <a:ext cx="5236891" cy="4273942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Разъяснял основы материалистического понимания истории. Его легальная книга «К вопросу о развитии монистического взгляда на историю» (1895) воспитала целое поколение русских марксистов.</a:t>
            </a:r>
          </a:p>
        </p:txBody>
      </p:sp>
      <p:pic>
        <p:nvPicPr>
          <p:cNvPr id="8" name="Graphic 7" descr="Books">
            <a:extLst>
              <a:ext uri="{FF2B5EF4-FFF2-40B4-BE49-F238E27FC236}">
                <a16:creationId xmlns:a16="http://schemas.microsoft.com/office/drawing/2014/main" id="{9BD278AA-0939-6FA5-FE5B-EAD62B119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42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68313" y="-1"/>
            <a:ext cx="8776281" cy="800585"/>
          </a:xfrm>
        </p:spPr>
        <p:txBody>
          <a:bodyPr anchor="b">
            <a:noAutofit/>
          </a:bodyPr>
          <a:lstStyle/>
          <a:p>
            <a:r>
              <a:rPr lang="en-US" sz="4000" dirty="0"/>
              <a:t>Политическая стратегия и тактика: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26032" y="2036923"/>
            <a:ext cx="5581373" cy="4142200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Обосновывал необходимость двух этапов революции в России (сначала буржуазно-демократический, и лишь затем — социалистический). Позже критиковал ленинский курс на немедленный захват власти.</a:t>
            </a:r>
          </a:p>
        </p:txBody>
      </p:sp>
      <p:pic>
        <p:nvPicPr>
          <p:cNvPr id="8" name="Graphic 7" descr="Glue">
            <a:extLst>
              <a:ext uri="{FF2B5EF4-FFF2-40B4-BE49-F238E27FC236}">
                <a16:creationId xmlns:a16="http://schemas.microsoft.com/office/drawing/2014/main" id="{007A591B-0D1B-C398-37A3-3866D0A6B7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39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540341"/>
            <a:ext cx="8126849" cy="574582"/>
          </a:xfrm>
        </p:spPr>
        <p:txBody>
          <a:bodyPr anchor="b">
            <a:normAutofit fontScale="90000"/>
          </a:bodyPr>
          <a:lstStyle/>
          <a:p>
            <a:r>
              <a:rPr lang="en-US" sz="4000" dirty="0"/>
              <a:t>Эстетика и литературная критика: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736189" y="1443156"/>
            <a:ext cx="5436345" cy="4299920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Плеханов стал основоположником марксистской эстетики в России. Он писал статьи об искусстве, литературе (о Белинском, Чернышевском, Толстом, Горьком), доказывая, что искусство является отражением классовой борьбы и общественной психологии своей эпохи.</a:t>
            </a:r>
          </a:p>
        </p:txBody>
      </p:sp>
      <p:pic>
        <p:nvPicPr>
          <p:cNvPr id="8" name="Graphic 7" descr="Newspaper">
            <a:extLst>
              <a:ext uri="{FF2B5EF4-FFF2-40B4-BE49-F238E27FC236}">
                <a16:creationId xmlns:a16="http://schemas.microsoft.com/office/drawing/2014/main" id="{95B6598D-445E-B4DB-EE0B-2A1B34983E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92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-833"/>
            <a:ext cx="9472101" cy="1115756"/>
          </a:xfrm>
        </p:spPr>
        <p:txBody>
          <a:bodyPr anchor="b">
            <a:normAutofit/>
          </a:bodyPr>
          <a:lstStyle/>
          <a:p>
            <a:r>
              <a:rPr lang="en-US" sz="3300" dirty="0"/>
              <a:t>Оборона отечества в Первой мировой войне: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26622" y="1623117"/>
            <a:ext cx="5094539" cy="4726689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В 1914–1917 годах активно выступал с позиций «оборончества», призывая поддержать Россию в войне против германского империализма, что вызвало жесткий раскол с большевиками-«пораженцами».</a:t>
            </a:r>
          </a:p>
        </p:txBody>
      </p:sp>
      <p:pic>
        <p:nvPicPr>
          <p:cNvPr id="8" name="Graphic 7" descr="Firefighter">
            <a:extLst>
              <a:ext uri="{FF2B5EF4-FFF2-40B4-BE49-F238E27FC236}">
                <a16:creationId xmlns:a16="http://schemas.microsoft.com/office/drawing/2014/main" id="{8E9618A0-3BAB-AFA2-3F22-B7316772E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35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BA7680-B1FB-4B6B-2155-45DD5D6C4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&quot;Сумерки в замороженном ландшафт">
            <a:extLst>
              <a:ext uri="{FF2B5EF4-FFF2-40B4-BE49-F238E27FC236}">
                <a16:creationId xmlns:a16="http://schemas.microsoft.com/office/drawing/2014/main" id="{7D34B807-9C0A-EE58-7C70-C3D12F7F3B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278" r="9085" b="-7"/>
          <a:stretch>
            <a:fillRect/>
          </a:stretch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CCD9CD-49AE-3D3E-923B-81ECD3FBF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32383"/>
            <a:ext cx="12192000" cy="452561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506" y="3991500"/>
            <a:ext cx="8837546" cy="18704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Спасибо за внимание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24506" y="5917399"/>
            <a:ext cx="8837546" cy="644789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buNone/>
            </a:pPr>
            <a:r>
              <a:rPr lang="en-US" sz="2400">
                <a:solidFill>
                  <a:srgbClr val="FFFFFF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91945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VanillaVTI</vt:lpstr>
      <vt:lpstr>Георгий Валентинович Плеханов</vt:lpstr>
      <vt:lpstr>1. Краткая биография</vt:lpstr>
      <vt:lpstr>Народнический период (1870-е):</vt:lpstr>
      <vt:lpstr>Эмиграция и марксизм (1880–1917):</vt:lpstr>
      <vt:lpstr>Финал жизни:</vt:lpstr>
      <vt:lpstr>2. Издания, с которыми сотрудничал</vt:lpstr>
      <vt:lpstr>«Община» и «Земля и воля»</vt:lpstr>
      <vt:lpstr>«Освобождение труда» </vt:lpstr>
      <vt:lpstr>Искра и Заря</vt:lpstr>
      <vt:lpstr>Легальные толстые журналы </vt:lpstr>
      <vt:lpstr>В 1890–1910-х годах </vt:lpstr>
      <vt:lpstr>«Дневник социал-демократа» (1905–1916):</vt:lpstr>
      <vt:lpstr>Единство</vt:lpstr>
      <vt:lpstr>Основные темы его работ:</vt:lpstr>
      <vt:lpstr>Критика народничества:</vt:lpstr>
      <vt:lpstr>Пропаганда и защита марксизма:</vt:lpstr>
      <vt:lpstr>Политическая стратегия и тактика:</vt:lpstr>
      <vt:lpstr>Эстетика и литературная критика:</vt:lpstr>
      <vt:lpstr>Оборона отечества в Первой мировой войне: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Георгий Валентинович Плеханов</dc:title>
  <dc:creator>Enkhtuul Ayush</dc:creator>
  <cp:lastModifiedBy>Enkhtuul Ayush</cp:lastModifiedBy>
  <cp:revision>9</cp:revision>
  <dcterms:created xsi:type="dcterms:W3CDTF">2026-09-28T09:16:44Z</dcterms:created>
  <dcterms:modified xsi:type="dcterms:W3CDTF">2026-10-31T20:39:37Z</dcterms:modified>
</cp:coreProperties>
</file>