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Пётр I" id="{2DDE0A7F-FA30-BA33-7C7C-994F122C417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3F198-0CCB-FA40-BE47-CFE2B70E83BD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906B4-B02C-0B46-B350-C68D135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3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097280"/>
            <a:ext cx="4754880" cy="4754880"/>
          </a:xfrm>
          <a:prstGeom prst="ellipse">
            <a:avLst/>
          </a:prstGeom>
          <a:solidFill>
            <a:srgbClr val="1D2F57"/>
          </a:solidFill>
          <a:ln w="12700">
            <a:solidFill>
              <a:srgbClr val="1D2F5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49440" y="2377440"/>
            <a:ext cx="3291840" cy="3291840"/>
          </a:xfrm>
          <a:prstGeom prst="ellipse">
            <a:avLst/>
          </a:prstGeom>
          <a:solidFill>
            <a:srgbClr val="C8A24A">
              <a:alpha val="20000"/>
            </a:srgbClr>
          </a:solidFill>
          <a:ln w="12700">
            <a:solidFill>
              <a:srgbClr val="C8A24A">
                <a:alpha val="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309360" y="548640"/>
            <a:ext cx="2377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0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ПЁТР I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Царь-реформатор, первый император России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4048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мотивам исторической эпохи, о которой рассказывает фильм «Екатерина II»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Содержание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34416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Личность и путь к власти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691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Детство, характер, борьба за трон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663440" y="137160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6344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394960" y="134416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Великое посольство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394960" y="1691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Учёба в Европе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242316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23957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Армия и войны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27432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Северная война, Полтава, походы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63440" y="242316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6344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394960" y="23957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Реформы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394960" y="27432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Управление, экономика, сословия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47472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344728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Петербург и культура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280160" y="3794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Новая столица и новый быт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663440" y="347472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394960" y="344728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Цена и наследие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5394960" y="3794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Итоги, кино, две Екатерины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Кто такой Пётр I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819656" cy="1645920"/>
          </a:xfrm>
          <a:prstGeom prst="roundRect">
            <a:avLst>
              <a:gd name="adj" fmla="val 444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554480"/>
            <a:ext cx="1819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1672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331720"/>
            <a:ext cx="15453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родился в Москве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624328" y="1371600"/>
            <a:ext cx="1819656" cy="1645920"/>
          </a:xfrm>
          <a:prstGeom prst="roundRect">
            <a:avLst>
              <a:gd name="adj" fmla="val 444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624328" y="1554480"/>
            <a:ext cx="1819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1682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2761488" y="2331720"/>
            <a:ext cx="15453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начало царствования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700016" y="1371600"/>
            <a:ext cx="1819656" cy="1645920"/>
          </a:xfrm>
          <a:prstGeom prst="roundRect">
            <a:avLst>
              <a:gd name="adj" fmla="val 444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00016" y="1554480"/>
            <a:ext cx="1819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1721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4837176" y="2331720"/>
            <a:ext cx="15453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принял титул императора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775704" y="1371600"/>
            <a:ext cx="1819656" cy="1645920"/>
          </a:xfrm>
          <a:prstGeom prst="roundRect">
            <a:avLst>
              <a:gd name="adj" fmla="val 444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75704" y="1554480"/>
            <a:ext cx="1819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1725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6912864" y="2331720"/>
            <a:ext cx="15453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 в Петербурге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38328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Сын царя Алексея Михайловича и Натальи Нарышкиной. Правил почти 43 года и за одно царствование изменил армию, управление, культуру и положение России в Европе.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Личность Петра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55448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5544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около 2 м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03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Выделялся среди придворных и очень много работал руками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663440" y="137160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155448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89204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15544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Ремёсла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Токарное дело, плотницкое дело, кораблестроение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292608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10896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1089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Дела, а не церемонии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365760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Лично участвовал в походах и сражениях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663440" y="292608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92040" y="310896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204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0" y="31089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Печать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4892040" y="365760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1702 года выходили первые газеты «Ведомости»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Путь к власти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22960" y="1965960"/>
            <a:ext cx="7498080" cy="0"/>
          </a:xfrm>
          <a:prstGeom prst="line">
            <a:avLst/>
          </a:prstGeom>
          <a:noFill/>
          <a:ln w="31750">
            <a:solidFill>
              <a:srgbClr val="C8A2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1682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65760" cy="365760"/>
          </a:xfrm>
          <a:prstGeom prst="ellipse">
            <a:avLst/>
          </a:prstGeom>
          <a:solidFill>
            <a:srgbClr val="14213D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4688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Стрелецкий бунт. Пётр и Иван становятся соправителями, регентша — Софья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2624328" y="1188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1689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2624328" y="1783080"/>
            <a:ext cx="365760" cy="365760"/>
          </a:xfrm>
          <a:prstGeom prst="ellipse">
            <a:avLst/>
          </a:prstGeom>
          <a:solidFill>
            <a:srgbClr val="14213D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24328" y="24688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Софья отстранена от власти, Пётр опирается на «потешные» полки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700016" y="1188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1695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4700016" y="1783080"/>
            <a:ext cx="365760" cy="365760"/>
          </a:xfrm>
          <a:prstGeom prst="ellipse">
            <a:avLst/>
          </a:prstGeom>
          <a:solidFill>
            <a:srgbClr val="14213D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00016" y="24688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Азовский поход: неудача и урок для будущего флота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775704" y="1188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1696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6775704" y="1783080"/>
            <a:ext cx="365760" cy="365760"/>
          </a:xfrm>
          <a:prstGeom prst="ellipse">
            <a:avLst/>
          </a:prstGeom>
          <a:solidFill>
            <a:srgbClr val="14213D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775704" y="24688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Азов взят, после смерти Ивана Пётр правит единолично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Великое посольство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135331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Учёба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6916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Пётр работал плотником на верфях Голландии и изучал кораблестроение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40487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Люди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74320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Нанял сотни инженеров, офицеров и мастеров для службы в России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47472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45643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Идеи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379476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Увидел европейские мануфактуры, науку и устройство государства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669280" y="1371600"/>
            <a:ext cx="2926080" cy="3063240"/>
          </a:xfrm>
          <a:prstGeom prst="roundRect">
            <a:avLst>
              <a:gd name="adj" fmla="val 250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0" y="17373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1697–1698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5943600" y="2651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Голландия, Англия, Австрия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943600" y="34747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Первая поездка русского царя в Европу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Армия и флот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135331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Рекрутчина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69164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1699 года солдат набирали из податных сословий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40487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Гвардия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7432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Преображенский и Семёновский полки стали её ядром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47472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45643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Уставы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379476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Воинский устав (1716) и Морской устав (1720)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669280" y="1371600"/>
            <a:ext cx="2926080" cy="3063240"/>
          </a:xfrm>
          <a:prstGeom prst="roundRect">
            <a:avLst>
              <a:gd name="adj" fmla="val 250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0" y="16459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Флот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5943600" y="24688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1696–1697: верфи в Воронеже и первые корабли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943600" y="34747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1704: Адмиралтейство в Петербурге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Северная война, 1700–1721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819656" cy="3017520"/>
          </a:xfrm>
          <a:prstGeom prst="roundRect">
            <a:avLst>
              <a:gd name="adj" fmla="val 402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1700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Нарва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697480"/>
            <a:ext cx="1463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Тяжёлое поражение, после которого армию создают заново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624328" y="1371600"/>
            <a:ext cx="1819656" cy="3017520"/>
          </a:xfrm>
          <a:prstGeom prst="roundRect">
            <a:avLst>
              <a:gd name="adj" fmla="val 402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807208" y="15544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1709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2807208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Полтава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807208" y="2697480"/>
            <a:ext cx="1463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Разгром шведов и перелом в ходе войны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00016" y="1371600"/>
            <a:ext cx="1819656" cy="3017520"/>
          </a:xfrm>
          <a:prstGeom prst="roundRect">
            <a:avLst>
              <a:gd name="adj" fmla="val 402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82896" y="15544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1714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4882896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Гангут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82896" y="2697480"/>
            <a:ext cx="1463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Первая крупная победа российского флота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775704" y="1371600"/>
            <a:ext cx="1819656" cy="3017520"/>
          </a:xfrm>
          <a:prstGeom prst="roundRect">
            <a:avLst>
              <a:gd name="adj" fmla="val 402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58584" y="15544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1721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6958584" y="2194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Ништадт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958584" y="2697480"/>
            <a:ext cx="1463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 со Швецией и выход к Балтике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Полтавская битва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 июня 1709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457200" cy="45720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9751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Накануне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1975104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Карл XII был ранен, шведская армия измотана осадой Полтавы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457200" cy="45720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79806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Битва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108960" y="2798064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Российская армия разгромила шведов в открытом сражении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457200" cy="45720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62102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После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3621024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Карл XII бежал в Османскую империю, Россия стала ведущей державой Севера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Внешняя политика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1711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94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Прутский поход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74320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Неудачная война с Османской империей, Азов пришлось вернуть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37560" y="137160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20440" y="1554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94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Титул императора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74320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Сенат поднёс Петру титул, Россия стала империей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0" y="137160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09360" y="1554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1722–1723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6309360" y="2194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Персидский поход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309360" y="274320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Выход к Каспийскому морю, Дербент и Баку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Главные реформы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2514600" cy="1417320"/>
          </a:xfrm>
          <a:prstGeom prst="roundRect">
            <a:avLst>
              <a:gd name="adj" fmla="val 516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463040"/>
            <a:ext cx="365760" cy="36576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4630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Армия и флот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Рекрутские наборы, регулярная армия, Балтийский флот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37560" y="1325880"/>
            <a:ext cx="2514600" cy="1417320"/>
          </a:xfrm>
          <a:prstGeom prst="roundRect">
            <a:avLst>
              <a:gd name="adj" fmla="val 516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20440" y="1463040"/>
            <a:ext cx="365760" cy="36576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20440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023360" y="14630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Сенат (1711), коллегии вместо приказов, губернии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1325880"/>
            <a:ext cx="2514600" cy="1417320"/>
          </a:xfrm>
          <a:prstGeom prst="roundRect">
            <a:avLst>
              <a:gd name="adj" fmla="val 516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1463040"/>
            <a:ext cx="365760" cy="36576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09360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812280" y="14630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Сословия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30936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Табель о рангах (1722): чин зависит от службы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2926080"/>
            <a:ext cx="2514600" cy="1417320"/>
          </a:xfrm>
          <a:prstGeom prst="roundRect">
            <a:avLst>
              <a:gd name="adj" fmla="val 516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3063240"/>
            <a:ext cx="365760" cy="36576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30632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Церковь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35661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Вместо патриарха — Синод (1721)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337560" y="2926080"/>
            <a:ext cx="2514600" cy="1417320"/>
          </a:xfrm>
          <a:prstGeom prst="roundRect">
            <a:avLst>
              <a:gd name="adj" fmla="val 516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520440" y="3063240"/>
            <a:ext cx="365760" cy="36576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52044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023360" y="30632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Экономика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3520440" y="35661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Мануфактуры, заводы на Урале, торговля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126480" y="2926080"/>
            <a:ext cx="2514600" cy="1417320"/>
          </a:xfrm>
          <a:prstGeom prst="roundRect">
            <a:avLst>
              <a:gd name="adj" fmla="val 516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09360" y="3063240"/>
            <a:ext cx="365760" cy="36576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30936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6812280" y="30632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6309360" y="35661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Школы, Академия наук (1724), новые учебники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Новая система управления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8046720" cy="676656"/>
          </a:xfrm>
          <a:prstGeom prst="roundRect">
            <a:avLst>
              <a:gd name="adj" fmla="val 1081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25880"/>
            <a:ext cx="1737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1708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1325880"/>
            <a:ext cx="2377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Губернии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937760" y="1325880"/>
            <a:ext cx="3474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Страну разделили на восемь губерний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804672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2130552"/>
            <a:ext cx="1737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1711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2560320" y="2130552"/>
            <a:ext cx="2377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Сенат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2130552"/>
            <a:ext cx="3474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Высший орган управления на время отсутствия царя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2935224"/>
            <a:ext cx="8046720" cy="676656"/>
          </a:xfrm>
          <a:prstGeom prst="roundRect">
            <a:avLst>
              <a:gd name="adj" fmla="val 1081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2935224"/>
            <a:ext cx="1737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1718–1720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560320" y="2935224"/>
            <a:ext cx="2377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Коллегии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2935224"/>
            <a:ext cx="3474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Вместо приказов, по образцу европейских министерств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739896"/>
            <a:ext cx="804672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3739896"/>
            <a:ext cx="1737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1722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560320" y="3739896"/>
            <a:ext cx="2377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Табель и прокуратура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937760" y="3739896"/>
            <a:ext cx="3474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Чин по службе и надзор за законностью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Экономика и заводы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14600" cy="2103120"/>
          </a:xfrm>
          <a:prstGeom prst="roundRect">
            <a:avLst>
              <a:gd name="adj" fmla="val 3478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5448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554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Урал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1488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металлургии: заводы Демидовых, а с 1723 года Екатеринбург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37560" y="1371600"/>
            <a:ext cx="2514600" cy="2103120"/>
          </a:xfrm>
          <a:prstGeom prst="roundRect">
            <a:avLst>
              <a:gd name="adj" fmla="val 3478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20440" y="155448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2044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1554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Мануфактуры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1488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Суконные, парусные и оружейные для армии и флота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1371600"/>
            <a:ext cx="2514600" cy="2103120"/>
          </a:xfrm>
          <a:prstGeom prst="roundRect">
            <a:avLst>
              <a:gd name="adj" fmla="val 3478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155448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0936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858000" y="1554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Каналы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309360" y="21488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Вышневолоцкая водная система и начало Ладожского канала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7033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Государство поддерживало отечественные товары и облагало ввоз пошлинами. Главным заказчиком оставались армия и флот.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Санкт-Петербург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926080" cy="3063240"/>
          </a:xfrm>
          <a:prstGeom prst="roundRect">
            <a:avLst>
              <a:gd name="adj" fmla="val 250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7373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1703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4320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Заложен 27 мая на Заячьем острове, на месте будущей Петропавловской крепости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840480" y="137160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84048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434840" y="135331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Окно в Европу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434840" y="1691640"/>
            <a:ext cx="4160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 на Балтике связал Россию с морской торговлей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840480" y="242316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840480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434840" y="240487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Новая столица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434840" y="2743200"/>
            <a:ext cx="4160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1712 года правительство работало в Петербурге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840480" y="347472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84048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434840" y="345643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Цена стройки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434840" y="3794760"/>
            <a:ext cx="4160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болотах работали тысячи согнанных людей, многие погибли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Новый быт и культура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БЫЛО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480560" y="10972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A6D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СТАЛО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480560" y="1417320"/>
            <a:ext cx="4114800" cy="640080"/>
          </a:xfrm>
          <a:prstGeom prst="roundRect">
            <a:avLst>
              <a:gd name="adj" fmla="val 1142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4173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Календарь: год от сотворения мира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8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141732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 от Рождества Христова, новый год с 1 января 1700 г.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19456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2194560"/>
            <a:ext cx="4114800" cy="640080"/>
          </a:xfrm>
          <a:prstGeom prst="roundRect">
            <a:avLst>
              <a:gd name="adj" fmla="val 1142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21945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Облик: долгополые кафтаны и бороды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886200" y="219456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8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219456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Европейское платье и бритьё бород (налог на бороду)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297180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71800"/>
            <a:ext cx="4114800" cy="640080"/>
          </a:xfrm>
          <a:prstGeom prst="roundRect">
            <a:avLst>
              <a:gd name="adj" fmla="val 1142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297180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Досуг: замкнутый быт теремов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3886200" y="2971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8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4663440" y="297180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Ассамблеи, на которых бывали и женщины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3291840" cy="640080"/>
          </a:xfrm>
          <a:prstGeom prst="roundRect">
            <a:avLst>
              <a:gd name="adj" fmla="val 1142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80560" y="3749040"/>
            <a:ext cx="4114800" cy="640080"/>
          </a:xfrm>
          <a:prstGeom prst="roundRect">
            <a:avLst>
              <a:gd name="adj" fmla="val 1142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37490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Знания: церковная книжность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886200" y="374904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8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4" name="Text 22"/>
          <p:cNvSpPr txBox="1"/>
          <p:nvPr/>
        </p:nvSpPr>
        <p:spPr>
          <a:xfrm>
            <a:off x="4663440" y="374904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Гражданский шрифт, Кунсткамера, Академия наук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Цена преобразований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14600" cy="1554480"/>
          </a:xfrm>
          <a:prstGeom prst="roundRect">
            <a:avLst>
              <a:gd name="adj" fmla="val 4706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46304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402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 Северной войны почти без передышки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337560" y="1371600"/>
            <a:ext cx="2514600" cy="1554480"/>
          </a:xfrm>
          <a:prstGeom prst="roundRect">
            <a:avLst>
              <a:gd name="adj" fmla="val 4706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337560" y="146304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1718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2402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введена подушная подать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26480" y="1371600"/>
            <a:ext cx="2514600" cy="1554480"/>
          </a:xfrm>
          <a:prstGeom prst="roundRect">
            <a:avLst>
              <a:gd name="adj" fmla="val 4706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126480" y="146304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1718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22402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дело царевича Алексея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0040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Тяжёлые налоги и рекрутчина вызывали недовольство: восстания в Астрахани (1705–1706) и под началом Булавина (1707–1708).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Заводы с приписными крестьянами укрепили крепостную систему.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Царевич Алексей, противник реформ, умер в заключении в 1718 году.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Смерть и наследие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926080" cy="3063240"/>
          </a:xfrm>
          <a:prstGeom prst="roundRect">
            <a:avLst>
              <a:gd name="adj" fmla="val 250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691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1725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432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января (8 февраля) Пётр умер в Петербурге и был похоронен в Петропавловском соборе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840480" y="137160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84048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434840" y="135331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Указ 1722 года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434840" y="1691640"/>
            <a:ext cx="4160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Государь сам назначает наследника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840480" y="242316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840480" y="2423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434840" y="240487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преемника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434840" y="2743200"/>
            <a:ext cx="4160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Пётр не успел назвать имя, и трон решали гвардия и придворные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840480" y="3474720"/>
            <a:ext cx="411480" cy="41148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84048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434840" y="345643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Эпоха переворотов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434840" y="3794760"/>
            <a:ext cx="4160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1725 по 1762 год власть не раз менялась силой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Пётр I и </a:t>
            </a:r>
            <a:r>
              <a:rPr lang="en-US" sz="3600" b="1" dirty="0" err="1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Екатерина</a:t>
            </a: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II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931920" cy="3063240"/>
          </a:xfrm>
          <a:prstGeom prst="roundRect">
            <a:avLst>
              <a:gd name="adj" fmla="val 2388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663440" y="1371600"/>
            <a:ext cx="3931920" cy="3063240"/>
          </a:xfrm>
          <a:prstGeom prst="roundRect">
            <a:avLst>
              <a:gd name="adj" fmla="val 2388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Екатерина 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3474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Жена Петра с 1712 года, бывшая Марта Скавронская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Коронована в 1724 году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смерти Петра правила в 1725–1727 годах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89204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Екатерина II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4892040" y="2148840"/>
            <a:ext cx="3474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Пришла к власти в 1762 году и считала себя продолжательницей дела Петра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1782 году открыла Медный всадник с надписью «Петру Первому Екатерина Вторая»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Пётр I в кино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1937–1938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48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«Пётр Первый»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Советский фильм по роману Алексея Толстого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37560" y="137160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2044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1976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48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«Сказ про то, как царь Пётр арапа женил»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Комедийная картина о петровском быте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0" y="137160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0936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6D2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1981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309360" y="2148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«Россия молодая»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30936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Телесериал о Северной войне и строительстве флота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Итоги царствования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37160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Империя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755648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вышла к Балтике и стала европейской державой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33172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Государство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15768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Регулярная армия, флот, Сенат, коллегии, Табель о рангах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383280"/>
            <a:ext cx="502920" cy="502920"/>
          </a:xfrm>
          <a:prstGeom prst="ellipse">
            <a:avLst/>
          </a:prstGeom>
          <a:solidFill>
            <a:srgbClr val="C8A24A"/>
          </a:solidFill>
          <a:ln w="12700">
            <a:solidFill>
              <a:srgbClr val="C8A2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383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329184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C8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Культура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3675888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Новая столица, наука и светский быт, но высокой ценой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3891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CBD5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Спасибо за внимание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ter I">
  <a:themeElements>
    <a:clrScheme name="Peter I">
      <a:dk1>
        <a:srgbClr val="14213D"/>
      </a:dk1>
      <a:lt1>
        <a:srgbClr val="FFFFFF"/>
      </a:lt1>
      <a:dk2>
        <a:srgbClr val="1F2937"/>
      </a:dk2>
      <a:lt2>
        <a:srgbClr val="EEF1F5"/>
      </a:lt2>
      <a:accent1>
        <a:srgbClr val="C8A24A"/>
      </a:accent1>
      <a:accent2>
        <a:srgbClr val="14213D"/>
      </a:accent2>
      <a:accent3>
        <a:srgbClr val="8A6D25"/>
      </a:accent3>
      <a:accent4>
        <a:srgbClr val="5B6B8C"/>
      </a:accent4>
      <a:accent5>
        <a:srgbClr val="8C2F39"/>
      </a:accent5>
      <a:accent6>
        <a:srgbClr val="2E5E4E"/>
      </a:accent6>
      <a:hlink>
        <a:srgbClr val="1C7293"/>
      </a:hlink>
      <a:folHlink>
        <a:srgbClr val="5B6B8C"/>
      </a:folHlink>
    </a:clrScheme>
    <a:fontScheme name="Peter I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Peter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Пётр I — царь-реформатор</dc:title>
  <dc:subject>PptxGenJS Presentation</dc:subject>
  <dc:creator>PptxGenJS</dc:creator>
  <cp:lastModifiedBy>Enkhtuul Ayush</cp:lastModifiedBy>
  <cp:revision>2</cp:revision>
  <dcterms:created xsi:type="dcterms:W3CDTF">2026-11-04T04:27:49Z</dcterms:created>
  <dcterms:modified xsi:type="dcterms:W3CDTF">2026-11-04T04:32:10Z</dcterms:modified>
</cp:coreProperties>
</file>