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01 / 20</a:t>
            </a:r>
          </a:p>
        </p:txBody>
      </p:sp>
      <p:sp>
        <p:nvSpPr>
          <p:cNvPr id="7" name="Oval 6"/>
          <p:cNvSpPr/>
          <p:nvPr/>
        </p:nvSpPr>
        <p:spPr>
          <a:xfrm>
            <a:off x="7635240" y="1325880"/>
            <a:ext cx="3566160" cy="3566160"/>
          </a:xfrm>
          <a:prstGeom prst="ellipse">
            <a:avLst/>
          </a:prstGeom>
          <a:noFill/>
          <a:ln w="25400">
            <a:solidFill>
              <a:srgbClr val="2268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836408" y="1527048"/>
            <a:ext cx="3163824" cy="3163824"/>
          </a:xfrm>
          <a:prstGeom prst="ellipse">
            <a:avLst/>
          </a:prstGeom>
          <a:noFill/>
          <a:ln w="25400">
            <a:solidFill>
              <a:srgbClr val="4CC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037575" y="1728216"/>
            <a:ext cx="2761488" cy="2761488"/>
          </a:xfrm>
          <a:prstGeom prst="ellipse">
            <a:avLst/>
          </a:prstGeom>
          <a:noFill/>
          <a:ln w="25400">
            <a:solidFill>
              <a:srgbClr val="E0B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238744" y="1929384"/>
            <a:ext cx="2359152" cy="2359152"/>
          </a:xfrm>
          <a:prstGeom prst="ellipse">
            <a:avLst/>
          </a:prstGeom>
          <a:noFill/>
          <a:ln w="25400">
            <a:solidFill>
              <a:srgbClr val="2268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439912" y="2130552"/>
            <a:ext cx="1956815" cy="1956815"/>
          </a:xfrm>
          <a:prstGeom prst="ellipse">
            <a:avLst/>
          </a:prstGeom>
          <a:noFill/>
          <a:ln w="25400">
            <a:solidFill>
              <a:srgbClr val="4CC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1051560"/>
            <a:ext cx="6492240" cy="502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E0B45C"/>
                </a:solidFill>
                <a:latin typeface="Aptos"/>
              </a:defRPr>
            </a:pPr>
            <a:r>
              <a:t>ПРАВО • ЦИФРОВАЯ СРЕДА • ОБЩЕСТВО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1828800"/>
            <a:ext cx="6766560" cy="1645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3400" b="1">
                <a:solidFill>
                  <a:srgbClr val="F6F8FC"/>
                </a:solidFill>
                <a:latin typeface="Aptos"/>
              </a:defRPr>
            </a:pPr>
            <a:r>
              <a:t>КОНСТИТУЦИЯ</a:t>
            </a:r>
          </a:p>
          <a:p>
            <a:pPr>
              <a:spcAft>
                <a:spcPts val="800"/>
              </a:spcAft>
              <a:defRPr sz="3400" b="1">
                <a:solidFill>
                  <a:srgbClr val="F6F8FC"/>
                </a:solidFill>
                <a:latin typeface="Aptos"/>
              </a:defRPr>
            </a:pPr>
            <a:r>
              <a:t>РОССИЙСКОЙ ФЕДЕРАЦИИ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3767328"/>
            <a:ext cx="6126480" cy="9144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200" b="0">
                <a:solidFill>
                  <a:srgbClr val="B1BFD3"/>
                </a:solidFill>
                <a:latin typeface="Aptos"/>
              </a:defRPr>
            </a:pPr>
            <a:r>
              <a:t>и её роль в формировании</a:t>
            </a:r>
          </a:p>
          <a:p>
            <a:pPr>
              <a:spcAft>
                <a:spcPts val="800"/>
              </a:spcAft>
              <a:defRPr sz="2200" b="0">
                <a:solidFill>
                  <a:srgbClr val="B1BFD3"/>
                </a:solidFill>
                <a:latin typeface="Aptos"/>
              </a:defRPr>
            </a:pPr>
            <a:r>
              <a:t>информационного права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5303520"/>
            <a:ext cx="530352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E0B45C"/>
                </a:solidFill>
                <a:latin typeface="Aptos"/>
              </a:defRPr>
            </a:pPr>
            <a:r>
              <a:t>Учебная презентация • 20 слайдов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02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1. Что такое Конституция?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Основной закон и фундамент правовой системы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965960"/>
            <a:ext cx="5120640" cy="320040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2130552"/>
            <a:ext cx="50292" cy="2871216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2130552"/>
            <a:ext cx="475487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Высшая юридическая сила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2660904"/>
            <a:ext cx="4736592" cy="23957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Конституция закрепляет основы государства, права и свободы человека. Все законы и иные правовые акты должны ей соответствовать.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965960"/>
            <a:ext cx="5120640" cy="320040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72200" y="2130552"/>
            <a:ext cx="50292" cy="287121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2130552"/>
            <a:ext cx="475487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Прямое действие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2660904"/>
            <a:ext cx="4736592" cy="23957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Её нормы применяются непосредственно, а права человека определяют смысл и содержание законодательства.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2. Конституция РФ: кратко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Принята 12 декабря 1993 года; изменения одобрены 1 июля 2020 года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2194560"/>
            <a:ext cx="1143000" cy="1143000"/>
          </a:xfrm>
          <a:prstGeom prst="ellipse">
            <a:avLst/>
          </a:prstGeom>
          <a:solidFill>
            <a:srgbClr val="226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6F8FC"/>
                </a:solidFill>
                <a:latin typeface="Aptos"/>
              </a:defRPr>
            </a:pPr>
            <a:r>
              <a:t>1993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31720" y="2212848"/>
            <a:ext cx="292608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F6F8FC"/>
                </a:solidFill>
                <a:latin typeface="Aptos"/>
              </a:defRPr>
            </a:pPr>
            <a:r>
              <a:t>Принятие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31720" y="2788920"/>
            <a:ext cx="3108960" cy="6858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B1BFD3"/>
                </a:solidFill>
                <a:latin typeface="Aptos"/>
              </a:defRPr>
            </a:pPr>
            <a:r>
              <a:t>Всенародное голосование</a:t>
            </a:r>
          </a:p>
        </p:txBody>
      </p:sp>
      <p:sp>
        <p:nvSpPr>
          <p:cNvPr id="13" name="Oval 12"/>
          <p:cNvSpPr/>
          <p:nvPr/>
        </p:nvSpPr>
        <p:spPr>
          <a:xfrm>
            <a:off x="5852160" y="2194560"/>
            <a:ext cx="1143000" cy="1143000"/>
          </a:xfrm>
          <a:prstGeom prst="ellipse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6F8FC"/>
                </a:solidFill>
                <a:latin typeface="Aptos"/>
              </a:defRPr>
            </a:pPr>
            <a:r>
              <a:t>2020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69480" y="2212848"/>
            <a:ext cx="329184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F6F8FC"/>
                </a:solidFill>
                <a:latin typeface="Aptos"/>
              </a:defRPr>
            </a:pPr>
            <a:r>
              <a:t>Обновление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9480" y="2788920"/>
            <a:ext cx="3474720" cy="6858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B1BFD3"/>
                </a:solidFill>
                <a:latin typeface="Aptos"/>
              </a:defRPr>
            </a:pPr>
            <a:r>
              <a:t>Одобрены конституционные изменения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572000"/>
            <a:ext cx="98755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4CC2D2"/>
                </a:solidFill>
                <a:latin typeface="Aptos"/>
              </a:defRPr>
            </a:pPr>
            <a:r>
              <a:t>Конституция задаёт обязательные ориентиры для всей отраслевой системы права.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3. Что такое информационное право?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Правила отношений, возникающих вокруг информации и цифровых технологий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965960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2130552"/>
            <a:ext cx="50292" cy="273405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213055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Информация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2660904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Сведения, сообщения и данные в любой форме.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965960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2130552"/>
            <a:ext cx="50292" cy="2734056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90288" y="213055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Технологии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2660904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Поиск, сбор, хранение, обработка и передача данных.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1965960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46720" y="2130552"/>
            <a:ext cx="50292" cy="2734056"/>
          </a:xfrm>
          <a:prstGeom prst="rect">
            <a:avLst/>
          </a:prstGeom>
          <a:solidFill>
            <a:srgbClr val="226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47888" y="213055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Защита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47888" y="2660904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Правила доступа, конфиденциальности и безопасности.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4. Конституция — основа информационного права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Она закрепляет принципы, которые развивают федеральные законы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4663440" cy="35661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F6F8FC"/>
                </a:solidFill>
                <a:latin typeface="Aptos"/>
              </a:defRPr>
            </a:pPr>
            <a:r>
              <a:t>КОНСТИТУЦИЯ РФ</a:t>
            </a:r>
          </a:p>
          <a:p>
            <a:pPr>
              <a:spcAft>
                <a:spcPts val="800"/>
              </a:spcAft>
              <a:defRPr sz="2200" b="1">
                <a:solidFill>
                  <a:srgbClr val="F6F8FC"/>
                </a:solidFill>
                <a:latin typeface="Aptos"/>
              </a:defRPr>
            </a:pPr>
            <a:r>
              <a:t>↓</a:t>
            </a:r>
          </a:p>
          <a:p>
            <a:pPr>
              <a:spcAft>
                <a:spcPts val="800"/>
              </a:spcAft>
              <a:defRPr sz="2200" b="1">
                <a:solidFill>
                  <a:srgbClr val="F6F8FC"/>
                </a:solidFill>
                <a:latin typeface="Aptos"/>
              </a:defRPr>
            </a:pPr>
            <a:r>
              <a:t>конституционные права и гарантии</a:t>
            </a:r>
          </a:p>
          <a:p>
            <a:pPr>
              <a:spcAft>
                <a:spcPts val="800"/>
              </a:spcAft>
              <a:defRPr sz="2200" b="1">
                <a:solidFill>
                  <a:srgbClr val="F6F8FC"/>
                </a:solidFill>
                <a:latin typeface="Aptos"/>
              </a:defRPr>
            </a:pPr>
            <a:r>
              <a:t>↓</a:t>
            </a:r>
          </a:p>
          <a:p>
            <a:pPr>
              <a:spcAft>
                <a:spcPts val="800"/>
              </a:spcAft>
              <a:defRPr sz="2200" b="1">
                <a:solidFill>
                  <a:srgbClr val="F6F8FC"/>
                </a:solidFill>
                <a:latin typeface="Aptos"/>
              </a:defRPr>
            </a:pPr>
            <a:r>
              <a:t>федеральные законы</a:t>
            </a:r>
          </a:p>
          <a:p>
            <a:pPr>
              <a:spcAft>
                <a:spcPts val="800"/>
              </a:spcAft>
              <a:defRPr sz="2200" b="1">
                <a:solidFill>
                  <a:srgbClr val="F6F8FC"/>
                </a:solidFill>
                <a:latin typeface="Aptos"/>
              </a:defRPr>
            </a:pPr>
            <a:r>
              <a:t>↓</a:t>
            </a:r>
          </a:p>
          <a:p>
            <a:pPr>
              <a:spcAft>
                <a:spcPts val="800"/>
              </a:spcAft>
              <a:defRPr sz="2200" b="1">
                <a:solidFill>
                  <a:srgbClr val="F6F8FC"/>
                </a:solidFill>
                <a:latin typeface="Aptos"/>
              </a:defRPr>
            </a:pPr>
            <a:r>
              <a:t>конкретные правила в цифровой среде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011680"/>
            <a:ext cx="5074920" cy="297180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80760" y="2176272"/>
            <a:ext cx="50292" cy="2642616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81928" y="217627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Главная идея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1928" y="2706624"/>
            <a:ext cx="4690872" cy="21671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Информационное законодательство не создаётся отдельно от Конституции: оно конкретизирует её нормы и должно им соответствовать.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5. Статья 29: свобода информации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Ключевая конституционная норма информационного права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1828800"/>
            <a:ext cx="6675120" cy="23774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F6F8FC"/>
                </a:solidFill>
                <a:latin typeface="Aptos"/>
              </a:defRPr>
            </a:pPr>
            <a:r>
              <a:t>Каждый вправе свободно искать, получать, передавать, производить и распространять информацию законным способом.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09560" y="1828800"/>
            <a:ext cx="3246120" cy="251460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909560" y="1993392"/>
            <a:ext cx="50292" cy="218541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10728" y="1993392"/>
            <a:ext cx="288036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Статья 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0728" y="2523744"/>
            <a:ext cx="2862072" cy="170992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Гарантирует свободу мысли и слова, свободу массовой информации; цензура запрещается.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892040"/>
            <a:ext cx="9875520" cy="502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E0B45C"/>
                </a:solidFill>
                <a:latin typeface="Aptos"/>
              </a:defRPr>
            </a:pPr>
            <a:r>
              <a:t>Свобода информации — основа открытого обмена знаниями и мнениями.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6. Статьи 23 и 24: частная жизнь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Свобода информации должна сочетаться с защитой личности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965960"/>
            <a:ext cx="5074920" cy="31546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130552"/>
            <a:ext cx="50292" cy="282549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8" y="213055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Статья 23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2660904"/>
            <a:ext cx="4690872" cy="235000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Защищает частную жизнь, личную и семейную тайну, честь и доброе имя; гарантирует тайну сообщений.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965960"/>
            <a:ext cx="5074920" cy="31546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72200" y="2130552"/>
            <a:ext cx="50292" cy="2825496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213055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Статья 24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2660904"/>
            <a:ext cx="4690872" cy="235000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Не допускает сбор, хранение, использование и распространение сведений о частной жизни без согласия, кроме предусмотренных законом случаев.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7. Статьи 15 и 18: правовая основа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Конституционные нормы обязательны для законодателя и правоприменителя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965960"/>
            <a:ext cx="5074920" cy="31546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130552"/>
            <a:ext cx="50292" cy="2825496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8" y="213055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Статья 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2660904"/>
            <a:ext cx="4690872" cy="235000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Высшая юридическая сила, прямое действие и верховенство Конституции.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965960"/>
            <a:ext cx="5074920" cy="31546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72200" y="2130552"/>
            <a:ext cx="50292" cy="282549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213055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Статья 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2660904"/>
            <a:ext cx="4690872" cy="235000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Права и свободы определяют смысл, содержание и применение законов и обеспечиваются правосудием.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09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8. Статья 44: интеллектуальная собственность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Творчество и результаты интеллектуального труда охраняются законом</a:t>
            </a:r>
          </a:p>
        </p:txBody>
      </p:sp>
      <p:sp>
        <p:nvSpPr>
          <p:cNvPr id="10" name="Oval 9"/>
          <p:cNvSpPr/>
          <p:nvPr/>
        </p:nvSpPr>
        <p:spPr>
          <a:xfrm>
            <a:off x="1005840" y="2148840"/>
            <a:ext cx="1234440" cy="1234440"/>
          </a:xfrm>
          <a:prstGeom prst="ellipse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000" b="1">
                <a:solidFill>
                  <a:srgbClr val="F6F8FC"/>
                </a:solidFill>
                <a:latin typeface="Aptos"/>
              </a:defRPr>
            </a:pPr>
            <a:r>
              <a:t>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2103120"/>
            <a:ext cx="7680960" cy="9144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F6F8FC"/>
                </a:solidFill>
                <a:latin typeface="Aptos"/>
              </a:defRPr>
            </a:pPr>
            <a:r>
              <a:t>Авторские материалы, фотографии, музыка, тексты и программы требуют правовой охраны.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5840" y="3886200"/>
            <a:ext cx="9966960" cy="13258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05840" y="4050791"/>
            <a:ext cx="50292" cy="996695"/>
          </a:xfrm>
          <a:prstGeom prst="rect">
            <a:avLst/>
          </a:prstGeom>
          <a:solidFill>
            <a:srgbClr val="226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07008" y="4050791"/>
            <a:ext cx="960120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Значение для цифровой среды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4581144"/>
            <a:ext cx="9582912" cy="52120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Публикация контента в интернете не отменяет авторских прав.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10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9. Какие права формируют информационную сферу?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Конституция задаёт баланс интересов человека, общества и государства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920240"/>
            <a:ext cx="5074920" cy="13258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2084832"/>
            <a:ext cx="50292" cy="996695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208483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6F8FC"/>
                </a:solidFill>
                <a:latin typeface="Aptos"/>
              </a:defRPr>
            </a:pPr>
            <a:r>
              <a:t>Свобода слова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2615184"/>
            <a:ext cx="4690872" cy="52120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высказывать мнение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920240"/>
            <a:ext cx="5074920" cy="13258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17920" y="2084832"/>
            <a:ext cx="50292" cy="996695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19088" y="208483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6F8FC"/>
                </a:solidFill>
                <a:latin typeface="Aptos"/>
              </a:defRPr>
            </a:pPr>
            <a:r>
              <a:t>Доступ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2615184"/>
            <a:ext cx="4690872" cy="52120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получать сведения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566160"/>
            <a:ext cx="5074920" cy="13258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31520" y="3730752"/>
            <a:ext cx="50292" cy="996695"/>
          </a:xfrm>
          <a:prstGeom prst="rect">
            <a:avLst/>
          </a:prstGeom>
          <a:solidFill>
            <a:srgbClr val="226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2688" y="373075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6F8FC"/>
                </a:solidFill>
                <a:latin typeface="Aptos"/>
              </a:defRPr>
            </a:pPr>
            <a:r>
              <a:t>Приватность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" y="4261104"/>
            <a:ext cx="4690872" cy="52120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защищать личные данные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566160"/>
            <a:ext cx="5074920" cy="132588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217920" y="3730752"/>
            <a:ext cx="50292" cy="996695"/>
          </a:xfrm>
          <a:prstGeom prst="rect">
            <a:avLst/>
          </a:prstGeom>
          <a:solidFill>
            <a:srgbClr val="C44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19088" y="373075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F6F8FC"/>
                </a:solidFill>
                <a:latin typeface="Aptos"/>
              </a:defRPr>
            </a:pPr>
            <a:r>
              <a:t>Творчество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9088" y="4261104"/>
            <a:ext cx="4690872" cy="52120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охранять результаты труда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11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10. Федеральный закон № 149-ФЗ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«Об информации, информационных технологиях и о защите информации»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1874519"/>
            <a:ext cx="5029200" cy="12801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F6F8FC"/>
                </a:solidFill>
                <a:latin typeface="Aptos"/>
              </a:defRPr>
            </a:pPr>
            <a:r>
              <a:t>Принят 27 июля 2006 года.</a:t>
            </a:r>
          </a:p>
          <a:p>
            <a:pPr>
              <a:spcAft>
                <a:spcPts val="800"/>
              </a:spcAft>
              <a:defRPr sz="2000" b="1">
                <a:solidFill>
                  <a:srgbClr val="F6F8FC"/>
                </a:solidFill>
                <a:latin typeface="Aptos"/>
              </a:defRPr>
            </a:pPr>
            <a:r>
              <a:t>Развивает конституционные положения об информации.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874519"/>
            <a:ext cx="4937760" cy="301752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2039112"/>
            <a:ext cx="50292" cy="268833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2039112"/>
            <a:ext cx="457200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Что регулирует закон?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69463"/>
            <a:ext cx="4553712" cy="22128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• поиск и получение информации</a:t>
            </a:r>
          </a:p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• её передачу и распространение</a:t>
            </a:r>
          </a:p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• применение информационных технологий</a:t>
            </a:r>
          </a:p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• защиту информации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12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11. Принципы информационного законодательства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Конституционные гарантии получают практическое выражение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74519"/>
            <a:ext cx="98755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F6F8FC"/>
                </a:solidFill>
                <a:latin typeface="Aptos"/>
              </a:defRPr>
            </a:pPr>
            <a:r>
              <a:t>•  Свобода законного поиска, получения и распространения информации</a:t>
            </a:r>
          </a:p>
          <a:p>
            <a:pPr>
              <a:spcAft>
                <a:spcPts val="1300"/>
              </a:spcAft>
              <a:defRPr sz="1800">
                <a:solidFill>
                  <a:srgbClr val="F6F8FC"/>
                </a:solidFill>
                <a:latin typeface="Aptos"/>
              </a:defRPr>
            </a:pPr>
            <a:r>
              <a:t>•  Ограничение доступа — только на законных основаниях</a:t>
            </a:r>
          </a:p>
          <a:p>
            <a:pPr>
              <a:spcAft>
                <a:spcPts val="1300"/>
              </a:spcAft>
              <a:defRPr sz="1800">
                <a:solidFill>
                  <a:srgbClr val="F6F8FC"/>
                </a:solidFill>
                <a:latin typeface="Aptos"/>
              </a:defRPr>
            </a:pPr>
            <a:r>
              <a:t>•  Открытость информации о деятельности органов власти</a:t>
            </a:r>
          </a:p>
          <a:p>
            <a:pPr>
              <a:spcAft>
                <a:spcPts val="1300"/>
              </a:spcAft>
              <a:defRPr sz="1800">
                <a:solidFill>
                  <a:srgbClr val="F6F8FC"/>
                </a:solidFill>
                <a:latin typeface="Aptos"/>
              </a:defRPr>
            </a:pPr>
            <a:r>
              <a:t>•  Защита частной жизни и конфиденциальных сведений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12. Доступ к информации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Право гражданина — важный инструмент общественного контроля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920240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084832"/>
            <a:ext cx="50292" cy="273405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8" y="208483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Гражданин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2615184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Может запрашивать общественно значимые сведения и документы в установленном порядке.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920240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2084832"/>
            <a:ext cx="50292" cy="2734056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90288" y="208483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Государство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2615184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Должно обеспечивать доступ к информации о своей деятельности, если нет законного ограничения.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1920240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01000" y="2084832"/>
            <a:ext cx="50292" cy="2734056"/>
          </a:xfrm>
          <a:prstGeom prst="rect">
            <a:avLst/>
          </a:prstGeom>
          <a:solidFill>
            <a:srgbClr val="226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02168" y="208483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Общество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2168" y="2615184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Получает возможность участвовать в обсуждении и контролировать публичные решения.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13. Защита персональных данных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Личная информация требует особого правового режима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920240"/>
            <a:ext cx="4754880" cy="18288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F6F8FC"/>
                </a:solidFill>
                <a:latin typeface="Aptos"/>
              </a:defRPr>
            </a:pPr>
            <a:r>
              <a:t>Персональные данные — сведения, относящиеся к прямо или косвенно определённому человеку.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89320" y="1874519"/>
            <a:ext cx="5166360" cy="301752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989320" y="2039112"/>
            <a:ext cx="50292" cy="2688336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90488" y="2039112"/>
            <a:ext cx="480060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Федеральный закон № 152-ФЗ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0488" y="2569463"/>
            <a:ext cx="4782312" cy="22128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Устанавливает правила обработки персональных данных, обязанности операторов и гарантии субъектов данных.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892040"/>
            <a:ext cx="9875520" cy="502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4CC2D2"/>
                </a:solidFill>
                <a:latin typeface="Aptos"/>
              </a:defRPr>
            </a:pPr>
            <a:r>
              <a:t>Конституционная основа: статьи 23 и 24.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14. Свобода информации и её пределы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Права не являются разрешением причинять вред другим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874519"/>
            <a:ext cx="5074920" cy="324612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039112"/>
            <a:ext cx="50292" cy="291693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8" y="203911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Гарантии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2569463"/>
            <a:ext cx="4690872" cy="24414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Свобода слова, обмен мнениями, доступ к информации и запрет цензуры.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874519"/>
            <a:ext cx="5074920" cy="324612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72200" y="2039112"/>
            <a:ext cx="50292" cy="2916936"/>
          </a:xfrm>
          <a:prstGeom prst="rect">
            <a:avLst/>
          </a:prstGeom>
          <a:solidFill>
            <a:srgbClr val="C44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2039112"/>
            <a:ext cx="4709159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Законные ограничения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2569463"/>
            <a:ext cx="4690872" cy="24414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Охрана частной жизни, государственной тайны, безопасности и защита от запрещённого контента.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486400"/>
            <a:ext cx="996696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E0B45C"/>
                </a:solidFill>
                <a:latin typeface="Aptos"/>
              </a:defRPr>
            </a:pPr>
            <a:r>
              <a:t>Ограничения должны иметь законное основание и применяться в установленном порядке.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15. Роль Конституции в цифровой среде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Технологии меняются, базовые права остаются ориентиром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874519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2039112"/>
            <a:ext cx="50292" cy="2734056"/>
          </a:xfrm>
          <a:prstGeom prst="rect">
            <a:avLst/>
          </a:prstGeom>
          <a:solidFill>
            <a:srgbClr val="4CC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8" y="203911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Интернет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2569463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Свобода законного обмена информацией и ответственность за её распространение.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874519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2039112"/>
            <a:ext cx="50292" cy="2734056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90288" y="203911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Платформы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2569463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Правила обработки данных и взаимодействия пользователей с сервисами.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1874519"/>
            <a:ext cx="3429000" cy="3063240"/>
          </a:xfrm>
          <a:prstGeom prst="roundRect">
            <a:avLst/>
          </a:prstGeom>
          <a:solidFill>
            <a:srgbClr val="112441"/>
          </a:solidFill>
          <a:ln w="12700">
            <a:solidFill>
              <a:srgbClr val="2742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01000" y="2039112"/>
            <a:ext cx="50292" cy="2734056"/>
          </a:xfrm>
          <a:prstGeom prst="rect">
            <a:avLst/>
          </a:prstGeom>
          <a:solidFill>
            <a:srgbClr val="226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02168" y="2039112"/>
            <a:ext cx="306324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F6F8FC"/>
                </a:solidFill>
                <a:latin typeface="Aptos"/>
              </a:defRPr>
            </a:pPr>
            <a:r>
              <a:t>Государство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2168" y="2569463"/>
            <a:ext cx="3044952" cy="225856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B1BFD3"/>
                </a:solidFill>
                <a:latin typeface="Aptos"/>
              </a:defRPr>
            </a:pPr>
            <a:r>
              <a:t>Создание правовых условий для безопасности и доступа к информации.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16. Практические примеры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Как конституционные принципы работают в повседневной жизни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1828800"/>
            <a:ext cx="103327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F6F8FC"/>
                </a:solidFill>
                <a:latin typeface="Aptos"/>
              </a:defRPr>
            </a:pPr>
            <a:r>
              <a:t>•  Журналист публикует материал — действует свобода массовой информации.</a:t>
            </a:r>
          </a:p>
          <a:p>
            <a:pPr>
              <a:spcAft>
                <a:spcPts val="1300"/>
              </a:spcAft>
              <a:defRPr sz="1700">
                <a:solidFill>
                  <a:srgbClr val="F6F8FC"/>
                </a:solidFill>
                <a:latin typeface="Aptos"/>
              </a:defRPr>
            </a:pPr>
            <a:r>
              <a:t>•  Гражданин запрашивает сведения у органа власти — реализует право на доступ.</a:t>
            </a:r>
          </a:p>
          <a:p>
            <a:pPr>
              <a:spcAft>
                <a:spcPts val="1300"/>
              </a:spcAft>
              <a:defRPr sz="1700">
                <a:solidFill>
                  <a:srgbClr val="F6F8FC"/>
                </a:solidFill>
                <a:latin typeface="Aptos"/>
              </a:defRPr>
            </a:pPr>
            <a:r>
              <a:t>•  Сервис собирает данные пользователя — обязан соблюдать требования закона.</a:t>
            </a:r>
          </a:p>
          <a:p>
            <a:pPr>
              <a:spcAft>
                <a:spcPts val="1300"/>
              </a:spcAft>
              <a:defRPr sz="1700">
                <a:solidFill>
                  <a:srgbClr val="F6F8FC"/>
                </a:solidFill>
                <a:latin typeface="Aptos"/>
              </a:defRPr>
            </a:pPr>
            <a:r>
              <a:t>•  Автор размещает фотографию — сохраняется охрана интеллектуальных прав.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17. Почему важен баланс прав?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Информационная свобода и безопасность должны сосуществовать</a:t>
            </a:r>
          </a:p>
        </p:txBody>
      </p:sp>
      <p:sp>
        <p:nvSpPr>
          <p:cNvPr id="10" name="Oval 9"/>
          <p:cNvSpPr/>
          <p:nvPr/>
        </p:nvSpPr>
        <p:spPr>
          <a:xfrm>
            <a:off x="1280160" y="2103120"/>
            <a:ext cx="1188720" cy="1188720"/>
          </a:xfrm>
          <a:prstGeom prst="ellipse">
            <a:avLst/>
          </a:prstGeom>
          <a:solidFill>
            <a:srgbClr val="2268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6F8FC"/>
                </a:solidFill>
                <a:latin typeface="Aptos"/>
              </a:defRPr>
            </a:pPr>
            <a:r>
              <a:t>自由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474720"/>
            <a:ext cx="201168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F6F8FC"/>
                </a:solidFill>
                <a:latin typeface="Aptos"/>
              </a:defRPr>
            </a:pPr>
            <a:r>
              <a:t>Свобода</a:t>
            </a:r>
          </a:p>
        </p:txBody>
      </p:sp>
      <p:sp>
        <p:nvSpPr>
          <p:cNvPr id="12" name="Oval 11"/>
          <p:cNvSpPr/>
          <p:nvPr/>
        </p:nvSpPr>
        <p:spPr>
          <a:xfrm>
            <a:off x="9418320" y="2103120"/>
            <a:ext cx="1188720" cy="1188720"/>
          </a:xfrm>
          <a:prstGeom prst="ellipse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6F8FC"/>
                </a:solidFill>
                <a:latin typeface="Aptos"/>
              </a:defRPr>
            </a:pPr>
            <a:r>
              <a:t>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6840" y="3474720"/>
            <a:ext cx="201168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F6F8FC"/>
                </a:solidFill>
                <a:latin typeface="Aptos"/>
              </a:defRPr>
            </a:pPr>
            <a:r>
              <a:t>Защита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743200" y="2697480"/>
            <a:ext cx="6400800" cy="0"/>
          </a:xfrm>
          <a:prstGeom prst="line">
            <a:avLst/>
          </a:prstGeom>
          <a:ln w="38100">
            <a:solidFill>
              <a:srgbClr val="4CC2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46120" y="2194560"/>
            <a:ext cx="5303520" cy="11430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800"/>
              </a:spcAft>
              <a:defRPr sz="2500" b="1">
                <a:solidFill>
                  <a:srgbClr val="E0B45C"/>
                </a:solidFill>
                <a:latin typeface="Aptos"/>
              </a:defRPr>
            </a:pPr>
            <a:r>
              <a:t>ПРАВОВОЙ</a:t>
            </a:r>
          </a:p>
          <a:p>
            <a:pPr algn="ctr">
              <a:spcAft>
                <a:spcPts val="800"/>
              </a:spcAft>
              <a:defRPr sz="2500" b="1">
                <a:solidFill>
                  <a:srgbClr val="E0B45C"/>
                </a:solidFill>
                <a:latin typeface="Aptos"/>
              </a:defRPr>
            </a:pPr>
            <a:r>
              <a:t>БАЛАНС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4663440"/>
            <a:ext cx="859536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800"/>
              </a:spcAft>
              <a:defRPr sz="1800" b="0">
                <a:solidFill>
                  <a:srgbClr val="B1BFD3"/>
                </a:solidFill>
                <a:latin typeface="Aptos"/>
              </a:defRPr>
            </a:pPr>
            <a:r>
              <a:t>Задача права — обеспечить свободу без нарушения прав других людей.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19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18. Основные выводы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Конституция формирует фундамент информационного права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74519"/>
            <a:ext cx="98755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F6F8FC"/>
                </a:solidFill>
                <a:latin typeface="Aptos"/>
              </a:defRPr>
            </a:pPr>
            <a:r>
              <a:t>•  Закрепляет свободу мысли, слова и информации.</a:t>
            </a:r>
          </a:p>
          <a:p>
            <a:pPr>
              <a:spcAft>
                <a:spcPts val="1300"/>
              </a:spcAft>
              <a:defRPr sz="1800">
                <a:solidFill>
                  <a:srgbClr val="F6F8FC"/>
                </a:solidFill>
                <a:latin typeface="Aptos"/>
              </a:defRPr>
            </a:pPr>
            <a:r>
              <a:t>•  Защищает частную жизнь, тайну сообщений и интеллектуальную собственность.</a:t>
            </a:r>
          </a:p>
          <a:p>
            <a:pPr>
              <a:spcAft>
                <a:spcPts val="1300"/>
              </a:spcAft>
              <a:defRPr sz="1800">
                <a:solidFill>
                  <a:srgbClr val="F6F8FC"/>
                </a:solidFill>
                <a:latin typeface="Aptos"/>
              </a:defRPr>
            </a:pPr>
            <a:r>
              <a:t>•  Устанавливает высшую юридическую основу для отраслевых законов.</a:t>
            </a:r>
          </a:p>
          <a:p>
            <a:pPr>
              <a:spcAft>
                <a:spcPts val="1300"/>
              </a:spcAft>
              <a:defRPr sz="1800">
                <a:solidFill>
                  <a:srgbClr val="F6F8FC"/>
                </a:solidFill>
                <a:latin typeface="Aptos"/>
              </a:defRPr>
            </a:pPr>
            <a:r>
              <a:t>•  Помогает находить баланс между открытостью, правами личности и безопасностью.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784080" y="-1005840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9985248" y="-804672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10186415" y="-603504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10387584" y="-402336"/>
            <a:ext cx="2926080" cy="2926080"/>
          </a:xfrm>
          <a:prstGeom prst="arc">
            <a:avLst/>
          </a:prstGeom>
          <a:noFill/>
          <a:ln w="15240">
            <a:solidFill>
              <a:srgbClr val="112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108813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B1BFD3"/>
                </a:solidFill>
                <a:latin typeface="Aptos"/>
              </a:defRPr>
            </a:pPr>
            <a:r>
              <a:t>КОНСТИТУЦИЯ РФ  •  ИНФОРМАЦИОННОЕ ПРАВО                                      20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"/>
            <a:ext cx="1078992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6F8FC"/>
                </a:solidFill>
                <a:latin typeface="Aptos"/>
              </a:defRPr>
            </a:pPr>
            <a:r>
              <a:t>19. Источники и правовая база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188720"/>
            <a:ext cx="822960" cy="50292"/>
          </a:xfrm>
          <a:prstGeom prst="rect">
            <a:avLst/>
          </a:prstGeom>
          <a:solidFill>
            <a:srgbClr val="E0B4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353312"/>
            <a:ext cx="106070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B1BFD3"/>
                </a:solidFill>
                <a:latin typeface="Aptos"/>
              </a:defRPr>
            </a:pPr>
            <a:r>
              <a:t>Для подготовки и дополнительного изучения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1828800"/>
            <a:ext cx="1051560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400">
                <a:solidFill>
                  <a:srgbClr val="F6F8FC"/>
                </a:solidFill>
                <a:latin typeface="Aptos"/>
              </a:defRPr>
            </a:pPr>
            <a:r>
              <a:t>•  Конституция РФ — официальный текст Министерства юстиции: minjust.gov.ru/ru/documents/8011/</a:t>
            </a:r>
          </a:p>
          <a:p>
            <a:pPr>
              <a:spcAft>
                <a:spcPts val="1300"/>
              </a:spcAft>
              <a:defRPr sz="1400">
                <a:solidFill>
                  <a:srgbClr val="F6F8FC"/>
                </a:solidFill>
                <a:latin typeface="Aptos"/>
              </a:defRPr>
            </a:pPr>
            <a:r>
              <a:t>•  Конституционный Суд РФ — текст Конституции: ksrf.ru/about/legalbases/ConstitutionRF/</a:t>
            </a:r>
          </a:p>
          <a:p>
            <a:pPr>
              <a:spcAft>
                <a:spcPts val="1300"/>
              </a:spcAft>
              <a:defRPr sz="1400">
                <a:solidFill>
                  <a:srgbClr val="F6F8FC"/>
                </a:solidFill>
                <a:latin typeface="Aptos"/>
              </a:defRPr>
            </a:pPr>
            <a:r>
              <a:t>•  Федеральный закон от 27.07.2006 № 149-ФЗ «Об информации…» — актуальная редакция</a:t>
            </a:r>
          </a:p>
          <a:p>
            <a:pPr>
              <a:spcAft>
                <a:spcPts val="1300"/>
              </a:spcAft>
              <a:defRPr sz="1400">
                <a:solidFill>
                  <a:srgbClr val="F6F8FC"/>
                </a:solidFill>
                <a:latin typeface="Aptos"/>
              </a:defRPr>
            </a:pPr>
            <a:r>
              <a:t>•  Федеральный закон от 27.07.2006 № 152-ФЗ «О персональных данных»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486400"/>
            <a:ext cx="1024128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spcAft>
                <a:spcPts val="800"/>
              </a:spcAft>
              <a:defRPr sz="2200" b="1">
                <a:solidFill>
                  <a:srgbClr val="E0B45C"/>
                </a:solidFill>
                <a:latin typeface="Aptos"/>
              </a:defRPr>
            </a:pPr>
            <a: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2</cp:revision>
  <dcterms:created xsi:type="dcterms:W3CDTF">2013-01-27T09:14:16Z</dcterms:created>
  <dcterms:modified xsi:type="dcterms:W3CDTF">2026-11-02T18:38:21Z</dcterms:modified>
  <cp:category/>
</cp:coreProperties>
</file>