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5353-DA59-B943-833D-B74FD2147985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BD378-E150-AF46-BFB8-BB33C1306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5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64008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5B66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 СМИ • РОССИЯ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6400800" y="63550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B89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Информация и ответственность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3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3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3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3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3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3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Журналистка с микрофоном, весы правосудия и щи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335" y="0"/>
            <a:ext cx="630936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8229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B89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 И МЕДИА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46304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ЗАКОН О СРЕДСТВАХ МАССОВОЙ ИНФОРМАЦИИ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805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Российская Федерация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50292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66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Краткая учебная презентация • 20 слайдов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897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2026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01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Что такое СМИ?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СМИ — средства регулярного распространения массовой информации.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ним относятся газеты, журналы, телеканалы, радиоканалы и сетевые издания.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Их задача — сообщать обществу новости и другие сведения.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02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Зачем нужен закон о СМИ?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определяет правила создания и работы СМИ.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 регулирует отношения редакций, журналистов, граждан и организаций.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— установить правовые гарантии и ответственность.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03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Правовая основа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Главный специальный акт — Закон РФ № 2124-1 от 27.12.1991.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Важные гарантии закреплены в статье 29 Конституции РФ.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Также применяются другие федеральные законы.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04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Свобода массовой информации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Статья 1 Закона закрепляет свободу массовой информации.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Информацию можно искать, получать, производить и распространять законным способом.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Свобода действует в рамках установленных законом ограничений.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05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Свобода слова и цензура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Статья 29 Конституции гарантирует свободу мысли и слова.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запрещает цензуру.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 СМИ раскрывает, что считается цензурой и запрещает её.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06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Какие бывают СМИ?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Печатные: газеты и журналы.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Электронные: радио и телевидение.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Сетевые издания: зарегистрированные интернет-издания.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07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Создание и регистрация СМИ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Учредитель принимает решение о создании СМИ.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Регистрация проводится в установленном законом порядке.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отдельных видов и случаев закон предусматривает исключения.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08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Редакция и учредитель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Учредитель создаёт СМИ и определяет его общую организационную основу.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Редакция готовит и выпускает материалы.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Права и обязанности сторон закрепляются законом и документами редакции.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09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Права журналиста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Искать и запрашивать информацию.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Посещать мероприятия и организации в предусмотренных законом случаях.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Проверять сведения, делать записи и распространять подготовленные материалы.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Аккредитация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Аккредитация помогает журналисту освещать работу организации или мероприятия.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Организация устанавливает правила аккредитации в рамках закона.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Аккредитация не отменяет обязанность соблюдать правила безопасности и доступа.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Право граждан на информацию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Граждане могут обращаться за информацией в предусмотренном законом порядке.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Редакция вправе запрашивать сведения у органов и организаций.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отдельных сведений законом установлены ограничения доступа.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Опровержение и ответ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распространены не соответствующие действительности сведения, гражданин или организация могут требовать опровержения.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предусматривает право на ответ.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Порядок публикации регулируется статьями 43–46.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Реклама в СМИ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должна соответствовать требованиям законодательства.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отдельных товаров и услуг действуют специальные ограничения.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Редакции важно отличать рекламу от редакционных материалов.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15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Что нельзя распространять?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ограничивает злоупотребление свободой массовой информации.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использовать СМИ для запрещённых законом целей.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Особые правила касаются охраняемой законом тайны и материалов, распространение которых запрещено.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Ответственность СМИ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нарушения могут отвечать редакция, учредитель, издатель, распространитель и другие лица — в пределах закона.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Возможны предусмотренные законом меры ответственности.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Ответственность зависит от характера нарушения и обстоятельств дела.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17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СМИ и интернет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Сетевые издания также подпадают под правила законодательства о СМИ.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0080" y="339852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39852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852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Публикации в интернете могут затрагивать авторские права, частную жизнь и честь граждан.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40080" y="4785360"/>
            <a:ext cx="8046720" cy="1158240"/>
          </a:xfrm>
          <a:prstGeom prst="roundRect">
            <a:avLst>
              <a:gd name="adj" fmla="val 14211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785360"/>
            <a:ext cx="73152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785360"/>
            <a:ext cx="649224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Пользователям важно проверять источник и дату информации.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Как проверить новость?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Найдите первоисточник и дату публикации.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41376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77952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5400" dirty="0"/>
          </a:p>
        </p:txBody>
      </p:sp>
      <p:sp>
        <p:nvSpPr>
          <p:cNvPr id="16" name="Text 13"/>
          <p:cNvSpPr txBox="1"/>
          <p:nvPr/>
        </p:nvSpPr>
        <p:spPr>
          <a:xfrm>
            <a:off x="377952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Сравните сообщение с несколькими надёжными источниками.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187440" y="2011680"/>
            <a:ext cx="2499360" cy="3931920"/>
          </a:xfrm>
          <a:prstGeom prst="roundRect">
            <a:avLst>
              <a:gd name="adj" fmla="val 6585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53200" y="23317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6553200" y="3383280"/>
            <a:ext cx="1767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Отделяйте факт от мнения и не распространяйте непроверенные сведения.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19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Главные выводы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8046720" cy="811530"/>
          </a:xfrm>
          <a:prstGeom prst="roundRect">
            <a:avLst>
              <a:gd name="adj" fmla="val 20282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2011680"/>
            <a:ext cx="73152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1920240" y="2011680"/>
            <a:ext cx="649224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определяет права и обязанности участников медиасферы.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40080" y="3051810"/>
            <a:ext cx="8046720" cy="811530"/>
          </a:xfrm>
          <a:prstGeom prst="roundRect">
            <a:avLst>
              <a:gd name="adj" fmla="val 20282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4400" y="3051810"/>
            <a:ext cx="73152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051810"/>
            <a:ext cx="649224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Свобода информации сочетается с ответственностью.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640080" y="4091940"/>
            <a:ext cx="8046720" cy="811530"/>
          </a:xfrm>
          <a:prstGeom prst="roundRect">
            <a:avLst>
              <a:gd name="adj" fmla="val 20282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4400" y="4091940"/>
            <a:ext cx="73152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1920240" y="4091940"/>
            <a:ext cx="649224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 закона помогает журналистам и читателям действовать осознанно.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40080" y="5132070"/>
            <a:ext cx="8046720" cy="811530"/>
          </a:xfrm>
          <a:prstGeom prst="roundRect">
            <a:avLst>
              <a:gd name="adj" fmla="val 20282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914400" y="5132070"/>
            <a:ext cx="73152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890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</a:t>
            </a:r>
            <a:endParaRPr lang="en-US" sz="4000" dirty="0"/>
          </a:p>
        </p:txBody>
      </p:sp>
      <p:sp>
        <p:nvSpPr>
          <p:cNvPr id="22" name="Text 19"/>
          <p:cNvSpPr txBox="1"/>
          <p:nvPr/>
        </p:nvSpPr>
        <p:spPr>
          <a:xfrm>
            <a:off x="1920240" y="5132070"/>
            <a:ext cx="649224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Проверяйте актуальную редакцию нормативных актов перед практическим применением.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822960" cy="8229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20</a:t>
            </a:r>
            <a:endParaRPr lang="en-US" sz="2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1828800" y="5486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1F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Источники и полезные ссылки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961120" y="2011680"/>
            <a:ext cx="2587752" cy="3931920"/>
          </a:xfrm>
          <a:prstGeom prst="roundRect">
            <a:avLst>
              <a:gd name="adj" fmla="val 6360"/>
            </a:avLst>
          </a:prstGeom>
          <a:solidFill>
            <a:srgbClr val="F3E9CF"/>
          </a:solidFill>
          <a:ln w="9525">
            <a:solidFill>
              <a:srgbClr val="F3E9C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76588" y="3017520"/>
            <a:ext cx="1956816" cy="19568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Иллюстрация к теме слайд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447288"/>
            <a:ext cx="1097280" cy="1097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927080" y="2240280"/>
            <a:ext cx="320040" cy="320040"/>
          </a:xfrm>
          <a:prstGeom prst="ellipse">
            <a:avLst/>
          </a:prstGeom>
          <a:solidFill>
            <a:srgbClr val="B8902B"/>
          </a:solidFill>
          <a:ln/>
        </p:spPr>
      </p:sp>
      <p:sp>
        <p:nvSpPr>
          <p:cNvPr id="9" name="Shape 6"/>
          <p:cNvSpPr/>
          <p:nvPr/>
        </p:nvSpPr>
        <p:spPr>
          <a:xfrm>
            <a:off x="9326880" y="5257800"/>
            <a:ext cx="228600" cy="22860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0" name="Shape 7"/>
          <p:cNvSpPr/>
          <p:nvPr/>
        </p:nvSpPr>
        <p:spPr>
          <a:xfrm>
            <a:off x="10149840" y="2331720"/>
            <a:ext cx="164592" cy="164592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2011680"/>
            <a:ext cx="3863340" cy="1828800"/>
          </a:xfrm>
          <a:prstGeom prst="roundRect">
            <a:avLst>
              <a:gd name="adj" fmla="val 9000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60120" y="2011680"/>
            <a:ext cx="548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89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</a:t>
            </a:r>
            <a:endParaRPr lang="en-US" sz="2800" dirty="0"/>
          </a:p>
        </p:txBody>
      </p:sp>
      <p:sp>
        <p:nvSpPr>
          <p:cNvPr id="13" name="Text 10"/>
          <p:cNvSpPr txBox="1"/>
          <p:nvPr/>
        </p:nvSpPr>
        <p:spPr>
          <a:xfrm>
            <a:off x="1645920" y="2011680"/>
            <a:ext cx="2583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РФ от 27.12.1991 № 2124-1 «О средствах массовой информации».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823460" y="2011680"/>
            <a:ext cx="3863340" cy="1828800"/>
          </a:xfrm>
          <a:prstGeom prst="roundRect">
            <a:avLst>
              <a:gd name="adj" fmla="val 9000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143500" y="2011680"/>
            <a:ext cx="548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89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</a:t>
            </a:r>
            <a:endParaRPr lang="en-US" sz="2800" dirty="0"/>
          </a:p>
        </p:txBody>
      </p:sp>
      <p:sp>
        <p:nvSpPr>
          <p:cNvPr id="16" name="Text 13"/>
          <p:cNvSpPr txBox="1"/>
          <p:nvPr/>
        </p:nvSpPr>
        <p:spPr>
          <a:xfrm>
            <a:off x="5829300" y="2011680"/>
            <a:ext cx="2583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РФ, статья 29.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40080" y="4114800"/>
            <a:ext cx="3863340" cy="1828800"/>
          </a:xfrm>
          <a:prstGeom prst="roundRect">
            <a:avLst>
              <a:gd name="adj" fmla="val 9000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60120" y="4114800"/>
            <a:ext cx="548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89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</a:t>
            </a:r>
            <a:endParaRPr lang="en-US" sz="2800" dirty="0"/>
          </a:p>
        </p:txBody>
      </p:sp>
      <p:sp>
        <p:nvSpPr>
          <p:cNvPr id="19" name="Text 16"/>
          <p:cNvSpPr txBox="1"/>
          <p:nvPr/>
        </p:nvSpPr>
        <p:spPr>
          <a:xfrm>
            <a:off x="1645920" y="4114800"/>
            <a:ext cx="2583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Официальный текст закона: Министерство юстиции РФ — minjust.gov.ru.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4823460" y="4114800"/>
            <a:ext cx="3863340" cy="1828800"/>
          </a:xfrm>
          <a:prstGeom prst="roundRect">
            <a:avLst>
              <a:gd name="adj" fmla="val 9000"/>
            </a:avLst>
          </a:prstGeom>
          <a:solidFill>
            <a:srgbClr val="F4F6FA"/>
          </a:solidFill>
          <a:ln w="9525">
            <a:solidFill>
              <a:srgbClr val="DCE1EA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143500" y="4114800"/>
            <a:ext cx="548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89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</a:t>
            </a:r>
            <a:endParaRPr lang="en-US" sz="2800" dirty="0"/>
          </a:p>
        </p:txBody>
      </p:sp>
      <p:sp>
        <p:nvSpPr>
          <p:cNvPr id="22" name="Text 19"/>
          <p:cNvSpPr txBox="1"/>
          <p:nvPr/>
        </p:nvSpPr>
        <p:spPr>
          <a:xfrm>
            <a:off x="5829300" y="4114800"/>
            <a:ext cx="2583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Справочная редакция закона: consultant.ru.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35508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6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dia Law">
  <a:themeElements>
    <a:clrScheme name="Media Law">
      <a:dk1>
        <a:srgbClr val="0B1F3A"/>
      </a:dk1>
      <a:lt1>
        <a:srgbClr val="FFFFFF"/>
      </a:lt1>
      <a:dk2>
        <a:srgbClr val="1F3A63"/>
      </a:dk2>
      <a:lt2>
        <a:srgbClr val="F4F6FA"/>
      </a:lt2>
      <a:accent1>
        <a:srgbClr val="B8902B"/>
      </a:accent1>
      <a:accent2>
        <a:srgbClr val="0B1F3A"/>
      </a:accent2>
      <a:accent3>
        <a:srgbClr val="1F3A63"/>
      </a:accent3>
      <a:accent4>
        <a:srgbClr val="F3E9CF"/>
      </a:accent4>
      <a:accent5>
        <a:srgbClr val="5B6678"/>
      </a:accent5>
      <a:accent6>
        <a:srgbClr val="8A96A8"/>
      </a:accent6>
      <a:hlink>
        <a:srgbClr val="1F3A63"/>
      </a:hlink>
      <a:folHlink>
        <a:srgbClr val="5B6678"/>
      </a:folHlink>
    </a:clrScheme>
    <a:fontScheme name="Media Law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Media Law</vt:lpstr>
      <vt:lpstr>PowerPoint Presentation</vt:lpstr>
      <vt:lpstr>Что такое СМИ?</vt:lpstr>
      <vt:lpstr>Зачем нужен закон о СМИ?</vt:lpstr>
      <vt:lpstr>Правовая основа</vt:lpstr>
      <vt:lpstr>Свобода массовой информации</vt:lpstr>
      <vt:lpstr>Свобода слова и цензура</vt:lpstr>
      <vt:lpstr>Какие бывают СМИ?</vt:lpstr>
      <vt:lpstr>Создание и регистрация СМИ</vt:lpstr>
      <vt:lpstr>Редакция и учредитель</vt:lpstr>
      <vt:lpstr>Права журналиста</vt:lpstr>
      <vt:lpstr>Аккредитация</vt:lpstr>
      <vt:lpstr>Право граждан на информацию</vt:lpstr>
      <vt:lpstr>Опровержение и ответ</vt:lpstr>
      <vt:lpstr>Реклама в СМИ</vt:lpstr>
      <vt:lpstr>Что нельзя распространять?</vt:lpstr>
      <vt:lpstr>Ответственность СМИ</vt:lpstr>
      <vt:lpstr>СМИ и интернет</vt:lpstr>
      <vt:lpstr>Как проверить новость?</vt:lpstr>
      <vt:lpstr>Главные выводы</vt:lpstr>
      <vt:lpstr>Источники и полезные ссылки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 о средствах массовой информации</dc:title>
  <dc:subject>PptxGenJS Presentation</dc:subject>
  <dc:creator>PptxGenJS</dc:creator>
  <cp:lastModifiedBy>Enkhtuul Ayush</cp:lastModifiedBy>
  <cp:revision>3</cp:revision>
  <dcterms:created xsi:type="dcterms:W3CDTF">2026-11-02T22:05:00Z</dcterms:created>
  <dcterms:modified xsi:type="dcterms:W3CDTF">2026-11-02T22:33:16Z</dcterms:modified>
</cp:coreProperties>
</file>