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458200" y="640080"/>
            <a:ext cx="3108960" cy="3108960"/>
          </a:xfrm>
          <a:prstGeom prst="ellipse">
            <a:avLst/>
          </a:prstGeom>
          <a:solidFill>
            <a:srgbClr val="1B35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508760"/>
            <a:ext cx="1371600" cy="1371600"/>
          </a:xfrm>
          <a:prstGeom prst="ellipse">
            <a:avLst/>
          </a:prstGeom>
          <a:solidFill>
            <a:srgbClr val="234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50292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EFB54C"/>
                </a:solidFill>
                <a:latin typeface="Aptos"/>
              </a:defRPr>
            </a:pPr>
            <a:r>
              <a:t>МЕДИА • ОБЩЕСТВО • ВЛАСТЬ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234440"/>
            <a:ext cx="66751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" y="2880360"/>
            <a:ext cx="960120" cy="73152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3337560"/>
            <a:ext cx="6492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0">
                <a:solidFill>
                  <a:srgbClr val="DEE8F3"/>
                </a:solidFill>
                <a:latin typeface="Aptos"/>
              </a:defRPr>
            </a:pPr>
            <a:r>
              <a:t>Проблемы взаимодействия с государственными и общественными институтами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050791"/>
            <a:ext cx="6492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0">
                <a:solidFill>
                  <a:srgbClr val="DEE8F3"/>
                </a:solidFill>
                <a:latin typeface="Aptos"/>
              </a:defRPr>
            </a:pPr>
            <a:r>
              <a:t>Роль СМИ, основные противоречия и пути решения</a:t>
            </a:r>
          </a:p>
        </p:txBody>
      </p:sp>
      <p:sp>
        <p:nvSpPr>
          <p:cNvPr id="11" name="Oval 10"/>
          <p:cNvSpPr/>
          <p:nvPr/>
        </p:nvSpPr>
        <p:spPr>
          <a:xfrm>
            <a:off x="8138160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686800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86968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86968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86968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86968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86968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87552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04925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451592" y="4325112"/>
            <a:ext cx="429768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366760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6473952"/>
            <a:ext cx="36576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0">
                <a:solidFill>
                  <a:srgbClr val="9EB1C5"/>
                </a:solidFill>
                <a:latin typeface="Aptos"/>
              </a:defRPr>
            </a:pPr>
            <a:r>
              <a:t>ПРЕЗЕНТАЦИЯ •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01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Что означает «четвёртая власть»?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Журналистика не является официальной ветвью государственной власти.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Но СМИ влияют на общественное мнение и контролируют действия влиятельных институтов.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Их сила — в информации, публичности и доверии аудитории.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503919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68680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8680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68680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69264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6637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" name="Connector 21"/>
          <p:cNvCxnSpPr/>
          <p:nvPr/>
        </p:nvCxnSpPr>
        <p:spPr>
          <a:xfrm>
            <a:off x="10268711" y="4325112"/>
            <a:ext cx="429769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8183879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photo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02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Основные функции журналистики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Информационная — сообщать о важных событиях.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Контрольная — выявлять нарушения и злоупотребления.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Образовательная — объяснять сложные общественные процессы.</a:t>
            </a:r>
          </a:p>
        </p:txBody>
      </p:sp>
      <p:sp>
        <p:nvSpPr>
          <p:cNvPr id="13" name="Oval 12"/>
          <p:cNvSpPr/>
          <p:nvPr/>
        </p:nvSpPr>
        <p:spPr>
          <a:xfrm>
            <a:off x="1051560" y="4919472"/>
            <a:ext cx="146304" cy="14630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89888" y="4855464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Общественная — давать людям площадку для обсуждения.</a:t>
            </a:r>
          </a:p>
        </p:txBody>
      </p:sp>
      <p:sp>
        <p:nvSpPr>
          <p:cNvPr id="15" name="Oval 14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321040" y="3063240"/>
            <a:ext cx="384048" cy="150876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1" y="2542032"/>
            <a:ext cx="329184" cy="32918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915400" y="3063240"/>
            <a:ext cx="384048" cy="1508760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942832" y="2542032"/>
            <a:ext cx="329184" cy="32918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9760" y="3063240"/>
            <a:ext cx="384048" cy="1508760"/>
          </a:xfrm>
          <a:prstGeom prst="round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537192" y="2542032"/>
            <a:ext cx="329184" cy="32918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0104120" y="3063240"/>
            <a:ext cx="384048" cy="1508760"/>
          </a:xfrm>
          <a:prstGeom prst="roundRect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131551" y="2542032"/>
            <a:ext cx="329184" cy="32918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138159" y="461772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38159" y="288036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photo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03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Почему журналистику называют четвёртой властью?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Она делает деятельность власти более открытой.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Помогает гражданам оценивать решения и требовать ответственности.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Поднимает проблемы, которые иначе могли бы остаться незамеченными.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503919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68680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8680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68680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69264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6637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" name="Connector 21"/>
          <p:cNvCxnSpPr/>
          <p:nvPr/>
        </p:nvCxnSpPr>
        <p:spPr>
          <a:xfrm>
            <a:off x="10268711" y="4325112"/>
            <a:ext cx="429769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8183879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photo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04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Журналистика и государство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Государственные органы — важный источник общественной информации.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СМИ освещают решения, законы, реформы и работу чиновников.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Здоровое взаимодействие основано на доступе к информации и уважении независимости прессы.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0" y="3017520"/>
            <a:ext cx="25603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Isosceles Triangle 14"/>
          <p:cNvSpPr/>
          <p:nvPr/>
        </p:nvSpPr>
        <p:spPr>
          <a:xfrm>
            <a:off x="8321040" y="2331720"/>
            <a:ext cx="2377440" cy="731520"/>
          </a:xfrm>
          <a:prstGeom prst="triangl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503919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034272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64624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094976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83879" y="4617720"/>
            <a:ext cx="2651760" cy="18288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10195559" y="3794760"/>
            <a:ext cx="594360" cy="594360"/>
          </a:xfrm>
          <a:prstGeom prst="line">
            <a:avLst/>
          </a:prstGeom>
          <a:ln w="63500">
            <a:solidFill>
              <a:srgbClr val="DE6F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994392" y="3584448"/>
            <a:ext cx="411480" cy="411480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photo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05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Главная проблема: давление на СМИ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Попытки влиять на редакционную политику и содержание публикаций.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Угрозы, судебное давление или административные препятствия.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Результат — самоцензура и снижение общественного контроля.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0" y="3017520"/>
            <a:ext cx="25603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Isosceles Triangle 14"/>
          <p:cNvSpPr/>
          <p:nvPr/>
        </p:nvSpPr>
        <p:spPr>
          <a:xfrm>
            <a:off x="8321040" y="2331720"/>
            <a:ext cx="2377440" cy="731520"/>
          </a:xfrm>
          <a:prstGeom prst="triangl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503919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034272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64624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094976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83879" y="4617720"/>
            <a:ext cx="2651760" cy="18288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10195559" y="3794760"/>
            <a:ext cx="594360" cy="594360"/>
          </a:xfrm>
          <a:prstGeom prst="line">
            <a:avLst/>
          </a:prstGeom>
          <a:ln w="63500">
            <a:solidFill>
              <a:srgbClr val="DE6F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994392" y="3584448"/>
            <a:ext cx="411480" cy="411480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photo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06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Доступ к государственной информации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Отказы и задержки в предоставлении данных мешают проверке фактов.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Закрытость государственных структур усиливает слухи и недоверие.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Нужны понятные правила доступа и своевременные ответы на запросы.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778240" y="2331720"/>
            <a:ext cx="1417320" cy="251460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897111" y="2578608"/>
            <a:ext cx="1179576" cy="1965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54311" y="4005072"/>
            <a:ext cx="384048" cy="384048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9418319" y="4187952"/>
            <a:ext cx="109729" cy="10972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528048" y="4041648"/>
            <a:ext cx="210311" cy="256032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058400" y="2788920"/>
            <a:ext cx="731520" cy="731520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561319" y="3364991"/>
            <a:ext cx="320040" cy="320040"/>
          </a:xfrm>
          <a:prstGeom prst="line">
            <a:avLst/>
          </a:prstGeom>
          <a:ln w="635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photo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07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Экономическая зависимость медиа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Зависимость от крупных рекламодателей и владельцев может влиять на повестку.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Финансовая нестабильность ослабляет независимые редакции.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Прозрачность собственности и источников финансирования укрепляет доверие.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 flipV="1">
            <a:off x="8686800" y="2606040"/>
            <a:ext cx="1371600" cy="228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8503919" y="2834640"/>
            <a:ext cx="182881" cy="1371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9372600" y="2606040"/>
            <a:ext cx="685800" cy="9144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503919" y="3520440"/>
            <a:ext cx="868681" cy="6858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 flipV="1">
            <a:off x="9372600" y="3520440"/>
            <a:ext cx="777240" cy="6400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058400" y="2606040"/>
            <a:ext cx="91440" cy="15544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522208" y="2670048"/>
            <a:ext cx="438912" cy="438912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93808" y="2441448"/>
            <a:ext cx="438912" cy="438912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339327" y="4041648"/>
            <a:ext cx="438912" cy="438912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985248" y="3995928"/>
            <a:ext cx="438912" cy="438912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208008" y="3355848"/>
            <a:ext cx="438912" cy="438912"/>
          </a:xfrm>
          <a:prstGeom prst="ellipse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photo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08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Журналистика и общественные институты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СМИ взаимодействуют с НКО, профсоюзами, экспертами и местными сообществами.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Они помогают доносить общественные запросы до лиц, принимающих решения.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Важно представлять разные группы, а не только наиболее громкие голоса.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 flipV="1">
            <a:off x="8686800" y="2606040"/>
            <a:ext cx="1371600" cy="228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8503919" y="2834640"/>
            <a:ext cx="182881" cy="1371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9372600" y="2606040"/>
            <a:ext cx="685800" cy="9144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503919" y="3520440"/>
            <a:ext cx="868681" cy="6858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 flipV="1">
            <a:off x="9372600" y="3520440"/>
            <a:ext cx="777240" cy="6400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058400" y="2606040"/>
            <a:ext cx="91440" cy="15544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522208" y="2670048"/>
            <a:ext cx="438912" cy="438912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93808" y="2441448"/>
            <a:ext cx="438912" cy="438912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339327" y="4041648"/>
            <a:ext cx="438912" cy="438912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985248" y="3995928"/>
            <a:ext cx="438912" cy="438912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208008" y="3355848"/>
            <a:ext cx="438912" cy="438912"/>
          </a:xfrm>
          <a:prstGeom prst="ellipse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photo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09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Проблема поляризации общества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Медиа могут усиливать разделение на противостоящие группы.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Одностороннее освещение событий закрепляет стереотипы.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Баланс мнений и проверка утверждений помогают вести содержательный диалог.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 flipV="1">
            <a:off x="8686800" y="2606040"/>
            <a:ext cx="1371600" cy="228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8503919" y="2834640"/>
            <a:ext cx="182881" cy="13716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9372600" y="2606040"/>
            <a:ext cx="685800" cy="9144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8503919" y="3520440"/>
            <a:ext cx="868681" cy="68580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 flipV="1">
            <a:off x="9372600" y="3520440"/>
            <a:ext cx="777240" cy="6400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058400" y="2606040"/>
            <a:ext cx="91440" cy="1554480"/>
          </a:xfrm>
          <a:prstGeom prst="line">
            <a:avLst/>
          </a:prstGeom>
          <a:ln w="50800">
            <a:solidFill>
              <a:srgbClr val="CBE1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522208" y="2670048"/>
            <a:ext cx="438912" cy="438912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93808" y="2441448"/>
            <a:ext cx="438912" cy="438912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339327" y="4041648"/>
            <a:ext cx="438912" cy="438912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985248" y="3995928"/>
            <a:ext cx="438912" cy="438912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208008" y="3355848"/>
            <a:ext cx="438912" cy="438912"/>
          </a:xfrm>
          <a:prstGeom prst="ellipse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photo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10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Дезинформация и фейки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Ложные сообщения быстро распространяются через социальные сети.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Манипуляции подрывают доверие к журналистике и институтам.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Редакциям необходимы проверка источников, фактчекинг и исправление ошибок.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778240" y="2331720"/>
            <a:ext cx="1417320" cy="251460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897111" y="2578608"/>
            <a:ext cx="1179576" cy="1965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54311" y="4005072"/>
            <a:ext cx="384048" cy="384048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9418319" y="4187952"/>
            <a:ext cx="109729" cy="10972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528048" y="4041648"/>
            <a:ext cx="210311" cy="256032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058400" y="2788920"/>
            <a:ext cx="731520" cy="731520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561319" y="3364991"/>
            <a:ext cx="320040" cy="320040"/>
          </a:xfrm>
          <a:prstGeom prst="line">
            <a:avLst/>
          </a:prstGeom>
          <a:ln w="635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photo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11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Этика и ответственность журналиста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Точность, независимость, справедливость и уважение частной жизни.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Необходимо отделять факты от мнений и избегать конфликта интересов.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Право на общественно значимую информацию не отменяет ответственности.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>
            <a:off x="9509759" y="2560320"/>
            <a:ext cx="0" cy="2103120"/>
          </a:xfrm>
          <a:prstGeom prst="line">
            <a:avLst/>
          </a:prstGeom>
          <a:ln w="635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732519" y="3063240"/>
            <a:ext cx="1554481" cy="0"/>
          </a:xfrm>
          <a:prstGeom prst="line">
            <a:avLst/>
          </a:prstGeom>
          <a:ln w="50800">
            <a:solidFill>
              <a:srgbClr val="EFB5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8503919" y="3063240"/>
            <a:ext cx="365761" cy="685799"/>
          </a:xfrm>
          <a:prstGeom prst="line">
            <a:avLst/>
          </a:prstGeom>
          <a:ln w="25400">
            <a:solidFill>
              <a:srgbClr val="2E67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869680" y="3063240"/>
            <a:ext cx="365760" cy="685799"/>
          </a:xfrm>
          <a:prstGeom prst="line">
            <a:avLst/>
          </a:prstGeom>
          <a:ln w="25400">
            <a:solidFill>
              <a:srgbClr val="2E67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9784080" y="3063240"/>
            <a:ext cx="365760" cy="685799"/>
          </a:xfrm>
          <a:prstGeom prst="line">
            <a:avLst/>
          </a:prstGeom>
          <a:ln w="25400">
            <a:solidFill>
              <a:srgbClr val="2297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149840" y="3063240"/>
            <a:ext cx="365760" cy="685799"/>
          </a:xfrm>
          <a:prstGeom prst="line">
            <a:avLst/>
          </a:prstGeom>
          <a:ln w="25400">
            <a:solidFill>
              <a:srgbClr val="2297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321040" y="3703320"/>
            <a:ext cx="1097280" cy="13716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601200" y="3703320"/>
            <a:ext cx="1097280" cy="137160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961119" y="4617720"/>
            <a:ext cx="109728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photo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12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Социальные сети: новые возможности и риски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Публикации распространяются быстрее, а обратная связь стала прямой.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Алгоритмы и вирусный контент могут продвигать сенсации вместо фактов.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Профессиональные стандарты важны и в цифровой среде.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778240" y="2331720"/>
            <a:ext cx="1417320" cy="251460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897111" y="2578608"/>
            <a:ext cx="1179576" cy="19659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54311" y="4005072"/>
            <a:ext cx="384048" cy="384048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7" name="Connector 16"/>
          <p:cNvCxnSpPr/>
          <p:nvPr/>
        </p:nvCxnSpPr>
        <p:spPr>
          <a:xfrm>
            <a:off x="9418319" y="4187952"/>
            <a:ext cx="109729" cy="109728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528048" y="4041648"/>
            <a:ext cx="210311" cy="256032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0058400" y="2788920"/>
            <a:ext cx="731520" cy="731520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561319" y="3364991"/>
            <a:ext cx="320040" cy="320040"/>
          </a:xfrm>
          <a:prstGeom prst="line">
            <a:avLst/>
          </a:prstGeom>
          <a:ln w="635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photo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13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Конфликты между СМИ и властью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Расследования могут вызывать публичные споры и судебные претензии.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Власть может считать критику угрозой репутации.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Решать конфликты следует законными процедурами, фактами и открытым диалогом.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229600" y="3017520"/>
            <a:ext cx="25603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Isosceles Triangle 14"/>
          <p:cNvSpPr/>
          <p:nvPr/>
        </p:nvSpPr>
        <p:spPr>
          <a:xfrm>
            <a:off x="8321040" y="2331720"/>
            <a:ext cx="2377440" cy="731520"/>
          </a:xfrm>
          <a:prstGeom prst="triangl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503919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034272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64624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094976" y="3246120"/>
            <a:ext cx="228600" cy="132588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83879" y="4617720"/>
            <a:ext cx="2651760" cy="182880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1" name="Connector 20"/>
          <p:cNvCxnSpPr/>
          <p:nvPr/>
        </p:nvCxnSpPr>
        <p:spPr>
          <a:xfrm>
            <a:off x="10195559" y="3794760"/>
            <a:ext cx="594360" cy="594360"/>
          </a:xfrm>
          <a:prstGeom prst="line">
            <a:avLst/>
          </a:prstGeom>
          <a:ln w="63500">
            <a:solidFill>
              <a:srgbClr val="DE6F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9994392" y="3584448"/>
            <a:ext cx="411480" cy="411480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photo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14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Как должно строиться взаимодействие?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Регулярные брифинги и доступные публичные данные.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Равный доступ журналистов к официальным комментариям.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Защита источников и независимость редакционных решений.</a:t>
            </a:r>
          </a:p>
        </p:txBody>
      </p:sp>
      <p:sp>
        <p:nvSpPr>
          <p:cNvPr id="13" name="Oval 12"/>
          <p:cNvSpPr/>
          <p:nvPr/>
        </p:nvSpPr>
        <p:spPr>
          <a:xfrm>
            <a:off x="1051560" y="4919472"/>
            <a:ext cx="146304" cy="14630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89888" y="4855464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Готовность институтов отвечать на обоснованную критику.</a:t>
            </a:r>
          </a:p>
        </p:txBody>
      </p:sp>
      <p:sp>
        <p:nvSpPr>
          <p:cNvPr id="15" name="Oval 14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321040" y="3063240"/>
            <a:ext cx="384048" cy="150876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1" y="2542032"/>
            <a:ext cx="329184" cy="32918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915400" y="3063240"/>
            <a:ext cx="384048" cy="1508760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942832" y="2542032"/>
            <a:ext cx="329184" cy="32918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9760" y="3063240"/>
            <a:ext cx="384048" cy="1508760"/>
          </a:xfrm>
          <a:prstGeom prst="round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537192" y="2542032"/>
            <a:ext cx="329184" cy="32918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0104120" y="3063240"/>
            <a:ext cx="384048" cy="1508760"/>
          </a:xfrm>
          <a:prstGeom prst="roundRect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131551" y="2542032"/>
            <a:ext cx="329184" cy="32918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138159" y="461772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38159" y="288036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photo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15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Роль граждан и аудитории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Читатели должны сравнивать источники и проверять сомнительные сообщения.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Обратная связь помогает редакциям замечать ошибки и важные темы.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Медиаграмотность снижает влияние манипуляций.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321040" y="3063240"/>
            <a:ext cx="384048" cy="150876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348471" y="2542032"/>
            <a:ext cx="329184" cy="32918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915400" y="3063240"/>
            <a:ext cx="384048" cy="1508760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942832" y="2542032"/>
            <a:ext cx="329184" cy="32918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509760" y="3063240"/>
            <a:ext cx="384048" cy="1508760"/>
          </a:xfrm>
          <a:prstGeom prst="round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537192" y="2542032"/>
            <a:ext cx="329184" cy="32918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104120" y="3063240"/>
            <a:ext cx="384048" cy="1508760"/>
          </a:xfrm>
          <a:prstGeom prst="roundRect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131551" y="2542032"/>
            <a:ext cx="329184" cy="32918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138159" y="461772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138159" y="288036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photo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16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Пути решения проблем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Укреплять правовые гарантии свободы слова и безопасности журналистов.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Повышать прозрачность государственных и общественных институтов.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Развивать независимое финансирование и саморегулирование медиа.</a:t>
            </a:r>
          </a:p>
        </p:txBody>
      </p:sp>
      <p:sp>
        <p:nvSpPr>
          <p:cNvPr id="13" name="Oval 12"/>
          <p:cNvSpPr/>
          <p:nvPr/>
        </p:nvSpPr>
        <p:spPr>
          <a:xfrm>
            <a:off x="1051560" y="4919472"/>
            <a:ext cx="146304" cy="14630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89888" y="4855464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Обучать журналистов цифровой безопасности и фактчекингу.</a:t>
            </a:r>
          </a:p>
        </p:txBody>
      </p:sp>
      <p:sp>
        <p:nvSpPr>
          <p:cNvPr id="15" name="Oval 14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321040" y="3063240"/>
            <a:ext cx="384048" cy="1508760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348471" y="2542032"/>
            <a:ext cx="329184" cy="32918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915400" y="3063240"/>
            <a:ext cx="384048" cy="1508760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942832" y="2542032"/>
            <a:ext cx="329184" cy="32918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509760" y="3063240"/>
            <a:ext cx="384048" cy="1508760"/>
          </a:xfrm>
          <a:prstGeom prst="round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537192" y="2542032"/>
            <a:ext cx="329184" cy="32918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0104120" y="3063240"/>
            <a:ext cx="384048" cy="1508760"/>
          </a:xfrm>
          <a:prstGeom prst="roundRect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0131551" y="2542032"/>
            <a:ext cx="329184" cy="32918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138159" y="461772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138159" y="2880360"/>
            <a:ext cx="2788920" cy="164592"/>
          </a:xfrm>
          <a:prstGeom prst="round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photo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17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Принципы эффективного общественного контроля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Независимые редакции и разнообразие источников информации.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Проверяемые доказательства и право на ответ.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Защита информаторов и профессиональная солидарность.</a:t>
            </a:r>
          </a:p>
        </p:txBody>
      </p:sp>
      <p:sp>
        <p:nvSpPr>
          <p:cNvPr id="13" name="Oval 12"/>
          <p:cNvSpPr/>
          <p:nvPr/>
        </p:nvSpPr>
        <p:spPr>
          <a:xfrm>
            <a:off x="1051560" y="4919472"/>
            <a:ext cx="146304" cy="146304"/>
          </a:xfrm>
          <a:prstGeom prst="ellipse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89888" y="4855464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Публичная реакция институтов на выявленные проблемы.</a:t>
            </a:r>
          </a:p>
        </p:txBody>
      </p:sp>
      <p:sp>
        <p:nvSpPr>
          <p:cNvPr id="15" name="Oval 14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503919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68680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8680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68680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68680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68680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69264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86637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10268711" y="4325112"/>
            <a:ext cx="429769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8183879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photo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30" name="Rounded Rectangle 29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1">
                <a:solidFill>
                  <a:srgbClr val="229791"/>
                </a:solidFill>
                <a:latin typeface="Aptos"/>
              </a:defRPr>
            </a:pPr>
            <a:r>
              <a:t>ТЕМА 18  /  ЖУРНАЛИСТИКА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804672"/>
            <a:ext cx="67665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1223B"/>
                </a:solidFill>
                <a:latin typeface="Aptos Display"/>
              </a:defRPr>
            </a:pPr>
            <a:r>
              <a:t>Выводы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653796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51560" y="2423160"/>
            <a:ext cx="146304" cy="146304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89888" y="2359152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Журналистика — важный механизм общественного контроля, но не формальная ветвь власти.</a:t>
            </a:r>
          </a:p>
        </p:txBody>
      </p:sp>
      <p:sp>
        <p:nvSpPr>
          <p:cNvPr id="9" name="Oval 8"/>
          <p:cNvSpPr/>
          <p:nvPr/>
        </p:nvSpPr>
        <p:spPr>
          <a:xfrm>
            <a:off x="1051560" y="3255264"/>
            <a:ext cx="146304" cy="146304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3191256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Главные угрозы: давление, закрытость, экономическая зависимость и дезинформация.</a:t>
            </a:r>
          </a:p>
        </p:txBody>
      </p:sp>
      <p:sp>
        <p:nvSpPr>
          <p:cNvPr id="11" name="Oval 10"/>
          <p:cNvSpPr/>
          <p:nvPr/>
        </p:nvSpPr>
        <p:spPr>
          <a:xfrm>
            <a:off x="1051560" y="4087368"/>
            <a:ext cx="146304" cy="146304"/>
          </a:xfrm>
          <a:prstGeom prst="ellipse">
            <a:avLst/>
          </a:prstGeom>
          <a:solidFill>
            <a:srgbClr val="DE6F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89888" y="4023360"/>
            <a:ext cx="553212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800" b="0">
                <a:solidFill>
                  <a:srgbClr val="1F2F42"/>
                </a:solidFill>
                <a:latin typeface="Aptos"/>
              </a:defRPr>
            </a:pPr>
            <a:r>
              <a:t>Сильные СМИ и открытые институты дополняют друг друга и укрепляют демократию.</a:t>
            </a:r>
          </a:p>
        </p:txBody>
      </p:sp>
      <p:sp>
        <p:nvSpPr>
          <p:cNvPr id="13" name="Oval 12"/>
          <p:cNvSpPr/>
          <p:nvPr/>
        </p:nvSpPr>
        <p:spPr>
          <a:xfrm>
            <a:off x="7955279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503919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68680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8680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8680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68680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969264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86637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2" name="Connector 21"/>
          <p:cNvCxnSpPr/>
          <p:nvPr/>
        </p:nvCxnSpPr>
        <p:spPr>
          <a:xfrm>
            <a:off x="10268711" y="4325112"/>
            <a:ext cx="429769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8183879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644652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00" b="0">
                <a:solidFill>
                  <a:srgbClr val="687A8D"/>
                </a:solidFill>
                <a:latin typeface="Aptos"/>
              </a:defRPr>
            </a:pPr>
            <a:r>
              <a:t>ЖУРНАЛИСТИКА КАК ЧЕТВЁРТАЯ ВЛАСТЬ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35640" y="6419088"/>
            <a:ext cx="5943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687A8D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26679" y="1874519"/>
            <a:ext cx="3703320" cy="4069080"/>
          </a:xfrm>
          <a:prstGeom prst="roundRect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photo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5552" y="1993392"/>
            <a:ext cx="3456432" cy="3822191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7845552" y="1993392"/>
            <a:ext cx="3456432" cy="3822191"/>
          </a:xfrm>
          <a:prstGeom prst="roundRect">
            <a:avLst/>
          </a:prstGeom>
          <a:noFill/>
          <a:ln w="16510">
            <a:solidFill>
              <a:srgbClr val="2297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2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458200" y="640080"/>
            <a:ext cx="3108960" cy="3108960"/>
          </a:xfrm>
          <a:prstGeom prst="ellipse">
            <a:avLst/>
          </a:prstGeom>
          <a:solidFill>
            <a:srgbClr val="1B35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326880" y="1508760"/>
            <a:ext cx="1371600" cy="1371600"/>
          </a:xfrm>
          <a:prstGeom prst="ellipse">
            <a:avLst/>
          </a:prstGeom>
          <a:solidFill>
            <a:srgbClr val="234A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502920"/>
            <a:ext cx="3657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EFB54C"/>
                </a:solidFill>
                <a:latin typeface="Aptos"/>
              </a:defRPr>
            </a:pPr>
            <a:r>
              <a:t>МЕДИА • ОБЩЕСТВО • ВЛАСТЬ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234440"/>
            <a:ext cx="6675120" cy="1508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Спасибо за внимание!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" y="2880360"/>
            <a:ext cx="960120" cy="73152"/>
          </a:xfrm>
          <a:prstGeom prst="roundRect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3337560"/>
            <a:ext cx="6492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0">
                <a:solidFill>
                  <a:srgbClr val="DEE8F3"/>
                </a:solidFill>
                <a:latin typeface="Aptos"/>
              </a:defRPr>
            </a:pPr>
            <a:r>
              <a:t>Свободная и ответственная журналистика помогает обществу принимать осознанные решения.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4050791"/>
            <a:ext cx="6492240" cy="594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0">
                <a:solidFill>
                  <a:srgbClr val="DEE8F3"/>
                </a:solidFill>
                <a:latin typeface="Aptos"/>
              </a:defRPr>
            </a:pPr>
            <a:r>
              <a:t>Вопросы и обсуждение</a:t>
            </a:r>
          </a:p>
        </p:txBody>
      </p:sp>
      <p:sp>
        <p:nvSpPr>
          <p:cNvPr id="11" name="Oval 10"/>
          <p:cNvSpPr/>
          <p:nvPr/>
        </p:nvSpPr>
        <p:spPr>
          <a:xfrm>
            <a:off x="8138160" y="2148840"/>
            <a:ext cx="2971800" cy="2971800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686800" y="2514600"/>
            <a:ext cx="16002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CBE1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869680" y="2724912"/>
            <a:ext cx="1234440" cy="256032"/>
          </a:xfrm>
          <a:prstGeom prst="roundRect">
            <a:avLst/>
          </a:prstGeom>
          <a:solidFill>
            <a:srgbClr val="2E67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869680" y="3154680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869680" y="3401568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869680" y="3648456"/>
            <a:ext cx="10058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869680" y="3895344"/>
            <a:ext cx="777240" cy="64008"/>
          </a:xfrm>
          <a:prstGeom prst="rect">
            <a:avLst/>
          </a:prstGeom>
          <a:solidFill>
            <a:srgbClr val="CBE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875520" y="3703320"/>
            <a:ext cx="777240" cy="777240"/>
          </a:xfrm>
          <a:prstGeom prst="ellipse">
            <a:avLst/>
          </a:prstGeom>
          <a:solidFill>
            <a:srgbClr val="2297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049256" y="3877056"/>
            <a:ext cx="429768" cy="429768"/>
          </a:xfrm>
          <a:prstGeom prst="ellipse">
            <a:avLst/>
          </a:prstGeom>
          <a:solidFill>
            <a:srgbClr val="EF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0" name="Connector 19"/>
          <p:cNvCxnSpPr/>
          <p:nvPr/>
        </p:nvCxnSpPr>
        <p:spPr>
          <a:xfrm>
            <a:off x="10451592" y="4325112"/>
            <a:ext cx="429768" cy="429768"/>
          </a:xfrm>
          <a:prstGeom prst="line">
            <a:avLst/>
          </a:prstGeom>
          <a:ln w="76200">
            <a:solidFill>
              <a:srgbClr val="11223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366760" y="2240280"/>
            <a:ext cx="292608" cy="292608"/>
          </a:xfrm>
          <a:prstGeom prst="ellipse">
            <a:avLst/>
          </a:prstGeom>
          <a:solidFill>
            <a:srgbClr val="EFB5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6473952"/>
            <a:ext cx="36576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900" b="0">
                <a:solidFill>
                  <a:srgbClr val="9EB1C5"/>
                </a:solidFill>
                <a:latin typeface="Aptos"/>
              </a:defRPr>
            </a:pPr>
            <a:r>
              <a:t>ПРЕЗЕНТАЦИЯ •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2026-11-02T17:54:00Z</dcterms:modified>
  <cp:category/>
</cp:coreProperties>
</file>