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18120" y="502920"/>
            <a:ext cx="22860" cy="5715000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257032" y="502920"/>
            <a:ext cx="22860" cy="5715000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695944" y="502920"/>
            <a:ext cx="22860" cy="5715000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134856" y="502920"/>
            <a:ext cx="22860" cy="5715000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573768" y="502920"/>
            <a:ext cx="22860" cy="5715000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012680" y="502920"/>
            <a:ext cx="22860" cy="5715000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451592" y="502920"/>
            <a:ext cx="22860" cy="5715000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890504" y="502920"/>
            <a:ext cx="22860" cy="5715000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658368"/>
            <a:ext cx="521208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E352D"/>
                </a:solidFill>
                <a:latin typeface="Aptos"/>
              </a:rPr>
              <a:t>ПОЛИТИЧЕСКИЙ ТРИЛЛЕР • США • 1976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1417320"/>
            <a:ext cx="704088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FAF8F1"/>
                </a:solidFill>
                <a:latin typeface="Aptos"/>
              </a:rPr>
              <a:t>ВСЯ
ПРЕЗИДЕНТСКАЯ РАТЬ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3310128"/>
            <a:ext cx="612648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C9A969"/>
                </a:solidFill>
                <a:latin typeface="Aptos"/>
              </a:rPr>
              <a:t>ALL THE PRESIDENT’S MEN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968496"/>
            <a:ext cx="60350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>
                <a:solidFill>
                  <a:srgbClr val="EFEADC"/>
                </a:solidFill>
                <a:latin typeface="Aptos"/>
              </a:rPr>
              <a:t>Как газетное расследование стало историей
о власти, правде и ответственности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12480" y="1325880"/>
            <a:ext cx="2377440" cy="3063240"/>
          </a:xfrm>
          <a:prstGeom prst="rect">
            <a:avLst/>
          </a:prstGeom>
          <a:noFill/>
          <a:ln w="25400">
            <a:solidFill>
              <a:srgbClr val="BE35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68512" y="17830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BE352D"/>
                </a:solidFill>
                <a:latin typeface="Aptos"/>
              </a:rPr>
              <a:t>THE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68512" y="2212848"/>
            <a:ext cx="18288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500" b="1" i="0">
                <a:solidFill>
                  <a:srgbClr val="FAF8F1"/>
                </a:solidFill>
                <a:latin typeface="Aptos"/>
              </a:rPr>
              <a:t>POST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8512" y="3200400"/>
            <a:ext cx="18288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C9A969"/>
                </a:solidFill>
                <a:latin typeface="Aptos"/>
              </a:rPr>
              <a:t>ИЩЕТ
ФАКТЫ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" y="6144768"/>
            <a:ext cx="6858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ABB4B9"/>
                </a:solidFill>
                <a:latin typeface="Aptos"/>
              </a:rPr>
              <a:t>Режиссёр Алан Дж. Пакула  |  В главных ролях Роберт Редфорд и Дастин Хоффман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30936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ABB4B9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КИНО • РАЗБОР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Паспорт фильма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4208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Ключевые сведения о картине и её создателях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i="0">
                <a:solidFill>
                  <a:srgbClr val="ABB4B9"/>
                </a:solidFill>
                <a:latin typeface="Aptos"/>
              </a:rPr>
              <a:t>«ВСЯ ПРЕЗИДЕНТСКАЯ РАТЬ»  •  1976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331720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2331720"/>
            <a:ext cx="50292" cy="141732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249631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Год и страна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2935224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1976 • США
Оригинальное название — All the President’s Men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2" y="2331720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70832" y="2331720"/>
            <a:ext cx="50292" cy="1417320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0" y="249631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Режиссёр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2935224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Алан Дж. Пакула — мастер напряжённых политических драм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331720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2331720"/>
            <a:ext cx="50292" cy="141732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249631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Сценарий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2935224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Уильям Голдман
По книге журналистов Боба Вудворда и Карла Бернстайна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041648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85800" y="4041648"/>
            <a:ext cx="50292" cy="1417320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86968" y="4206240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Продолжительность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6968" y="4645152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Около 2 часов 16–18 минут
В каталогах встречаются версии 136–138 минут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70832" y="4041648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370832" y="4041648"/>
            <a:ext cx="50292" cy="141732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72000" y="4206240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Жанр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0" y="4645152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Политический триллер, драма, журналистское расследование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0" y="4041648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8046720" y="4041648"/>
            <a:ext cx="50292" cy="1417320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247888" y="4206240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В основе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47888" y="4645152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Реальные события Уотергейтского скандала и работа редакции The Washington Post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КИНО • РАЗБОР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Уотергейт: реальность за сюжетом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4208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Политический кризис, который поставил вопрос о границах президентской власти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i="0">
                <a:solidFill>
                  <a:srgbClr val="ABB4B9"/>
                </a:solidFill>
                <a:latin typeface="Aptos"/>
              </a:rPr>
              <a:t>«ВСЯ ПРЕЗИДЕНТСКАЯ РАТЬ»  •  1976</a:t>
            </a:r>
          </a:p>
        </p:txBody>
      </p:sp>
      <p:sp>
        <p:nvSpPr>
          <p:cNvPr id="8" name="Rectangle 7"/>
          <p:cNvSpPr/>
          <p:nvPr/>
        </p:nvSpPr>
        <p:spPr>
          <a:xfrm>
            <a:off x="1097280" y="2999232"/>
            <a:ext cx="9966960" cy="32004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51560" y="2816352"/>
            <a:ext cx="384048" cy="384048"/>
          </a:xfrm>
          <a:prstGeom prst="ellipse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2057400"/>
            <a:ext cx="224028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C9A969"/>
                </a:solidFill>
                <a:latin typeface="Aptos"/>
              </a:rPr>
              <a:t>17 июня 1972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429000"/>
            <a:ext cx="25146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FAF8F1"/>
                </a:solidFill>
                <a:latin typeface="Aptos"/>
              </a:rPr>
              <a:t>Взлом штаба
Демократической партии
в комплексе «Уотергейт»</a:t>
            </a:r>
          </a:p>
        </p:txBody>
      </p:sp>
      <p:sp>
        <p:nvSpPr>
          <p:cNvPr id="12" name="Oval 11"/>
          <p:cNvSpPr/>
          <p:nvPr/>
        </p:nvSpPr>
        <p:spPr>
          <a:xfrm>
            <a:off x="3657600" y="2816352"/>
            <a:ext cx="384048" cy="384048"/>
          </a:xfrm>
          <a:prstGeom prst="ellipse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429000" y="2057400"/>
            <a:ext cx="224028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C9A969"/>
                </a:solidFill>
                <a:latin typeface="Aptos"/>
              </a:rPr>
              <a:t>1972–1973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429000"/>
            <a:ext cx="25146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FAF8F1"/>
                </a:solidFill>
                <a:latin typeface="Aptos"/>
              </a:rPr>
              <a:t>Журналисты раскрывают
связи взломщиков
с политическим окружением</a:t>
            </a:r>
          </a:p>
        </p:txBody>
      </p:sp>
      <p:sp>
        <p:nvSpPr>
          <p:cNvPr id="15" name="Oval 14"/>
          <p:cNvSpPr/>
          <p:nvPr/>
        </p:nvSpPr>
        <p:spPr>
          <a:xfrm>
            <a:off x="6309360" y="2816352"/>
            <a:ext cx="384048" cy="384048"/>
          </a:xfrm>
          <a:prstGeom prst="ellipse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080760" y="2057400"/>
            <a:ext cx="224028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C9A969"/>
                </a:solidFill>
                <a:latin typeface="Aptos"/>
              </a:rPr>
              <a:t>1973–1974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97880" y="3429000"/>
            <a:ext cx="25146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FAF8F1"/>
                </a:solidFill>
                <a:latin typeface="Aptos"/>
              </a:rPr>
              <a:t>Расследования и слушания
усиливают давление
на администрацию</a:t>
            </a:r>
          </a:p>
        </p:txBody>
      </p:sp>
      <p:sp>
        <p:nvSpPr>
          <p:cNvPr id="18" name="Oval 17"/>
          <p:cNvSpPr/>
          <p:nvPr/>
        </p:nvSpPr>
        <p:spPr>
          <a:xfrm>
            <a:off x="8915400" y="2816352"/>
            <a:ext cx="384048" cy="384048"/>
          </a:xfrm>
          <a:prstGeom prst="ellipse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0" y="2057400"/>
            <a:ext cx="224028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C9A969"/>
                </a:solidFill>
                <a:latin typeface="Aptos"/>
              </a:rPr>
              <a:t>8 августа 1974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0" y="3429000"/>
            <a:ext cx="25146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FAF8F1"/>
                </a:solidFill>
                <a:latin typeface="Aptos"/>
              </a:rPr>
              <a:t>Ричард Никсон объявляет
об отставке;
9 августа уходит с поста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074920"/>
            <a:ext cx="1024128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>
                <a:solidFill>
                  <a:srgbClr val="EFEADC"/>
                </a:solidFill>
                <a:latin typeface="Aptos"/>
              </a:rPr>
              <a:t>Важно: фильм показывает прежде всего журналистскую сторону истории — поиск доказательств, проверку источников и сопротивление давлению.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КИНО • РАЗБОР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04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О чём рассказывает фильм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4208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От обычной криминальной заметки — к расследованию национального масштаба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i="0">
                <a:solidFill>
                  <a:srgbClr val="ABB4B9"/>
                </a:solidFill>
                <a:latin typeface="Aptos"/>
              </a:rPr>
              <a:t>«ВСЯ ПРЕЗИДЕНТСКАЯ РАТЬ»  •  1976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240280"/>
            <a:ext cx="4846320" cy="3429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EFEADC"/>
                </a:solidFill>
                <a:latin typeface="Aptos"/>
              </a:rPr>
              <a:t>После взлома штаб-квартиры Демократической партии два репортёра The Washington Post — Боб Вудворд и Карл Бернстайн — начинают выяснять, кто стоит за преступлением.
Постепенно отдельные несостыковки складываются в картину политического заговора. Журналисты сопоставляют показания, ищут документы, перепроверяют сведения и добиваются подтверждений от источников.
Их работа превращает локальную новость в расследование, затрагивающее высшие эшелоны власти.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2286000"/>
            <a:ext cx="1874519" cy="68580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2386584"/>
            <a:ext cx="3840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E352D"/>
                </a:solidFill>
                <a:latin typeface="Apto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67728" y="2395728"/>
            <a:ext cx="1143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FAF8F1"/>
                </a:solidFill>
                <a:latin typeface="Aptos"/>
              </a:rPr>
              <a:t>Взлом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49640" y="2286000"/>
            <a:ext cx="1874519" cy="68580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0" y="2386584"/>
            <a:ext cx="3840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E352D"/>
                </a:solidFill>
                <a:latin typeface="Apto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16567" y="2395728"/>
            <a:ext cx="1143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FAF8F1"/>
                </a:solidFill>
                <a:latin typeface="Aptos"/>
              </a:rPr>
              <a:t>Следы денег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3310128"/>
            <a:ext cx="1874519" cy="68580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60" y="3410712"/>
            <a:ext cx="3840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E352D"/>
                </a:solidFill>
                <a:latin typeface="Apto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67728" y="3419856"/>
            <a:ext cx="1143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FAF8F1"/>
                </a:solidFill>
                <a:latin typeface="Aptos"/>
              </a:rPr>
              <a:t>Источники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49640" y="3310128"/>
            <a:ext cx="1874519" cy="68580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0" y="3410712"/>
            <a:ext cx="3840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E352D"/>
                </a:solidFill>
                <a:latin typeface="Apto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16567" y="3419856"/>
            <a:ext cx="1143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FAF8F1"/>
                </a:solidFill>
                <a:latin typeface="Aptos"/>
              </a:rPr>
              <a:t>Связи с властью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79" y="5349240"/>
            <a:ext cx="1874519" cy="685800"/>
          </a:xfrm>
          <a:prstGeom prst="roundRect">
            <a:avLst/>
          </a:prstGeom>
          <a:solidFill>
            <a:srgbClr val="152537"/>
          </a:solidFill>
          <a:ln>
            <a:solidFill>
              <a:srgbClr val="BE35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635240" y="5449824"/>
            <a:ext cx="3840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E352D"/>
                </a:solidFill>
                <a:latin typeface="Aptos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65007" y="5458968"/>
            <a:ext cx="1143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FAF8F1"/>
                </a:solidFill>
                <a:latin typeface="Aptos"/>
              </a:rPr>
              <a:t>Публикации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КИНО • РАЗБОР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Главные герои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4208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Два репортёра, редакторы и анонимный источник — разные роли в одной цепочке доверия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i="0">
                <a:solidFill>
                  <a:srgbClr val="ABB4B9"/>
                </a:solidFill>
                <a:latin typeface="Aptos"/>
              </a:rPr>
              <a:t>«ВСЯ ПРЕЗИДЕНТСКАЯ РАТЬ»  •  1976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240280"/>
            <a:ext cx="3429000" cy="150876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2240280"/>
            <a:ext cx="50292" cy="150876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240487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Боб Вудворд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2843784"/>
            <a:ext cx="3044952" cy="7589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Роберт Редфорд
Сдержанный, методичный журналист. Стремится выстроить проверяемую цепочку фактов.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2" y="2240280"/>
            <a:ext cx="3429000" cy="150876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70832" y="2240280"/>
            <a:ext cx="50292" cy="1508760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0" y="240487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Карл Бернстайн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2843784"/>
            <a:ext cx="3044952" cy="7589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Дастин Хоффман
Энергичный и настойчивый репортёр. Умеет разговорить собеседника и находить новые связи.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240280"/>
            <a:ext cx="3429000" cy="150876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2240280"/>
            <a:ext cx="50292" cy="150876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240487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Бен Брэдли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2843784"/>
            <a:ext cx="3044952" cy="7589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Джейсон Робардс
Главный редактор, который требует доказательств и принимает на себя ответственность за публикацию.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14600" y="4114800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2514600" y="4114800"/>
            <a:ext cx="50292" cy="1417320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715768" y="427939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Deep Throat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15768" y="4718304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Хэл Холбрук
Таинственный источник, помогающий направить расследование, но не заменяющий проверку фактов.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9632" y="4114800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199632" y="4114800"/>
            <a:ext cx="50292" cy="141732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0" y="427939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Редакция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4718304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Коллективный герой фильма
Редакторы и коллеги обеспечивают проверку, контекст и редакционную поддержку.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КИНО • РАЗБОР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Как устроено расследование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4208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Фильм показывает журналистику как дисциплину, а не как череду эффектных разоблачений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i="0">
                <a:solidFill>
                  <a:srgbClr val="ABB4B9"/>
                </a:solidFill>
                <a:latin typeface="Aptos"/>
              </a:rPr>
              <a:t>«ВСЯ ПРЕЗИДЕНТСКАЯ РАТЬ»  •  1976</a:t>
            </a:r>
          </a:p>
        </p:txBody>
      </p:sp>
      <p:sp>
        <p:nvSpPr>
          <p:cNvPr id="8" name="Oval 7"/>
          <p:cNvSpPr/>
          <p:nvPr/>
        </p:nvSpPr>
        <p:spPr>
          <a:xfrm>
            <a:off x="1316736" y="2423160"/>
            <a:ext cx="640080" cy="640080"/>
          </a:xfrm>
          <a:prstGeom prst="ellipse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16736" y="2578608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AF8F1"/>
                </a:solidFill>
                <a:latin typeface="Aptos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56816" y="2715768"/>
            <a:ext cx="1051560" cy="2286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3337560"/>
            <a:ext cx="1783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AF8F1"/>
                </a:solidFill>
                <a:latin typeface="Aptos"/>
              </a:rPr>
              <a:t>Наблюдение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656" y="3767328"/>
            <a:ext cx="19202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ABB4B9"/>
                </a:solidFill>
                <a:latin typeface="Aptos"/>
              </a:rPr>
              <a:t>Зафиксировать детали, которые не сходятся.</a:t>
            </a:r>
          </a:p>
        </p:txBody>
      </p:sp>
      <p:sp>
        <p:nvSpPr>
          <p:cNvPr id="13" name="Oval 12"/>
          <p:cNvSpPr/>
          <p:nvPr/>
        </p:nvSpPr>
        <p:spPr>
          <a:xfrm>
            <a:off x="3584448" y="2423160"/>
            <a:ext cx="640080" cy="640080"/>
          </a:xfrm>
          <a:prstGeom prst="ellipse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84448" y="2578608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AF8F1"/>
                </a:solidFill>
                <a:latin typeface="Aptos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24528" y="2715768"/>
            <a:ext cx="1051560" cy="2286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017520" y="3337560"/>
            <a:ext cx="1783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AF8F1"/>
                </a:solidFill>
                <a:latin typeface="Aptos"/>
              </a:rPr>
              <a:t>Проверка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44368" y="3767328"/>
            <a:ext cx="19202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ABB4B9"/>
                </a:solidFill>
                <a:latin typeface="Aptos"/>
              </a:rPr>
              <a:t>Сверить версии, документы и показания.</a:t>
            </a:r>
          </a:p>
        </p:txBody>
      </p:sp>
      <p:sp>
        <p:nvSpPr>
          <p:cNvPr id="18" name="Oval 17"/>
          <p:cNvSpPr/>
          <p:nvPr/>
        </p:nvSpPr>
        <p:spPr>
          <a:xfrm>
            <a:off x="5852160" y="2423160"/>
            <a:ext cx="640080" cy="640080"/>
          </a:xfrm>
          <a:prstGeom prst="ellipse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852160" y="2578608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AF8F1"/>
                </a:solidFill>
                <a:latin typeface="Aptos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92240" y="2715768"/>
            <a:ext cx="1051560" cy="2286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285232" y="3337560"/>
            <a:ext cx="1783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AF8F1"/>
                </a:solidFill>
                <a:latin typeface="Aptos"/>
              </a:rPr>
              <a:t>Источник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12080" y="3767328"/>
            <a:ext cx="19202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ABB4B9"/>
                </a:solidFill>
                <a:latin typeface="Aptos"/>
              </a:rPr>
              <a:t>Оценить мотивы, надёжность и риски контакта.</a:t>
            </a:r>
          </a:p>
        </p:txBody>
      </p:sp>
      <p:sp>
        <p:nvSpPr>
          <p:cNvPr id="23" name="Oval 22"/>
          <p:cNvSpPr/>
          <p:nvPr/>
        </p:nvSpPr>
        <p:spPr>
          <a:xfrm>
            <a:off x="8119871" y="2423160"/>
            <a:ext cx="640080" cy="640080"/>
          </a:xfrm>
          <a:prstGeom prst="ellipse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119871" y="2578608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AF8F1"/>
                </a:solidFill>
                <a:latin typeface="Aptos"/>
              </a:rPr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759952" y="2715768"/>
            <a:ext cx="1051560" cy="2286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552944" y="3337560"/>
            <a:ext cx="1783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AF8F1"/>
                </a:solidFill>
                <a:latin typeface="Aptos"/>
              </a:rPr>
              <a:t>Подтверждение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79792" y="3767328"/>
            <a:ext cx="19202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ABB4B9"/>
                </a:solidFill>
                <a:latin typeface="Aptos"/>
              </a:rPr>
              <a:t>Не публиковать вывод, пока он не подкреплён.</a:t>
            </a:r>
          </a:p>
        </p:txBody>
      </p:sp>
      <p:sp>
        <p:nvSpPr>
          <p:cNvPr id="28" name="Oval 27"/>
          <p:cNvSpPr/>
          <p:nvPr/>
        </p:nvSpPr>
        <p:spPr>
          <a:xfrm>
            <a:off x="10387584" y="2423160"/>
            <a:ext cx="640080" cy="640080"/>
          </a:xfrm>
          <a:prstGeom prst="ellipse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387584" y="2578608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AF8F1"/>
                </a:solidFill>
                <a:latin typeface="Aptos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20656" y="3337560"/>
            <a:ext cx="17830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AF8F1"/>
                </a:solidFill>
                <a:latin typeface="Aptos"/>
              </a:rPr>
              <a:t>Ответственность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47504" y="3767328"/>
            <a:ext cx="19202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0" i="0">
                <a:solidFill>
                  <a:srgbClr val="ABB4B9"/>
                </a:solidFill>
                <a:latin typeface="Aptos"/>
              </a:rPr>
              <a:t>Понимать последствия публикации для людей и общества.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51560" y="5349240"/>
            <a:ext cx="10058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C9A969"/>
                </a:solidFill>
                <a:latin typeface="Aptos"/>
              </a:rPr>
              <a:t>Ключевой принцип фильма: источник может подсказать направление, но доказательства должны выдержать независимую проверку.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КИНО • РАЗБОР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07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Киноязык: напряжение без погони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4208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Пакула превращает кабинеты, телефонные разговоры и архивы в пространство саспенса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i="0">
                <a:solidFill>
                  <a:srgbClr val="ABB4B9"/>
                </a:solidFill>
                <a:latin typeface="Aptos"/>
              </a:rPr>
              <a:t>«ВСЯ ПРЕЗИДЕНТСКАЯ РАТЬ»  •  1976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286000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2286000"/>
            <a:ext cx="50292" cy="1417320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245059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Камера и пространство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2889504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Широкие планы редакции и длинные перспективы подчёркивают масштаб системы и одиночество репортёра.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2" y="2286000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70832" y="2286000"/>
            <a:ext cx="50292" cy="141732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0" y="245059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Монтаж и ритм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2889504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Повторяющиеся звонки, встречи и поиски создают ощущение кропотливой работы и нарастающего давления.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286000"/>
            <a:ext cx="3429000" cy="141732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2286000"/>
            <a:ext cx="50292" cy="1417320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2450592"/>
            <a:ext cx="30449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Звук и тишина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2889504"/>
            <a:ext cx="3044952" cy="667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Печатные машинки, телефоны и паузы становятся частью драматургии; музыка не подавляет фактуру среды.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343400"/>
            <a:ext cx="1024128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00" b="0" i="0">
                <a:solidFill>
                  <a:srgbClr val="EFEADC"/>
                </a:solidFill>
                <a:latin typeface="Aptos"/>
              </a:rPr>
              <a:t>Вместо привычного экшена — интеллектуальное напряжение: зритель ждёт не выстрела, а подтверждения, которое соединит разрозненные факты.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КИНО • РАЗБОР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08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Главные темы и идеи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4208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Почему история о событиях 1970-х продолжает звучать современно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i="0">
                <a:solidFill>
                  <a:srgbClr val="ABB4B9"/>
                </a:solidFill>
                <a:latin typeface="Aptos"/>
              </a:rPr>
              <a:t>«ВСЯ ПРЕЗИДЕНТСКАЯ РАТЬ»  •  1976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286000"/>
            <a:ext cx="5074920" cy="1298448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77240" y="2286000"/>
            <a:ext cx="50292" cy="1298448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78408" y="2450592"/>
            <a:ext cx="469087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AF8F1"/>
                </a:solidFill>
                <a:latin typeface="Aptos"/>
              </a:rPr>
              <a:t>Свобода прессы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2889504"/>
            <a:ext cx="469087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Независимые медиа способны задавать вопросы тем, кто обладает властью.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2286000"/>
            <a:ext cx="5074920" cy="1298448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63640" y="2286000"/>
            <a:ext cx="50292" cy="1298448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64807" y="2450592"/>
            <a:ext cx="469087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AF8F1"/>
                </a:solidFill>
                <a:latin typeface="Aptos"/>
              </a:rPr>
              <a:t>Подотчётность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7" y="2889504"/>
            <a:ext cx="469087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Высокая должность не должна освобождать от проверки и ответственности.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3886200"/>
            <a:ext cx="5074920" cy="1298448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77240" y="3886200"/>
            <a:ext cx="50292" cy="1298448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78408" y="4050791"/>
            <a:ext cx="469087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AF8F1"/>
                </a:solidFill>
                <a:latin typeface="Aptos"/>
              </a:rPr>
              <a:t>Доверие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8" y="4489704"/>
            <a:ext cx="469087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Репутация источника и репутация редакции требуют постоянной проверки.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3886200"/>
            <a:ext cx="5074920" cy="1298448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63640" y="3886200"/>
            <a:ext cx="50292" cy="1298448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64807" y="4050791"/>
            <a:ext cx="469087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AF8F1"/>
                </a:solidFill>
                <a:latin typeface="Aptos"/>
              </a:rPr>
              <a:t>Командная работа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64807" y="4489704"/>
            <a:ext cx="469087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Большое расследование — результат сотрудничества, а не подвиг одного человека.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КИНО • РАЗБОР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09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Факт и художественный образ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4208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Основан на реальном расследовании, но остаётся драматургически организованным фильмом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i="0">
                <a:solidFill>
                  <a:srgbClr val="ABB4B9"/>
                </a:solidFill>
                <a:latin typeface="Aptos"/>
              </a:rPr>
              <a:t>«ВСЯ ПРЕЗИДЕНТСКАЯ РАТЬ»  •  1976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286000"/>
            <a:ext cx="5166360" cy="242316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286000"/>
            <a:ext cx="50292" cy="242316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2450592"/>
            <a:ext cx="478231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AF8F1"/>
                </a:solidFill>
                <a:latin typeface="Aptos"/>
              </a:rPr>
              <a:t>Историческая основа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889504"/>
            <a:ext cx="4782312" cy="1673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• Взлом штаба Демократической партии действительно произошёл в июне 1972 года.
• Вудворд и Бернстайн работали над материалами для The Washington Post.
• Расследование стало одной из важных частей общественного давления на администрацию Никсона.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2286000"/>
            <a:ext cx="5166360" cy="242316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63640" y="2286000"/>
            <a:ext cx="50292" cy="2423160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64807" y="2450592"/>
            <a:ext cx="478231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AF8F1"/>
                </a:solidFill>
                <a:latin typeface="Aptos"/>
              </a:rPr>
              <a:t>Особенности кинорассказа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7" y="2889504"/>
            <a:ext cx="4782312" cy="1673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• Сложная история сжата до ясной драматической линии.
• Персонажи и диалоги воссозданы актёрами.
• Зритель видит события преимущественно через опыт журналистов, а не как исчерпывающую хронику всего скандала.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5166360"/>
            <a:ext cx="100584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EFEADC"/>
                </a:solidFill>
                <a:latin typeface="Aptos"/>
              </a:rPr>
              <a:t>Фильм не заменяет историческое исследование, но помогает понять логику и цену журналистской работы.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КИНО • РАЗБОР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10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Признание и награды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4208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Картина получила широкое признание и закрепилась в истории американского кино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i="0">
                <a:solidFill>
                  <a:srgbClr val="ABB4B9"/>
                </a:solidFill>
                <a:latin typeface="Aptos"/>
              </a:rPr>
              <a:t>«ВСЯ ПРЕЗИДЕНТСКАЯ РАТЬ»  •  1976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2377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800" b="1" i="0">
                <a:solidFill>
                  <a:srgbClr val="BE352D"/>
                </a:solidFill>
                <a:latin typeface="Apto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273552"/>
            <a:ext cx="24231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AF8F1"/>
                </a:solidFill>
                <a:latin typeface="Aptos"/>
              </a:rPr>
              <a:t>премии «Оскар»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3749039"/>
            <a:ext cx="24688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из 8 номинаций
(церемония 1977 года)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240280"/>
            <a:ext cx="40233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AF8F1"/>
                </a:solidFill>
                <a:latin typeface="Aptos"/>
              </a:rPr>
              <a:t>Лучшая мужская роль второго плана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0960" y="2240280"/>
            <a:ext cx="33832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ABB4B9"/>
                </a:solidFill>
                <a:latin typeface="Aptos"/>
              </a:rPr>
              <a:t>Джейсон Робардс — Бен Брэдли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57600" y="2807208"/>
            <a:ext cx="7223760" cy="10972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657600" y="3063240"/>
            <a:ext cx="40233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AF8F1"/>
                </a:solidFill>
                <a:latin typeface="Aptos"/>
              </a:rPr>
              <a:t>Лучший адаптированный сценарий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3063240"/>
            <a:ext cx="33832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ABB4B9"/>
                </a:solidFill>
                <a:latin typeface="Aptos"/>
              </a:rPr>
              <a:t>Уильям Голдман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0" y="3630168"/>
            <a:ext cx="7223760" cy="10972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657600" y="3886200"/>
            <a:ext cx="40233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AF8F1"/>
                </a:solidFill>
                <a:latin typeface="Aptos"/>
              </a:rPr>
              <a:t>Лучшая работа художника-постановщика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0" y="3886200"/>
            <a:ext cx="33832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ABB4B9"/>
                </a:solidFill>
                <a:latin typeface="Aptos"/>
              </a:rPr>
              <a:t>Джордж Дженкинс и команда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57600" y="4453128"/>
            <a:ext cx="7223760" cy="10972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657600" y="4709160"/>
            <a:ext cx="40233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AF8F1"/>
                </a:solidFill>
                <a:latin typeface="Aptos"/>
              </a:rPr>
              <a:t>Лучший звук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80960" y="4709160"/>
            <a:ext cx="33832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ABB4B9"/>
                </a:solidFill>
                <a:latin typeface="Aptos"/>
              </a:rPr>
              <a:t>Команда звукорежиссёров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349240"/>
            <a:ext cx="10058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>
                <a:solidFill>
                  <a:srgbClr val="C9A969"/>
                </a:solidFill>
                <a:latin typeface="Aptos"/>
              </a:rPr>
              <a:t>Американский институт киноискусства включил фильм на 77-е место в юбилейный список 100 величайших американских фильмов.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КИНО • РАЗБОР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11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Наследие фильма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64208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ABB4B9"/>
                </a:solidFill>
                <a:latin typeface="Aptos"/>
              </a:rPr>
              <a:t>Почему «Вся президентская рать» стала эталоном политического триллера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10528"/>
            <a:ext cx="73152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i="0">
                <a:solidFill>
                  <a:srgbClr val="ABB4B9"/>
                </a:solidFill>
                <a:latin typeface="Aptos"/>
              </a:rPr>
              <a:t>«ВСЯ ПРЕЗИДЕНТСКАЯ РАТЬ»  •  1976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4846320" cy="2926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EFEADC"/>
                </a:solidFill>
                <a:latin typeface="Aptos"/>
              </a:rPr>
              <a:t>Картина показала, что напряжённое кино может строиться вокруг проверки информации, редакционных споров и настойчивого поиска документов.
Она укрепила образ журналиста как общественного наблюдателя, который не должен подменять факты догадками.
Фильм также стал важным экранным свидетельством эпохи: он был снят вскоре после событий и передал атмосферу недоверия к политическим институтам.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2286000"/>
            <a:ext cx="4800600" cy="114300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63640" y="2286000"/>
            <a:ext cx="50292" cy="1143000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64807" y="2450592"/>
            <a:ext cx="44165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Для кино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807" y="2889504"/>
            <a:ext cx="4416552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Один из ключевых образцов реалистичного политического триллера.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3657600"/>
            <a:ext cx="4800600" cy="114300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63640" y="3657600"/>
            <a:ext cx="50292" cy="1143000"/>
          </a:xfrm>
          <a:prstGeom prst="rect">
            <a:avLst/>
          </a:prstGeom>
          <a:solidFill>
            <a:srgbClr val="C9A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64807" y="3822191"/>
            <a:ext cx="44165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Для журналистики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4807" y="4261104"/>
            <a:ext cx="4416552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Напоминание о проверке фактов, защите источников и редакционной ответственности.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5029200"/>
            <a:ext cx="4800600" cy="914400"/>
          </a:xfrm>
          <a:prstGeom prst="roundRect">
            <a:avLst/>
          </a:prstGeom>
          <a:solidFill>
            <a:srgbClr val="152537"/>
          </a:solidFill>
          <a:ln>
            <a:solidFill>
              <a:srgbClr val="1525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63640" y="5029200"/>
            <a:ext cx="50292" cy="914400"/>
          </a:xfrm>
          <a:prstGeom prst="rect">
            <a:avLst/>
          </a:prstGeom>
          <a:solidFill>
            <a:srgbClr val="BE3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64807" y="5193792"/>
            <a:ext cx="4416552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FAF8F1"/>
                </a:solidFill>
                <a:latin typeface="Aptos"/>
              </a:rPr>
              <a:t>Для зрителя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4807" y="5632704"/>
            <a:ext cx="4416552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BB4B9"/>
                </a:solidFill>
                <a:latin typeface="Aptos"/>
              </a:rPr>
              <a:t>История о том, почему вопросы власти нельзя оставлять без ответа.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47472"/>
            <a:ext cx="7772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BE352D"/>
                </a:solidFill>
                <a:latin typeface="Aptos"/>
              </a:rPr>
              <a:t>ИТОГИ И 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64240" y="31089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1" i="0">
                <a:solidFill>
                  <a:srgbClr val="ABB4B9"/>
                </a:solidFill>
                <a:latin typeface="Aptos"/>
              </a:rPr>
              <a:t>12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713232"/>
            <a:ext cx="10881360" cy="16459"/>
          </a:xfrm>
          <a:prstGeom prst="rect">
            <a:avLst/>
          </a:prstGeom>
          <a:solidFill>
            <a:srgbClr val="1525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960120"/>
            <a:ext cx="10607040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FAF8F1"/>
                </a:solidFill>
                <a:latin typeface="Aptos"/>
              </a:rPr>
              <a:t>Правда редко приходит готовой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783080"/>
            <a:ext cx="10241280" cy="841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0">
                <a:solidFill>
                  <a:srgbClr val="EFEADC"/>
                </a:solidFill>
                <a:latin typeface="Aptos"/>
              </a:rPr>
              <a:t>«Вся президентская рать» — фильм о терпении, профессиональной смелости и силе проверяемых фактов. Его главный конфликт разворачивается не между героями с оружием, а между вопросом и попыткой скрыть ответ.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3063240"/>
            <a:ext cx="38404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BE352D"/>
                </a:solidFill>
                <a:latin typeface="Aptos"/>
              </a:rPr>
              <a:t>ИСТОЧНИКИ ДЛЯ ПОДГОТОВКИ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493008"/>
            <a:ext cx="10515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ABB4B9"/>
                </a:solidFill>
                <a:latin typeface="Aptos"/>
              </a:rPr>
              <a:t>— American Film Institute (AFI), каталог фильма: catalog.afi.com/Film/53913-ALL-THEPRESIDENTSMEN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922776"/>
            <a:ext cx="10515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ABB4B9"/>
                </a:solidFill>
                <a:latin typeface="Aptos"/>
              </a:rPr>
              <a:t>— British Film Institute (BFI), All the President’s Men (1976): bfi.org.uk/film/8b0658f5-973f-59a0-96cc-36801cf18a97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352544"/>
            <a:ext cx="10515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ABB4B9"/>
                </a:solidFill>
                <a:latin typeface="Aptos"/>
              </a:rPr>
              <a:t>— Library of Congress, запись о фильме: loc.gov/item/2002637909/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782312"/>
            <a:ext cx="105156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ABB4B9"/>
                </a:solidFill>
                <a:latin typeface="Aptos"/>
              </a:rPr>
              <a:t>— AFI, список 100 Years…100 Movies — 10th Anniversary Edition: afi.com/afis-100-years-100-movies-10th-anniversary-edition/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897880"/>
            <a:ext cx="102412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C9A969"/>
                </a:solidFill>
                <a:latin typeface="Aptos"/>
              </a:rPr>
              <a:t>Спасибо за внимание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30936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1" i="0">
                <a:solidFill>
                  <a:srgbClr val="ABB4B9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Enkhtuul Ayush</cp:lastModifiedBy>
  <cp:revision>2</cp:revision>
  <dcterms:created xsi:type="dcterms:W3CDTF">2013-01-27T09:14:16Z</dcterms:created>
  <dcterms:modified xsi:type="dcterms:W3CDTF">2026-10-30T10:26:52Z</dcterms:modified>
  <cp:category/>
</cp:coreProperties>
</file>