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" y="3611880"/>
            <a:ext cx="1005840" cy="137160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47472" y="38404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47472" y="420624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47472" y="45720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38404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420624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45720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325880" y="2971800"/>
            <a:ext cx="731520" cy="201168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490472" y="32004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90472" y="35661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490472" y="39319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783080" y="32004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783080" y="35661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783080" y="39319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194560" y="3429000"/>
            <a:ext cx="1188720" cy="155448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359152" y="36576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359152" y="40233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359152" y="43891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651760" y="36576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651760" y="40233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651760" y="43891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520440" y="2514600"/>
            <a:ext cx="822960" cy="246888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685032" y="27432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685032" y="31089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685032" y="34747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977639" y="27432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3977639" y="31089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977639" y="34747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480560" y="3246120"/>
            <a:ext cx="1005840" cy="173736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645152" y="34747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4645152" y="38404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4645152" y="420624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937760" y="34747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937760" y="38404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4937760" y="420624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623560" y="2788920"/>
            <a:ext cx="685800" cy="219456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788152" y="30175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5788152" y="33832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5788152" y="374904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6080760" y="30175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6080760" y="33832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6080760" y="374904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6446520" y="3520440"/>
            <a:ext cx="1188720" cy="146304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6611112" y="3749039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6611112" y="41148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6611112" y="44805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6903720" y="3749039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903720" y="41148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6903720" y="44805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7772400" y="2606040"/>
            <a:ext cx="822960" cy="237744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7936992" y="283464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7936992" y="32004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7936992" y="35661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8229600" y="283464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8229600" y="32004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8229600" y="35661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8732520" y="3337560"/>
            <a:ext cx="1051560" cy="164592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8897112" y="35661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8897112" y="39319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8897112" y="42976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9189720" y="35661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9189720" y="39319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9189720" y="42976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9921240" y="2880360"/>
            <a:ext cx="777240" cy="210312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10085832" y="31089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10085832" y="34747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10085832" y="38404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10378440" y="31089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10378440" y="34747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10378440" y="384048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10835640" y="3429000"/>
            <a:ext cx="1097280" cy="1554480"/>
          </a:xfrm>
          <a:prstGeom prst="rect">
            <a:avLst/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11000232" y="36576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11000232" y="40233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11000232" y="43891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11292840" y="365760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11292840" y="402336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11292840" y="4389120"/>
            <a:ext cx="82296" cy="118872"/>
          </a:xfrm>
          <a:prstGeom prst="rect">
            <a:avLst/>
          </a:prstGeom>
          <a:solidFill>
            <a:srgbClr val="CDA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983480"/>
            <a:ext cx="12191695" cy="1874519"/>
          </a:xfrm>
          <a:prstGeom prst="rect">
            <a:avLst/>
          </a:prstGeom>
          <a:solidFill>
            <a:srgbClr val="0B0F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749808" y="1143000"/>
            <a:ext cx="6675120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6200" b="1">
                <a:solidFill>
                  <a:srgbClr val="EEE8D8"/>
                </a:solidFill>
                <a:latin typeface="Aptos"/>
              </a:rPr>
              <a:t>БРАТ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22960" y="2450592"/>
            <a:ext cx="71323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CDA468"/>
                </a:solidFill>
                <a:latin typeface="Aptos"/>
              </a:rPr>
              <a:t>ФИЛЬМ АЛЕКСЕЯ БАЛАБАНОВА · 1997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22960" y="3127248"/>
            <a:ext cx="649224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400" b="0">
                <a:solidFill>
                  <a:srgbClr val="EEE8D8"/>
                </a:solidFill>
                <a:latin typeface="Aptos"/>
              </a:rPr>
              <a:t>История Данилы Багрова
и портрет России 1990-х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22960" y="6236208"/>
            <a:ext cx="53035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A7B1B9"/>
                </a:solidFill>
                <a:latin typeface="Aptos"/>
              </a:rPr>
              <a:t>Презентация о фильме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Краткая информация о фильме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02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1417320"/>
            <a:ext cx="3429000" cy="150876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9536" y="1600200"/>
            <a:ext cx="2971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1">
                <a:solidFill>
                  <a:srgbClr val="CDA468"/>
                </a:solidFill>
                <a:latin typeface="Aptos"/>
              </a:rPr>
              <a:t>ГОД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029968"/>
            <a:ext cx="297180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1">
                <a:solidFill>
                  <a:srgbClr val="EEE8D8"/>
                </a:solidFill>
                <a:latin typeface="Aptos"/>
              </a:rPr>
              <a:t>1997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3128" y="1417320"/>
            <a:ext cx="3429000" cy="150876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54296" y="1600200"/>
            <a:ext cx="2971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1">
                <a:solidFill>
                  <a:srgbClr val="CDA468"/>
                </a:solidFill>
                <a:latin typeface="Aptos"/>
              </a:rPr>
              <a:t>СТРАНА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4296" y="2029968"/>
            <a:ext cx="297180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1">
                <a:solidFill>
                  <a:srgbClr val="EEE8D8"/>
                </a:solidFill>
                <a:latin typeface="Aptos"/>
              </a:rPr>
              <a:t>Россия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47888" y="1417320"/>
            <a:ext cx="3429000" cy="150876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49056" y="1600200"/>
            <a:ext cx="2971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1">
                <a:solidFill>
                  <a:srgbClr val="CDA468"/>
                </a:solidFill>
                <a:latin typeface="Aptos"/>
              </a:rPr>
              <a:t>ЖАНР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49056" y="2029968"/>
            <a:ext cx="297180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1">
                <a:solidFill>
                  <a:srgbClr val="EEE8D8"/>
                </a:solidFill>
                <a:latin typeface="Aptos"/>
              </a:rPr>
              <a:t>Криминальная драма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383280"/>
            <a:ext cx="3429000" cy="150876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9536" y="3566160"/>
            <a:ext cx="2971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1">
                <a:solidFill>
                  <a:srgbClr val="CDA468"/>
                </a:solidFill>
                <a:latin typeface="Aptos"/>
              </a:rPr>
              <a:t>ХРОНОМЕТРАЖ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9536" y="3995928"/>
            <a:ext cx="297180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1">
                <a:solidFill>
                  <a:srgbClr val="EEE8D8"/>
                </a:solidFill>
                <a:latin typeface="Aptos"/>
              </a:rPr>
              <a:t>96 минут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53128" y="3383280"/>
            <a:ext cx="3429000" cy="150876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54296" y="3566160"/>
            <a:ext cx="2971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1">
                <a:solidFill>
                  <a:srgbClr val="CDA468"/>
                </a:solidFill>
                <a:latin typeface="Aptos"/>
              </a:rPr>
              <a:t>РЕЖИССЁР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4296" y="3995928"/>
            <a:ext cx="297180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1">
                <a:solidFill>
                  <a:srgbClr val="EEE8D8"/>
                </a:solidFill>
                <a:latin typeface="Aptos"/>
              </a:rPr>
              <a:t>Алексей Балабанов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47888" y="3383280"/>
            <a:ext cx="3429000" cy="150876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49056" y="3566160"/>
            <a:ext cx="2971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1">
                <a:solidFill>
                  <a:srgbClr val="CDA468"/>
                </a:solidFill>
                <a:latin typeface="Aptos"/>
              </a:rPr>
              <a:t>МУЗЫКА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056" y="3995928"/>
            <a:ext cx="297180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1">
                <a:solidFill>
                  <a:srgbClr val="EEE8D8"/>
                </a:solidFill>
                <a:latin typeface="Aptos"/>
              </a:rPr>
              <a:t>Вячеслав Бутусов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5623560"/>
            <a:ext cx="106984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600" b="0">
                <a:solidFill>
                  <a:srgbClr val="A7B1B9"/>
                </a:solidFill>
                <a:latin typeface="Aptos"/>
              </a:rPr>
              <a:t>Премьера состоялась в программе «Особый взгляд» Каннского кинофестиваля 1997 года.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Сюжет: путь Данилы Багрова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417320"/>
            <a:ext cx="1042416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0">
                <a:solidFill>
                  <a:srgbClr val="EEE8D8"/>
                </a:solidFill>
                <a:latin typeface="Aptos"/>
              </a:rPr>
              <a:t>После службы в армии Данила возвращается в родной город, но не находит там своего места. Он отправляется в Санкт-Петербург к старшему брату Виктору, которого считает успешным человеком.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3063240"/>
            <a:ext cx="2487168" cy="205740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3246120"/>
            <a:ext cx="5943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BE4436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03320"/>
            <a:ext cx="21488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EEE8D8"/>
                </a:solidFill>
                <a:latin typeface="Aptos"/>
              </a:rPr>
              <a:t>Возвращение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187952"/>
            <a:ext cx="21488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0">
                <a:solidFill>
                  <a:srgbClr val="A7B1B9"/>
                </a:solidFill>
                <a:latin typeface="Aptos"/>
              </a:rPr>
              <a:t>Данила приезжает домой после армии.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02736" y="3063240"/>
            <a:ext cx="2487168" cy="205740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67328" y="3246120"/>
            <a:ext cx="5943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BE4436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67328" y="3703320"/>
            <a:ext cx="21488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EEE8D8"/>
                </a:solidFill>
                <a:latin typeface="Aptos"/>
              </a:rPr>
              <a:t>Петербург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67328" y="4187952"/>
            <a:ext cx="21488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0">
                <a:solidFill>
                  <a:srgbClr val="A7B1B9"/>
                </a:solidFill>
                <a:latin typeface="Aptos"/>
              </a:rPr>
              <a:t>Он ищет брата и сталкивается с незнакомым городом.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55664" y="3063240"/>
            <a:ext cx="2487168" cy="205740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20256" y="3246120"/>
            <a:ext cx="5943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BE4436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0256" y="3703320"/>
            <a:ext cx="21488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EEE8D8"/>
                </a:solidFill>
                <a:latin typeface="Aptos"/>
              </a:rPr>
              <a:t>Испытание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0256" y="4187952"/>
            <a:ext cx="21488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0">
                <a:solidFill>
                  <a:srgbClr val="A7B1B9"/>
                </a:solidFill>
                <a:latin typeface="Aptos"/>
              </a:rPr>
              <a:t>Выясняется, что Виктор связан с криминальным миром.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08592" y="3063240"/>
            <a:ext cx="2487168" cy="205740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473184" y="3246120"/>
            <a:ext cx="5943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BE4436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73184" y="3703320"/>
            <a:ext cx="21488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EEE8D8"/>
                </a:solidFill>
                <a:latin typeface="Aptos"/>
              </a:rPr>
              <a:t>Выбор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73184" y="4187952"/>
            <a:ext cx="21488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0">
                <a:solidFill>
                  <a:srgbClr val="A7B1B9"/>
                </a:solidFill>
                <a:latin typeface="Aptos"/>
              </a:rPr>
              <a:t>Данила оказывается перед нравственными решениями.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384" y="5623560"/>
            <a:ext cx="105156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CDA468"/>
                </a:solidFill>
                <a:latin typeface="Aptos"/>
              </a:rPr>
              <a:t>В центре истории — не только криминальные события, но и поиск своего места в мире.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Главные герои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417320"/>
            <a:ext cx="5166360" cy="1874519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49808" y="1417320"/>
            <a:ext cx="109728" cy="1874519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42415" y="1600200"/>
            <a:ext cx="4526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1">
                <a:solidFill>
                  <a:srgbClr val="EEE8D8"/>
                </a:solidFill>
                <a:latin typeface="Aptos"/>
              </a:rPr>
              <a:t>ДАНИЛА БАГРОВ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5" y="1984248"/>
            <a:ext cx="45262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300" b="1">
                <a:solidFill>
                  <a:srgbClr val="CDA468"/>
                </a:solidFill>
                <a:latin typeface="Aptos"/>
              </a:rPr>
              <a:t>Сергей Бодров-младший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5" y="2359152"/>
            <a:ext cx="4526280" cy="7498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0">
                <a:solidFill>
                  <a:srgbClr val="A7B1B9"/>
                </a:solidFill>
                <a:latin typeface="Aptos"/>
              </a:rPr>
              <a:t>Молчаливый, наблюдательный молодой человек. Пытается жить по собственному пониманию справедливости.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73368" y="1417320"/>
            <a:ext cx="5166360" cy="1874519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73368" y="1417320"/>
            <a:ext cx="109728" cy="1874519"/>
          </a:xfrm>
          <a:prstGeom prst="rect">
            <a:avLst/>
          </a:prstGeom>
          <a:solidFill>
            <a:srgbClr val="5575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65976" y="1600200"/>
            <a:ext cx="4526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1">
                <a:solidFill>
                  <a:srgbClr val="EEE8D8"/>
                </a:solidFill>
                <a:latin typeface="Aptos"/>
              </a:rPr>
              <a:t>ВИКТОР БАГРОВ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5976" y="1984248"/>
            <a:ext cx="45262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300" b="1">
                <a:solidFill>
                  <a:srgbClr val="CDA468"/>
                </a:solidFill>
                <a:latin typeface="Aptos"/>
              </a:rPr>
              <a:t>Виктор Сухоруков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5976" y="2359152"/>
            <a:ext cx="4526280" cy="7498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0">
                <a:solidFill>
                  <a:srgbClr val="A7B1B9"/>
                </a:solidFill>
                <a:latin typeface="Aptos"/>
              </a:rPr>
              <a:t>Старший брат Данилы. Уверенный в себе человек, втягивающий брата в опасные дела.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657600"/>
            <a:ext cx="5166360" cy="1874519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49808" y="3657600"/>
            <a:ext cx="109728" cy="1874519"/>
          </a:xfrm>
          <a:prstGeom prst="rect">
            <a:avLst/>
          </a:prstGeom>
          <a:solidFill>
            <a:srgbClr val="5575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42415" y="3840480"/>
            <a:ext cx="4526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1">
                <a:solidFill>
                  <a:srgbClr val="EEE8D8"/>
                </a:solidFill>
                <a:latin typeface="Aptos"/>
              </a:rPr>
              <a:t>СВЕТА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2415" y="4224528"/>
            <a:ext cx="45262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300" b="1">
                <a:solidFill>
                  <a:srgbClr val="CDA468"/>
                </a:solidFill>
                <a:latin typeface="Aptos"/>
              </a:rPr>
              <a:t>Светлана Письмиченко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5" y="4599432"/>
            <a:ext cx="4526280" cy="7498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0">
                <a:solidFill>
                  <a:srgbClr val="A7B1B9"/>
                </a:solidFill>
                <a:latin typeface="Aptos"/>
              </a:rPr>
              <a:t>Женщина, с которой Данила сближается в Петербурге; помогает увидеть повседневную сторону города.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73368" y="3657600"/>
            <a:ext cx="5166360" cy="1874519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373368" y="3657600"/>
            <a:ext cx="109728" cy="1874519"/>
          </a:xfrm>
          <a:prstGeom prst="rect">
            <a:avLst/>
          </a:prstGeom>
          <a:solidFill>
            <a:srgbClr val="5575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65976" y="3840480"/>
            <a:ext cx="4526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1">
                <a:solidFill>
                  <a:srgbClr val="EEE8D8"/>
                </a:solidFill>
                <a:latin typeface="Aptos"/>
              </a:rPr>
              <a:t>НЕМЕЦ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5976" y="4224528"/>
            <a:ext cx="452628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300" b="1">
                <a:solidFill>
                  <a:srgbClr val="CDA468"/>
                </a:solidFill>
                <a:latin typeface="Aptos"/>
              </a:rPr>
              <a:t>Юрий Кузнецов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5976" y="4599432"/>
            <a:ext cx="4526280" cy="7498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0">
                <a:solidFill>
                  <a:srgbClr val="A7B1B9"/>
                </a:solidFill>
                <a:latin typeface="Aptos"/>
              </a:rPr>
              <a:t>Один из запоминающихся персонажей, с которым Данила ведёт разговоры о жизни и ценностях.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Петербург 1990-х как часть истории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371600"/>
            <a:ext cx="1051560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0">
                <a:solidFill>
                  <a:srgbClr val="EEE8D8"/>
                </a:solidFill>
                <a:latin typeface="Aptos"/>
              </a:rPr>
              <a:t>Город в фильме — не просто фон. Он формирует атмосферу неопределённости и становится пространством, где герой проверяет свои убеждения.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2743200"/>
            <a:ext cx="5074920" cy="233172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355080" y="2743200"/>
            <a:ext cx="5074920" cy="233172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999232"/>
            <a:ext cx="44805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CDA468"/>
                </a:solidFill>
                <a:latin typeface="Aptos"/>
              </a:rPr>
              <a:t>ПОВСЕДНЕВНОСТЬ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566160"/>
            <a:ext cx="438912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000" b="0">
                <a:solidFill>
                  <a:srgbClr val="EEE8D8"/>
                </a:solidFill>
                <a:latin typeface="Aptos"/>
              </a:rPr>
              <a:t>Дворы, квартиры, рынки,
общественный транспорт,
случайные встречи.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56832" y="2999232"/>
            <a:ext cx="44805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BE4436"/>
                </a:solidFill>
                <a:latin typeface="Aptos"/>
              </a:rPr>
              <a:t>КРИМИНАЛЬНЫЙ МИР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56832" y="3566160"/>
            <a:ext cx="438912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000" b="0">
                <a:solidFill>
                  <a:srgbClr val="EEE8D8"/>
                </a:solidFill>
                <a:latin typeface="Aptos"/>
              </a:rPr>
              <a:t>Насилие, деньги, угрозы,
неформальная власть
и хрупкость безопасности.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577840"/>
            <a:ext cx="105156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600" b="0">
                <a:solidFill>
                  <a:srgbClr val="A7B1B9"/>
                </a:solidFill>
                <a:latin typeface="Aptos"/>
              </a:rPr>
              <a:t>Контраст этих пространств показывает, насколько непрочным кажется порядок в обществе того времени.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Основные темы и вопросы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06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417320"/>
            <a:ext cx="109728" cy="71323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1435608"/>
            <a:ext cx="2423160" cy="31089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CDA468"/>
                </a:solidFill>
                <a:latin typeface="Aptos"/>
              </a:rPr>
              <a:t>БРАТСТВО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417320"/>
            <a:ext cx="7680960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0">
                <a:solidFill>
                  <a:srgbClr val="EEE8D8"/>
                </a:solidFill>
                <a:latin typeface="Aptos"/>
              </a:rPr>
              <a:t>Что связывает людей: родство, доверие или ответственность?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496312"/>
            <a:ext cx="109728" cy="713232"/>
          </a:xfrm>
          <a:prstGeom prst="rect">
            <a:avLst/>
          </a:prstGeom>
          <a:solidFill>
            <a:srgbClr val="5575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2514600"/>
            <a:ext cx="2423160" cy="31089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CDA468"/>
                </a:solidFill>
                <a:latin typeface="Aptos"/>
              </a:rPr>
              <a:t>СПРАВЕДЛИВОСТЬ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496312"/>
            <a:ext cx="7680960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0">
                <a:solidFill>
                  <a:srgbClr val="EEE8D8"/>
                </a:solidFill>
                <a:latin typeface="Aptos"/>
              </a:rPr>
              <a:t>Можно ли защищать слабых, нарушая закон и прибегая к насилию?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575304"/>
            <a:ext cx="109728" cy="713232"/>
          </a:xfrm>
          <a:prstGeom prst="rect">
            <a:avLst/>
          </a:prstGeom>
          <a:solidFill>
            <a:srgbClr val="5575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0" y="3593592"/>
            <a:ext cx="2423160" cy="31089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CDA468"/>
                </a:solidFill>
                <a:latin typeface="Aptos"/>
              </a:rPr>
              <a:t>ОДИНОЧЕСТВО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575304"/>
            <a:ext cx="7680960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0">
                <a:solidFill>
                  <a:srgbClr val="EEE8D8"/>
                </a:solidFill>
                <a:latin typeface="Aptos"/>
              </a:rPr>
              <a:t>Почему герой остаётся внутренне одиноким даже среди людей?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654296"/>
            <a:ext cx="109728" cy="713232"/>
          </a:xfrm>
          <a:prstGeom prst="rect">
            <a:avLst/>
          </a:prstGeom>
          <a:solidFill>
            <a:srgbClr val="5575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4672583"/>
            <a:ext cx="2423160" cy="31089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CDA468"/>
                </a:solidFill>
                <a:latin typeface="Aptos"/>
              </a:rPr>
              <a:t>ВЫБОР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4654296"/>
            <a:ext cx="7680960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800" b="0">
                <a:solidFill>
                  <a:srgbClr val="EEE8D8"/>
                </a:solidFill>
                <a:latin typeface="Aptos"/>
              </a:rPr>
              <a:t>Как личные принципы меняются под давлением обстоятельств?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897880"/>
            <a:ext cx="104241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A7B1B9"/>
                </a:solidFill>
                <a:latin typeface="Aptos"/>
              </a:rPr>
              <a:t>Фильм предлагает зрителю не готовые ответы, а повод спорить о морали и ответственности.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Художественный язык и музыка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07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5074920" cy="178308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618488"/>
            <a:ext cx="4572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CDA468"/>
                </a:solidFill>
                <a:latin typeface="Aptos"/>
              </a:rPr>
              <a:t>РЕАЛИЗМ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03120"/>
            <a:ext cx="457200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0">
                <a:solidFill>
                  <a:srgbClr val="EEE8D8"/>
                </a:solidFill>
                <a:latin typeface="Aptos"/>
              </a:rPr>
              <a:t>Непарадные городские пространства и ощущение документальной близости.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79" y="1417320"/>
            <a:ext cx="5074920" cy="178308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79" y="1618488"/>
            <a:ext cx="4572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CDA468"/>
                </a:solidFill>
                <a:latin typeface="Aptos"/>
              </a:rPr>
              <a:t>СДЕРЖАННАЯ ИГРА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79" y="2103120"/>
            <a:ext cx="457200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0">
                <a:solidFill>
                  <a:srgbClr val="EEE8D8"/>
                </a:solidFill>
                <a:latin typeface="Aptos"/>
              </a:rPr>
              <a:t>Лаконичные диалоги и внешняя невозмутимость главного героя.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566160"/>
            <a:ext cx="5074920" cy="178308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3767328"/>
            <a:ext cx="4572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CDA468"/>
                </a:solidFill>
                <a:latin typeface="Aptos"/>
              </a:rPr>
              <a:t>МУЗЫКА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251960"/>
            <a:ext cx="457200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0">
                <a:solidFill>
                  <a:srgbClr val="EEE8D8"/>
                </a:solidFill>
                <a:latin typeface="Aptos"/>
              </a:rPr>
              <a:t>Песни группы «Наутилус Помпилиус» и музыка Вячеслава Бутусова задают эмоциональный тон.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79" y="3566160"/>
            <a:ext cx="5074920" cy="1783080"/>
          </a:xfrm>
          <a:prstGeom prst="roundRect">
            <a:avLst>
              <a:gd name="adj" fmla="val 8000"/>
            </a:avLst>
          </a:prstGeom>
          <a:solidFill>
            <a:srgbClr val="1D25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79" y="3767328"/>
            <a:ext cx="4572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CDA468"/>
                </a:solidFill>
                <a:latin typeface="Aptos"/>
              </a:rPr>
              <a:t>КОНТРАСТ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79" y="4251960"/>
            <a:ext cx="457200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0">
                <a:solidFill>
                  <a:srgbClr val="EEE8D8"/>
                </a:solidFill>
                <a:latin typeface="Aptos"/>
              </a:rPr>
              <a:t>Спокойная манера героя сталкивается с резкостью и хаосом окружающего мира.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Значение фильма и его наследие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71600"/>
            <a:ext cx="1042416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100" b="0">
                <a:solidFill>
                  <a:srgbClr val="EEE8D8"/>
                </a:solidFill>
                <a:latin typeface="Aptos"/>
              </a:rPr>
              <a:t>«Брат» стал одной из самых узнаваемых российских картин о 1990-х и закрепил образ Данилы Багрова в массовой культуре.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606040"/>
            <a:ext cx="24231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CDA468"/>
                </a:solidFill>
                <a:latin typeface="Aptos"/>
              </a:rPr>
              <a:t>КАННЫ · 1997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3280" y="2578608"/>
            <a:ext cx="7543800" cy="6217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0">
                <a:solidFill>
                  <a:srgbClr val="EEE8D8"/>
                </a:solidFill>
                <a:latin typeface="Aptos"/>
              </a:rPr>
              <a:t>Фильм был представлен в программе «Особый взгляд».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66160"/>
            <a:ext cx="24231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CDA468"/>
                </a:solidFill>
                <a:latin typeface="Aptos"/>
              </a:rPr>
              <a:t>КИНОТАВР · 1997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3538728"/>
            <a:ext cx="7543800" cy="6217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0">
                <a:solidFill>
                  <a:srgbClr val="EEE8D8"/>
                </a:solidFill>
                <a:latin typeface="Aptos"/>
              </a:rPr>
              <a:t>Картина получила главный приз; Сергей Бодров-младший — награду за лучшую мужскую роль.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24231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400" b="1">
                <a:solidFill>
                  <a:srgbClr val="CDA468"/>
                </a:solidFill>
                <a:latin typeface="Aptos"/>
              </a:rPr>
              <a:t>ПРОДОЛЖЕНИЕ · 2000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0" y="4498848"/>
            <a:ext cx="7543800" cy="6217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0">
                <a:solidFill>
                  <a:srgbClr val="EEE8D8"/>
                </a:solidFill>
                <a:latin typeface="Aptos"/>
              </a:rPr>
              <a:t>История героя получила развитие в фильме «Брат 2».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806440"/>
            <a:ext cx="103327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A7B1B9"/>
                </a:solidFill>
                <a:latin typeface="Aptos"/>
              </a:rPr>
              <a:t>Почему фильм обсуждают до сих пор? Он соединяет личную историю героя с непростым разговором об эпохе.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Вывод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00200"/>
            <a:ext cx="1024128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«Брат» — это не только криминальная история, но и фильм о поиске опоры в мире, где привычные правила перестают работать.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46120"/>
            <a:ext cx="822960" cy="54864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3703320"/>
            <a:ext cx="59436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1">
                <a:solidFill>
                  <a:srgbClr val="CDA468"/>
                </a:solidFill>
                <a:latin typeface="Aptos"/>
              </a:rPr>
              <a:t>Главный вопрос для обсуждения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4251960"/>
            <a:ext cx="987552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300" b="0">
                <a:solidFill>
                  <a:srgbClr val="EEE8D8"/>
                </a:solidFill>
                <a:latin typeface="Aptos"/>
              </a:rPr>
              <a:t>Где проходит граница между справедливостью и насилием — и кто вправе её определять?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97880"/>
            <a:ext cx="53035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700" b="1">
                <a:solidFill>
                  <a:srgbClr val="A7B1B9"/>
                </a:solidFill>
                <a:latin typeface="Aptos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2700" b="1">
                <a:solidFill>
                  <a:srgbClr val="EEE8D8"/>
                </a:solidFill>
                <a:latin typeface="Aptos"/>
              </a:rPr>
              <a:t>Источники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024128"/>
            <a:ext cx="658368" cy="50292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900" b="0">
                <a:solidFill>
                  <a:srgbClr val="A7B1B9"/>
                </a:solidFill>
                <a:latin typeface="Aptos"/>
              </a:rPr>
              <a:t>БРАТ · 1997                                     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417320"/>
            <a:ext cx="91440" cy="658368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417320"/>
            <a:ext cx="9966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EEE8D8"/>
                </a:solidFill>
                <a:latin typeface="Aptos"/>
              </a:rPr>
              <a:t>Фестиваль в Каннах — карточка фильма, год, режиссёр, длительность и программа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1810512"/>
            <a:ext cx="99669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0">
                <a:solidFill>
                  <a:srgbClr val="55758B"/>
                </a:solidFill>
                <a:latin typeface="Aptos"/>
              </a:rPr>
              <a:t>https://www.festival-cannes.com/en/f/brat/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468880"/>
            <a:ext cx="91440" cy="658368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2468880"/>
            <a:ext cx="9966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EEE8D8"/>
                </a:solidFill>
                <a:latin typeface="Aptos"/>
              </a:rPr>
              <a:t>European Film Academy — синопсис и сведения о съёмочной группе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862072"/>
            <a:ext cx="99669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0">
                <a:solidFill>
                  <a:srgbClr val="55758B"/>
                </a:solidFill>
                <a:latin typeface="Aptos"/>
              </a:rPr>
              <a:t>https://www.europeanfilmacademy.eu/efa-movie/brother/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520439"/>
            <a:ext cx="91440" cy="658368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520439"/>
            <a:ext cx="9966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EEE8D8"/>
                </a:solidFill>
                <a:latin typeface="Aptos"/>
              </a:rPr>
              <a:t>РБК — биографическая справка об Алексее Балабанове и история создания фильма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913631"/>
            <a:ext cx="99669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0">
                <a:solidFill>
                  <a:srgbClr val="55758B"/>
                </a:solidFill>
                <a:latin typeface="Aptos"/>
              </a:rPr>
              <a:t>https://www.rbc.ru/person/6a3e42309a79470b76b507b4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572000"/>
            <a:ext cx="91440" cy="658368"/>
          </a:xfrm>
          <a:prstGeom prst="rect">
            <a:avLst/>
          </a:prstGeom>
          <a:solidFill>
            <a:srgbClr val="BE4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4572000"/>
            <a:ext cx="996696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500" b="1">
                <a:solidFill>
                  <a:srgbClr val="EEE8D8"/>
                </a:solidFill>
                <a:latin typeface="Aptos"/>
              </a:rPr>
              <a:t>Кинопоиск — сведения о российской премьере, актёрах и наградах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965192"/>
            <a:ext cx="99669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0">
                <a:solidFill>
                  <a:srgbClr val="55758B"/>
                </a:solidFill>
                <a:latin typeface="Aptos"/>
              </a:rPr>
              <a:t>https://www.kinopoisk.ru/film/41519/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989320"/>
            <a:ext cx="10515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500"/>
              </a:spcAft>
            </a:pPr>
            <a:r>
              <a:rPr sz="1100" b="0">
                <a:solidFill>
                  <a:srgbClr val="A7B1B9"/>
                </a:solidFill>
                <a:latin typeface="Aptos"/>
              </a:rPr>
              <a:t>Примечание: интерпретации тем и художественных приёмов представлены как аналитический взгляд автора презентации.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4</cp:revision>
  <dcterms:created xsi:type="dcterms:W3CDTF">2013-01-27T09:14:16Z</dcterms:created>
  <dcterms:modified xsi:type="dcterms:W3CDTF">2026-10-31T16:45:37Z</dcterms:modified>
  <cp:category/>
</cp:coreProperties>
</file>