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7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869680" y="731520"/>
            <a:ext cx="2194560" cy="2194560"/>
          </a:xfrm>
          <a:prstGeom prst="ellipse">
            <a:avLst/>
          </a:prstGeom>
          <a:solidFill>
            <a:srgbClr val="2B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784080" y="3200400"/>
            <a:ext cx="1280160" cy="1280160"/>
          </a:xfrm>
          <a:prstGeom prst="ellipse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0" y="4114800"/>
            <a:ext cx="685800" cy="685800"/>
          </a:xfrm>
          <a:prstGeom prst="ellipse">
            <a:avLst/>
          </a:prstGeom>
          <a:solidFill>
            <a:srgbClr val="E0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7772400" cy="18288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Ключевые теории</a:t>
            </a:r>
          </a:p>
          <a:p>
            <a:pPr>
              <a:spcAft>
                <a:spcPts val="9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изучения медиасистемы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794760"/>
            <a:ext cx="6949440" cy="9144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CFDCEA"/>
                </a:solidFill>
                <a:latin typeface="Aptos"/>
              </a:defRPr>
            </a:pPr>
            <a:r>
              <a:t>Теоретические подходы к выявлению её специфики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7315200" cy="320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00" b="0">
                <a:solidFill>
                  <a:srgbClr val="ADBED0"/>
                </a:solidFill>
                <a:latin typeface="Aptos"/>
              </a:defRPr>
            </a:pPr>
            <a:r>
              <a:t>Учебная презентация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162740"/>
                </a:solidFill>
                <a:latin typeface="Aptos"/>
              </a:defRPr>
            </a:pPr>
            <a:r>
              <a:t>Что такое медиасистема?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1033271"/>
            <a:ext cx="777240" cy="50292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spcAft>
                <a:spcPts val="900"/>
              </a:spcAft>
              <a:defRPr sz="1000" b="0">
                <a:solidFill>
                  <a:srgbClr val="5F6D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332720" cy="8686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200" b="1">
                <a:solidFill>
                  <a:srgbClr val="162740"/>
                </a:solidFill>
                <a:latin typeface="Aptos"/>
              </a:defRPr>
            </a:pPr>
            <a:r>
              <a:t>Медиасистема — совокупность медиаорганизаций, институтов, правил, технологий и отношений, через которые создаётся и распространяется общественно значимая информация.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43200"/>
            <a:ext cx="333756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743200"/>
            <a:ext cx="82296" cy="2240280"/>
          </a:xfrm>
          <a:prstGeom prst="rect">
            <a:avLst/>
          </a:prstGeom>
          <a:solidFill>
            <a:srgbClr val="2B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907792"/>
            <a:ext cx="295351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Институты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401568"/>
            <a:ext cx="2953512" cy="1463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СМИ, платформы, общественные вещатели, регуляторы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2743200"/>
            <a:ext cx="333756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34840" y="2743200"/>
            <a:ext cx="82296" cy="2240280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2907792"/>
            <a:ext cx="295351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Отношения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3401568"/>
            <a:ext cx="2953512" cy="1463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Связи медиа с государством, рынком, обществом и аудиторией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2743200"/>
            <a:ext cx="333756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46720" y="2743200"/>
            <a:ext cx="82296" cy="2240280"/>
          </a:xfrm>
          <a:prstGeom prst="rect">
            <a:avLst/>
          </a:prstGeom>
          <a:solidFill>
            <a:srgbClr val="E0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75320" y="2907792"/>
            <a:ext cx="295351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Условия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3401568"/>
            <a:ext cx="2953512" cy="1463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Право, экономика, культура, технологии и история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623560"/>
            <a:ext cx="10149840" cy="5029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232D3A"/>
                </a:solidFill>
                <a:latin typeface="Aptos"/>
              </a:defRPr>
            </a:pPr>
            <a:r>
              <a:t>Специфика медиасистемы проявляется в том, как эти элементы взаимодействуют.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162740"/>
                </a:solidFill>
                <a:latin typeface="Aptos"/>
              </a:defRPr>
            </a:pPr>
            <a:r>
              <a:t>Зачем нужны теории?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1033271"/>
            <a:ext cx="777240" cy="50292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spcAft>
                <a:spcPts val="900"/>
              </a:spcAft>
              <a:defRPr sz="1000" b="0">
                <a:solidFill>
                  <a:srgbClr val="5F6D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515600" cy="4663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232D3A"/>
                </a:solidFill>
                <a:latin typeface="Aptos"/>
              </a:defRPr>
            </a:pPr>
            <a:r>
              <a:t>•  Они помогают перейти от описания отдельных СМИ к объяснению всей системы.</a:t>
            </a:r>
          </a:p>
          <a:p>
            <a:pPr>
              <a:spcAft>
                <a:spcPts val="1600"/>
              </a:spcAft>
              <a:defRPr sz="2100">
                <a:solidFill>
                  <a:srgbClr val="232D3A"/>
                </a:solidFill>
                <a:latin typeface="Aptos"/>
              </a:defRPr>
            </a:pPr>
            <a:r>
              <a:t>•  Позволяют сравнивать страны и выявлять сходства и различия.</a:t>
            </a:r>
          </a:p>
          <a:p>
            <a:pPr>
              <a:spcAft>
                <a:spcPts val="1600"/>
              </a:spcAft>
              <a:defRPr sz="2100">
                <a:solidFill>
                  <a:srgbClr val="232D3A"/>
                </a:solidFill>
                <a:latin typeface="Aptos"/>
              </a:defRPr>
            </a:pPr>
            <a:r>
              <a:t>•  Показывают, кто влияет на производство информации и какие интересы стоят за этим влиянием.</a:t>
            </a:r>
          </a:p>
          <a:p>
            <a:pPr>
              <a:spcAft>
                <a:spcPts val="1600"/>
              </a:spcAft>
              <a:defRPr sz="2100">
                <a:solidFill>
                  <a:srgbClr val="232D3A"/>
                </a:solidFill>
                <a:latin typeface="Aptos"/>
              </a:defRPr>
            </a:pPr>
            <a:r>
              <a:t>•  Помогают оценивать плюрализм, независимость, ответственность и доступ граждан к информации.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162740"/>
                </a:solidFill>
                <a:latin typeface="Aptos"/>
              </a:defRPr>
            </a:pPr>
            <a:r>
              <a:t>Нормативные теории прессы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1033271"/>
            <a:ext cx="777240" cy="50292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spcAft>
                <a:spcPts val="900"/>
              </a:spcAft>
              <a:defRPr sz="1000" b="0">
                <a:solidFill>
                  <a:srgbClr val="5F6D7D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51560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2B66A0"/>
                </a:solidFill>
                <a:latin typeface="Aptos"/>
              </a:defRPr>
            </a:pPr>
            <a:r>
              <a:t>Классическая типология Фреда Сиберта, Теодора Петерсона и Уилбура Шрамма (1956)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14884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148840"/>
            <a:ext cx="82296" cy="1325880"/>
          </a:xfrm>
          <a:prstGeom prst="rect">
            <a:avLst/>
          </a:prstGeom>
          <a:solidFill>
            <a:srgbClr val="2B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313432"/>
            <a:ext cx="45994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Авторитарная модель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807208"/>
            <a:ext cx="4599432" cy="5486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Медиа находятся под контролем власти; приоритет — стабильность государства.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214884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55080" y="2148840"/>
            <a:ext cx="82296" cy="1325880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0" y="2313432"/>
            <a:ext cx="45994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Либертарианская модель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2807208"/>
            <a:ext cx="4599432" cy="5486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Свобода прессы и конкуренция идей; государственное вмешательство ограничено.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379476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3794760"/>
            <a:ext cx="82296" cy="1325880"/>
          </a:xfrm>
          <a:prstGeom prst="rect">
            <a:avLst/>
          </a:prstGeom>
          <a:solidFill>
            <a:srgbClr val="E0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1560" y="3959352"/>
            <a:ext cx="45994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Социальная ответственность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4453128"/>
            <a:ext cx="4599432" cy="5486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Свобода сочетается с профессиональными стандартами, точностью и подотчётностью.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55080" y="379476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55080" y="3794760"/>
            <a:ext cx="82296" cy="1325880"/>
          </a:xfrm>
          <a:prstGeom prst="rect">
            <a:avLst/>
          </a:prstGeom>
          <a:solidFill>
            <a:srgbClr val="7E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0" y="3959352"/>
            <a:ext cx="45994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Советская коммунистическая модель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4453128"/>
            <a:ext cx="4599432" cy="5486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Медиа выступают инструментом партийно-государственной системы.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623560"/>
            <a:ext cx="10515600" cy="4572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600" b="1">
                <a:solidFill>
                  <a:srgbClr val="232D3A"/>
                </a:solidFill>
                <a:latin typeface="Aptos"/>
              </a:defRPr>
            </a:pPr>
            <a:r>
              <a:t>Ценность подхода: задаёт вопросы о свободе, контроле и общественной функции СМИ.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162740"/>
                </a:solidFill>
                <a:latin typeface="Aptos"/>
              </a:defRPr>
            </a:pPr>
            <a:r>
              <a:t>Сравнительный подход: Холлин и Манчини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1033271"/>
            <a:ext cx="777240" cy="50292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spcAft>
                <a:spcPts val="900"/>
              </a:spcAft>
              <a:defRPr sz="1000" b="0">
                <a:solidFill>
                  <a:srgbClr val="5F6D7D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607040" cy="5029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2B66A0"/>
                </a:solidFill>
                <a:latin typeface="Aptos"/>
              </a:defRPr>
            </a:pPr>
            <a:r>
              <a:t>Даниэл Холлин и Паоло Манчини сравнивают медиасистемы через три идеальных типа.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103120"/>
            <a:ext cx="33832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103120"/>
            <a:ext cx="82296" cy="2468880"/>
          </a:xfrm>
          <a:prstGeom prst="rect">
            <a:avLst/>
          </a:prstGeom>
          <a:solidFill>
            <a:srgbClr val="2B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267712"/>
            <a:ext cx="29992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Либеральная модель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761487"/>
            <a:ext cx="2999232" cy="16916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Рыночная ориентация, коммерческие медиа, относительно слабая роль государства.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2103120"/>
            <a:ext cx="33832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34840" y="2103120"/>
            <a:ext cx="82296" cy="2468880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2267712"/>
            <a:ext cx="29992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Демократический корпоративизм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761487"/>
            <a:ext cx="2999232" cy="16916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Сильная общественная/публичная пресса, профессионализация, исторический плюрализм.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2103120"/>
            <a:ext cx="33832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46720" y="2103120"/>
            <a:ext cx="82296" cy="2468880"/>
          </a:xfrm>
          <a:prstGeom prst="rect">
            <a:avLst/>
          </a:prstGeom>
          <a:solidFill>
            <a:srgbClr val="E0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75320" y="2267712"/>
            <a:ext cx="29992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Поляризованный плюрализм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2761487"/>
            <a:ext cx="2999232" cy="16916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Политизированные медиа, тесные связи с элитами, заметная роль государства.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074920"/>
            <a:ext cx="10424160" cy="8229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232D3A"/>
                </a:solidFill>
                <a:latin typeface="Aptos"/>
              </a:defRPr>
            </a:pPr>
            <a:r>
              <a:t>Ключевые измерения: развитие медиарынка; политический параллелизм; профессионализация журналистики; роль государства.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162740"/>
                </a:solidFill>
                <a:latin typeface="Aptos"/>
              </a:defRPr>
            </a:pPr>
            <a:r>
              <a:t>Политическая экономия медиа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1033271"/>
            <a:ext cx="777240" cy="50292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spcAft>
                <a:spcPts val="900"/>
              </a:spcAft>
              <a:defRPr sz="1000" b="0">
                <a:solidFill>
                  <a:srgbClr val="5F6D7D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515600" cy="4663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232D3A"/>
                </a:solidFill>
                <a:latin typeface="Aptos"/>
              </a:defRPr>
            </a:pPr>
            <a:r>
              <a:t>•  Исследует, как собственность, финансирование и концентрация капитала влияют на содержание СМИ.</a:t>
            </a:r>
          </a:p>
          <a:p>
            <a:pPr>
              <a:spcAft>
                <a:spcPts val="1600"/>
              </a:spcAft>
              <a:defRPr sz="2000">
                <a:solidFill>
                  <a:srgbClr val="232D3A"/>
                </a:solidFill>
                <a:latin typeface="Aptos"/>
              </a:defRPr>
            </a:pPr>
            <a:r>
              <a:t>•  Обращает внимание на зависимость редакций от рекламодателей, владельцев, платформ и государства.</a:t>
            </a:r>
          </a:p>
          <a:p>
            <a:pPr>
              <a:spcAft>
                <a:spcPts val="1600"/>
              </a:spcAft>
              <a:defRPr sz="2000">
                <a:solidFill>
                  <a:srgbClr val="232D3A"/>
                </a:solidFill>
                <a:latin typeface="Aptos"/>
              </a:defRPr>
            </a:pPr>
            <a:r>
              <a:t>•  Помогает понять, почему одни темы получают широкое освещение, а другие остаются на периферии.</a:t>
            </a:r>
          </a:p>
          <a:p>
            <a:pPr>
              <a:spcAft>
                <a:spcPts val="1600"/>
              </a:spcAft>
              <a:defRPr sz="2000">
                <a:solidFill>
                  <a:srgbClr val="232D3A"/>
                </a:solidFill>
                <a:latin typeface="Aptos"/>
              </a:defRPr>
            </a:pPr>
            <a:r>
              <a:t>•  С нашей точки зрения, без анализа экономической структуры невозможно полноценно оценить реальную независимость медиа.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162740"/>
                </a:solidFill>
                <a:latin typeface="Aptos"/>
              </a:defRPr>
            </a:pPr>
            <a:r>
              <a:t>Публичная сфера и медиатизация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1033271"/>
            <a:ext cx="777240" cy="50292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spcAft>
                <a:spcPts val="900"/>
              </a:spcAft>
              <a:defRPr sz="1000" b="0">
                <a:solidFill>
                  <a:srgbClr val="5F6D7D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508760"/>
            <a:ext cx="498348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2960" y="1508760"/>
            <a:ext cx="82296" cy="3337560"/>
          </a:xfrm>
          <a:prstGeom prst="rect">
            <a:avLst/>
          </a:prstGeom>
          <a:solidFill>
            <a:srgbClr val="2B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673351"/>
            <a:ext cx="45994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Юрген Хабермас: публичная сфера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167128"/>
            <a:ext cx="4599432" cy="2560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Медиа создают пространство общественной дискуссии, где граждане могут обсуждать общие проблемы и формировать общественное мнение.</a:t>
            </a:r>
          </a:p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endParaRPr/>
          </a:p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Важные критерии: доступность, рациональная дискуссия, разнообразие голосов.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508760"/>
            <a:ext cx="498348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355080" y="1508760"/>
            <a:ext cx="82296" cy="3337560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0" y="1673351"/>
            <a:ext cx="45994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Теория медиатизации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167128"/>
            <a:ext cx="4599432" cy="2560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Медиа не просто передают сообщения: их логика всё сильнее влияет на политику, культуру, образование и повседневную жизнь.</a:t>
            </a:r>
          </a:p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endParaRPr/>
          </a:p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Важно изучать влияние цифровых платформ и алгоритмов.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349240"/>
            <a:ext cx="10149840" cy="5486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232D3A"/>
                </a:solidFill>
                <a:latin typeface="Aptos"/>
              </a:defRPr>
            </a:pPr>
            <a:r>
              <a:t>Эти подходы показывают общественное значение медиа и их воздействие на другие институты.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162740"/>
                </a:solidFill>
                <a:latin typeface="Aptos"/>
              </a:defRPr>
            </a:pPr>
            <a:r>
              <a:t>Теории влияния медиа на повестку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1033271"/>
            <a:ext cx="777240" cy="50292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spcAft>
                <a:spcPts val="900"/>
              </a:spcAft>
              <a:defRPr sz="1000" b="0">
                <a:solidFill>
                  <a:srgbClr val="5F6D7D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63040"/>
            <a:ext cx="33832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2960" y="1463040"/>
            <a:ext cx="82296" cy="3429000"/>
          </a:xfrm>
          <a:prstGeom prst="rect">
            <a:avLst/>
          </a:prstGeom>
          <a:solidFill>
            <a:srgbClr val="2B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627632"/>
            <a:ext cx="29992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Agenda-setting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121408"/>
            <a:ext cx="2999232" cy="2651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Маккомбс и Шоу: медиа влияют на то, какие темы общество считает важными.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463040"/>
            <a:ext cx="33832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463040"/>
            <a:ext cx="82296" cy="3429000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63440" y="1627632"/>
            <a:ext cx="29992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Framing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121408"/>
            <a:ext cx="2999232" cy="2651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Фрейминг: способы подачи события задают рамку его интерпретации и оценки.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63040"/>
            <a:ext cx="33832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463040"/>
            <a:ext cx="82296" cy="3429000"/>
          </a:xfrm>
          <a:prstGeom prst="rect">
            <a:avLst/>
          </a:prstGeom>
          <a:solidFill>
            <a:srgbClr val="E0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1627632"/>
            <a:ext cx="29992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Gatekeeping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121408"/>
            <a:ext cx="2999232" cy="2651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Гейткипинг: редакторы, журналисты и платформенные алгоритмы отбирают информацию для распространения.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349240"/>
            <a:ext cx="10241280" cy="5486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600" b="1">
                <a:solidFill>
                  <a:srgbClr val="232D3A"/>
                </a:solidFill>
                <a:latin typeface="Aptos"/>
              </a:defRPr>
            </a:pPr>
            <a:r>
              <a:t>Для анализа медиасистемы важно учитывать не только владельцев СМИ, но и механизмы отбора и представления информации.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162740"/>
                </a:solidFill>
                <a:latin typeface="Aptos"/>
              </a:defRPr>
            </a:pPr>
            <a:r>
              <a:t>Наша позиция: комплексная модель анализа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1033271"/>
            <a:ext cx="777240" cy="50292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spcAft>
                <a:spcPts val="900"/>
              </a:spcAft>
              <a:defRPr sz="1000" b="0">
                <a:solidFill>
                  <a:srgbClr val="5F6D7D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607040" cy="6400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300" b="1">
                <a:solidFill>
                  <a:srgbClr val="162740"/>
                </a:solidFill>
                <a:latin typeface="Aptos"/>
              </a:defRPr>
            </a:pPr>
            <a:r>
              <a:t>Ни одна теория по отдельности не объясняет медиасистему полностью.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331720"/>
            <a:ext cx="338328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331720"/>
            <a:ext cx="82296" cy="2194560"/>
          </a:xfrm>
          <a:prstGeom prst="rect">
            <a:avLst/>
          </a:prstGeom>
          <a:solidFill>
            <a:srgbClr val="2B66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496312"/>
            <a:ext cx="29992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Структура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990087"/>
            <a:ext cx="2999232" cy="141731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Сравнительная теория Холлина и Манчини + политическая экономия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2331720"/>
            <a:ext cx="338328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34840" y="2331720"/>
            <a:ext cx="82296" cy="2194560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2496312"/>
            <a:ext cx="29992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Нормы и функции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990087"/>
            <a:ext cx="2999232" cy="141731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Нормативные теории + концепция публичной сферы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2331720"/>
            <a:ext cx="338328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46720" y="2331720"/>
            <a:ext cx="82296" cy="2194560"/>
          </a:xfrm>
          <a:prstGeom prst="rect">
            <a:avLst/>
          </a:prstGeom>
          <a:solidFill>
            <a:srgbClr val="E0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75320" y="2496312"/>
            <a:ext cx="2999232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162740"/>
                </a:solidFill>
                <a:latin typeface="Aptos"/>
              </a:defRPr>
            </a:pPr>
            <a:r>
              <a:t>Практики и эффекты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2990087"/>
            <a:ext cx="2999232" cy="141731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350" b="0">
                <a:solidFill>
                  <a:srgbClr val="232D3A"/>
                </a:solidFill>
                <a:latin typeface="Aptos"/>
              </a:defRPr>
            </a:pPr>
            <a:r>
              <a:t>Медиатизация + agenda-setting, framing и gatekeeping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983480"/>
            <a:ext cx="10424160" cy="8686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232D3A"/>
                </a:solidFill>
                <a:latin typeface="Aptos"/>
              </a:defRPr>
            </a:pPr>
            <a:r>
              <a:t>Мы предлагаем анализировать медиасистему одновременно на институциональном, экономическом, политическом, культурном и технологическом уровнях.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7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594360"/>
            <a:ext cx="10515600" cy="6400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t>Выводы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1508760"/>
            <a:ext cx="10332720" cy="2754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600"/>
              </a:spcAft>
              <a:defRPr sz="1900">
                <a:solidFill>
                  <a:srgbClr val="232D3A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 </a:t>
            </a:r>
            <a:r>
              <a:rPr dirty="0" err="1">
                <a:solidFill>
                  <a:schemeClr val="bg1"/>
                </a:solidFill>
              </a:rPr>
              <a:t>Медиасистема</a:t>
            </a:r>
            <a:r>
              <a:rPr dirty="0">
                <a:solidFill>
                  <a:schemeClr val="bg1"/>
                </a:solidFill>
              </a:rPr>
              <a:t> — </a:t>
            </a:r>
            <a:r>
              <a:rPr dirty="0" err="1">
                <a:solidFill>
                  <a:schemeClr val="bg1"/>
                </a:solidFill>
              </a:rPr>
              <a:t>динамичная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структура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взаимосвязанных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институтов</a:t>
            </a:r>
            <a:r>
              <a:rPr dirty="0">
                <a:solidFill>
                  <a:schemeClr val="bg1"/>
                </a:solidFill>
              </a:rPr>
              <a:t> и </a:t>
            </a:r>
            <a:r>
              <a:rPr dirty="0" err="1">
                <a:solidFill>
                  <a:schemeClr val="bg1"/>
                </a:solidFill>
              </a:rPr>
              <a:t>практик</a:t>
            </a:r>
            <a:r>
              <a:rPr dirty="0">
                <a:solidFill>
                  <a:schemeClr val="bg1"/>
                </a:solidFill>
              </a:rPr>
              <a:t>.</a:t>
            </a:r>
          </a:p>
          <a:p>
            <a:pPr>
              <a:spcAft>
                <a:spcPts val="1600"/>
              </a:spcAft>
              <a:defRPr sz="1900">
                <a:solidFill>
                  <a:srgbClr val="232D3A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 </a:t>
            </a:r>
            <a:r>
              <a:rPr dirty="0" err="1">
                <a:solidFill>
                  <a:schemeClr val="bg1"/>
                </a:solidFill>
              </a:rPr>
              <a:t>Сравнительные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теории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выявляют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модели</a:t>
            </a:r>
            <a:r>
              <a:rPr dirty="0">
                <a:solidFill>
                  <a:schemeClr val="bg1"/>
                </a:solidFill>
              </a:rPr>
              <a:t> и </a:t>
            </a:r>
            <a:r>
              <a:rPr dirty="0" err="1">
                <a:solidFill>
                  <a:schemeClr val="bg1"/>
                </a:solidFill>
              </a:rPr>
              <a:t>различия</a:t>
            </a:r>
            <a:r>
              <a:rPr dirty="0">
                <a:solidFill>
                  <a:schemeClr val="bg1"/>
                </a:solidFill>
              </a:rPr>
              <a:t>; </a:t>
            </a:r>
            <a:r>
              <a:rPr dirty="0" err="1">
                <a:solidFill>
                  <a:schemeClr val="bg1"/>
                </a:solidFill>
              </a:rPr>
              <a:t>политическая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экономия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объясняет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власть</a:t>
            </a:r>
            <a:r>
              <a:rPr dirty="0">
                <a:solidFill>
                  <a:schemeClr val="bg1"/>
                </a:solidFill>
              </a:rPr>
              <a:t> и </a:t>
            </a:r>
            <a:r>
              <a:rPr dirty="0" err="1">
                <a:solidFill>
                  <a:schemeClr val="bg1"/>
                </a:solidFill>
              </a:rPr>
              <a:t>ресурсы</a:t>
            </a:r>
            <a:r>
              <a:rPr dirty="0">
                <a:solidFill>
                  <a:schemeClr val="bg1"/>
                </a:solidFill>
              </a:rPr>
              <a:t>.</a:t>
            </a:r>
          </a:p>
          <a:p>
            <a:pPr>
              <a:spcAft>
                <a:spcPts val="1600"/>
              </a:spcAft>
              <a:defRPr sz="1900">
                <a:solidFill>
                  <a:srgbClr val="232D3A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 </a:t>
            </a:r>
            <a:r>
              <a:rPr dirty="0" err="1">
                <a:solidFill>
                  <a:schemeClr val="bg1"/>
                </a:solidFill>
              </a:rPr>
              <a:t>Нормативные</a:t>
            </a:r>
            <a:r>
              <a:rPr dirty="0">
                <a:solidFill>
                  <a:schemeClr val="bg1"/>
                </a:solidFill>
              </a:rPr>
              <a:t> и </a:t>
            </a:r>
            <a:r>
              <a:rPr dirty="0" err="1">
                <a:solidFill>
                  <a:schemeClr val="bg1"/>
                </a:solidFill>
              </a:rPr>
              <a:t>общественно-коммуникативные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подходы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позволяют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оценить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качество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публичной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сферы</a:t>
            </a:r>
            <a:r>
              <a:rPr dirty="0">
                <a:solidFill>
                  <a:schemeClr val="bg1"/>
                </a:solidFill>
              </a:rPr>
              <a:t>.</a:t>
            </a:r>
          </a:p>
          <a:p>
            <a:pPr>
              <a:spcAft>
                <a:spcPts val="1600"/>
              </a:spcAft>
              <a:defRPr sz="1900">
                <a:solidFill>
                  <a:srgbClr val="232D3A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 </a:t>
            </a:r>
            <a:r>
              <a:rPr dirty="0" err="1">
                <a:solidFill>
                  <a:schemeClr val="bg1"/>
                </a:solidFill>
              </a:rPr>
              <a:t>Цифровая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среда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требует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учитывать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платформы</a:t>
            </a:r>
            <a:r>
              <a:rPr dirty="0">
                <a:solidFill>
                  <a:schemeClr val="bg1"/>
                </a:solidFill>
              </a:rPr>
              <a:t>, </a:t>
            </a:r>
            <a:r>
              <a:rPr dirty="0" err="1">
                <a:solidFill>
                  <a:schemeClr val="bg1"/>
                </a:solidFill>
              </a:rPr>
              <a:t>алгоритмы</a:t>
            </a:r>
            <a:r>
              <a:rPr dirty="0">
                <a:solidFill>
                  <a:schemeClr val="bg1"/>
                </a:solidFill>
              </a:rPr>
              <a:t> и </a:t>
            </a:r>
            <a:r>
              <a:rPr dirty="0" err="1">
                <a:solidFill>
                  <a:schemeClr val="bg1"/>
                </a:solidFill>
              </a:rPr>
              <a:t>новые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формы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контроля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над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информацией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6080760"/>
            <a:ext cx="9601200" cy="320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CFDCEA"/>
                </a:solidFill>
                <a:latin typeface="Aptos"/>
              </a:defRPr>
            </a:pPr>
            <a:r>
              <a:t>Спасибо за внимание!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162740"/>
                </a:solidFill>
                <a:latin typeface="Aptos"/>
              </a:defRPr>
            </a:pPr>
            <a:r>
              <a:t>Основная литература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12648" y="1033271"/>
            <a:ext cx="777240" cy="50292"/>
          </a:xfrm>
          <a:prstGeom prst="rect">
            <a:avLst/>
          </a:prstGeom>
          <a:solidFill>
            <a:srgbClr val="27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spcAft>
                <a:spcPts val="900"/>
              </a:spcAft>
              <a:defRPr sz="1000" b="0">
                <a:solidFill>
                  <a:srgbClr val="5F6D7D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515600" cy="4663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600"/>
              </a:spcAft>
              <a:defRPr sz="1800">
                <a:solidFill>
                  <a:srgbClr val="232D3A"/>
                </a:solidFill>
                <a:latin typeface="Aptos"/>
              </a:defRPr>
            </a:pPr>
            <a:r>
              <a:t>•  Siebert, F. S., Peterson, T., &amp; Schramm, W. (1956). Four Theories of the Press.</a:t>
            </a:r>
          </a:p>
          <a:p>
            <a:pPr>
              <a:spcAft>
                <a:spcPts val="1600"/>
              </a:spcAft>
              <a:defRPr sz="1800">
                <a:solidFill>
                  <a:srgbClr val="232D3A"/>
                </a:solidFill>
                <a:latin typeface="Aptos"/>
              </a:defRPr>
            </a:pPr>
            <a:r>
              <a:t>•  Hallin, D. C., &amp; Mancini, P. (2004). Comparing Media Systems: Three Models of Media and Politics.</a:t>
            </a:r>
          </a:p>
          <a:p>
            <a:pPr>
              <a:spcAft>
                <a:spcPts val="1600"/>
              </a:spcAft>
              <a:defRPr sz="1800">
                <a:solidFill>
                  <a:srgbClr val="232D3A"/>
                </a:solidFill>
                <a:latin typeface="Aptos"/>
              </a:defRPr>
            </a:pPr>
            <a:r>
              <a:t>•  Habermas, J. (1989). The Structural Transformation of the Public Sphere.</a:t>
            </a:r>
          </a:p>
          <a:p>
            <a:pPr>
              <a:spcAft>
                <a:spcPts val="1600"/>
              </a:spcAft>
              <a:defRPr sz="1800">
                <a:solidFill>
                  <a:srgbClr val="232D3A"/>
                </a:solidFill>
                <a:latin typeface="Aptos"/>
              </a:defRPr>
            </a:pPr>
            <a:r>
              <a:t>•  McCombs, M. E., &amp; Shaw, D. L. (1972). The Agenda-Setting Function of Mass Media.</a:t>
            </a:r>
          </a:p>
          <a:p>
            <a:pPr>
              <a:spcAft>
                <a:spcPts val="1600"/>
              </a:spcAft>
              <a:defRPr sz="1800">
                <a:solidFill>
                  <a:srgbClr val="232D3A"/>
                </a:solidFill>
                <a:latin typeface="Aptos"/>
              </a:defRPr>
            </a:pPr>
            <a:r>
              <a:t>•  Couldry, N., &amp; Hepp, A. (2017). The Mediated Construction of Reality.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Enkhtuul Ayush</cp:lastModifiedBy>
  <cp:revision>4</cp:revision>
  <dcterms:created xsi:type="dcterms:W3CDTF">2013-01-27T09:14:16Z</dcterms:created>
  <dcterms:modified xsi:type="dcterms:W3CDTF">2026-10-30T14:56:44Z</dcterms:modified>
  <cp:category/>
</cp:coreProperties>
</file>