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961120" y="0"/>
            <a:ext cx="3227832" cy="6858000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10241280" y="0"/>
            <a:ext cx="1947672" cy="6858000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731520" y="1051560"/>
            <a:ext cx="822960" cy="64008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73152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BED0E1"/>
                </a:solidFill>
                <a:latin typeface="Aptos"/>
              </a:defRPr>
            </a:pPr>
            <a:r>
              <a:t>МАГИСТЕРСКАЯ ВЫПУСКНАЯ КВАЛИФИКАЦИОННАЯ РАБОТА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7772400" cy="1828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Эволюция нарратива</a:t>
            </a:r>
          </a:p>
          <a:p>
            <a:pPr>
              <a:spcAft>
                <a:spcPts val="500"/>
              </a:spcAft>
              <a:defRPr sz="3000" b="1">
                <a:solidFill>
                  <a:srgbClr val="FFFFFF"/>
                </a:solidFill>
                <a:latin typeface="Aptos"/>
              </a:defRPr>
            </a:pPr>
            <a:r>
              <a:t>в монгольской политической журналистике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749039"/>
            <a:ext cx="6858000" cy="640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DCE6F0"/>
                </a:solidFill>
                <a:latin typeface="Aptos"/>
              </a:defRPr>
            </a:pPr>
            <a:r>
              <a:t>Направление подготовки 42.04.02 «Журналистика»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5074920"/>
            <a:ext cx="7132320" cy="7315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BED0E1"/>
                </a:solidFill>
                <a:latin typeface="Aptos"/>
              </a:defRPr>
            </a:pPr>
            <a:r>
              <a:t>Выполнил(а): ____________________</a:t>
            </a:r>
          </a:p>
          <a:p>
            <a:pPr>
              <a:spcAft>
                <a:spcPts val="500"/>
              </a:spcAft>
              <a:defRPr sz="1100" b="0">
                <a:solidFill>
                  <a:srgbClr val="BED0E1"/>
                </a:solidFill>
                <a:latin typeface="Aptos"/>
              </a:defRPr>
            </a:pPr>
            <a:r>
              <a:t>Научный руководитель: ____________________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6217920"/>
            <a:ext cx="4572000" cy="1828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000" b="1">
                <a:solidFill>
                  <a:srgbClr val="BED0E1"/>
                </a:solidFill>
                <a:latin typeface="Aptos"/>
              </a:defRPr>
            </a:pPr>
            <a: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КОНТЕКСТ И НАУЧНАЯ ПРОБЛЕМА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Актуальность исследования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1060704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27303B"/>
                </a:solidFill>
                <a:latin typeface="Aptos"/>
              </a:defRPr>
            </a:pPr>
            <a:r>
              <a:t>Политическая журналистика не только сообщает о событиях, но и задаёт способы их понимания: выделяет действующих лиц, причины, последствия и общественную значимость.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743200"/>
            <a:ext cx="3383280" cy="205740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31520" y="2852928"/>
            <a:ext cx="54864" cy="1837943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32688" y="289864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Политический контекст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3310128"/>
            <a:ext cx="3017520" cy="1399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Медиа участвуют в формировании общественной повестки и коммуникации между властью и обществом.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2743200"/>
            <a:ext cx="3383280" cy="205740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120" y="2852928"/>
            <a:ext cx="54864" cy="1837943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90288" y="289864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Технологический контекст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90288" y="3310128"/>
            <a:ext cx="3017520" cy="1399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Цифровые платформы меняют скорость распространения информации, форматы публикаций и взаимодействие с аудиторией.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743200"/>
            <a:ext cx="3383280" cy="205740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46720" y="2852928"/>
            <a:ext cx="54864" cy="1837943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47888" y="289864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Исследовательский фокус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47888" y="3310128"/>
            <a:ext cx="3017520" cy="13990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Важно проследить, как меняются не только каналы, но и способы повествования о политике в монгольских СМИ.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257800"/>
            <a:ext cx="10515600" cy="6400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42743"/>
                </a:solidFill>
                <a:latin typeface="Aptos"/>
              </a:defRPr>
            </a:pPr>
            <a:r>
              <a:t>Ключевой вопрос: как исторические, политические и технологические изменения отражаются на структуре и содержании политического нарратива?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ИССЛЕДОВАТЕЛЬСКАЯ РАМКА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Объект, предмет и цель исследования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91640"/>
            <a:ext cx="5166360" cy="137160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801368"/>
            <a:ext cx="54864" cy="115214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847088"/>
            <a:ext cx="48006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42743"/>
                </a:solidFill>
                <a:latin typeface="Aptos"/>
              </a:defRPr>
            </a:pPr>
            <a:r>
              <a:t>Объект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58568"/>
            <a:ext cx="4800600" cy="7132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7303B"/>
                </a:solidFill>
                <a:latin typeface="Aptos"/>
              </a:defRPr>
            </a:pPr>
            <a:r>
              <a:t>Монгольская политическая журналистика как сфера деятельности средств массовой информации.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166360" cy="137160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801368"/>
            <a:ext cx="54864" cy="115214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847088"/>
            <a:ext cx="48006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142743"/>
                </a:solidFill>
                <a:latin typeface="Aptos"/>
              </a:defRPr>
            </a:pPr>
            <a:r>
              <a:t>Предмет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58568"/>
            <a:ext cx="4800600" cy="71323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7303B"/>
                </a:solidFill>
                <a:latin typeface="Aptos"/>
              </a:defRPr>
            </a:pPr>
            <a:r>
              <a:t>Эволюция нарративных практик и способов конструирования политической повестки в монгольских СМИ.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474720"/>
            <a:ext cx="10652760" cy="1463040"/>
          </a:xfrm>
          <a:prstGeom prst="roundRect">
            <a:avLst/>
          </a:prstGeom>
          <a:solidFill>
            <a:srgbClr val="14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703320"/>
            <a:ext cx="1828800" cy="2743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DEAA4A"/>
                </a:solidFill>
                <a:latin typeface="Aptos"/>
              </a:defRPr>
            </a:pPr>
            <a:r>
              <a:t>ЦЕЛЬ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4041648"/>
            <a:ext cx="9966960" cy="7315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700" b="1">
                <a:solidFill>
                  <a:srgbClr val="FFFFFF"/>
                </a:solidFill>
                <a:latin typeface="Aptos"/>
              </a:defRPr>
            </a:pPr>
            <a:r>
              <a:t>Выявить особенности эволюции нарратива в монгольской политической журналистике и определить основные тенденции его трансформации в современных СМИ Монголии.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5349240"/>
            <a:ext cx="1033272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657180"/>
                </a:solidFill>
                <a:latin typeface="Aptos"/>
              </a:defRPr>
            </a:pPr>
            <a:r>
              <a:t>Фокус — журналистские материалы и способы представления политической реальности, а не политические процессы сами по себе.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ЛОГИКА ДОСТИЖЕНИЯ ЦЕЛИ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Задачи исследования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755648"/>
            <a:ext cx="54864" cy="13350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01 · Теория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1284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Рассмотреть подходы к понятию нарратива в журналистике.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55648"/>
            <a:ext cx="54864" cy="13350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02 · История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21284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Изучить развитие политической журналистики Монголии.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4592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1755648"/>
            <a:ext cx="54864" cy="133502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39328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03 · Периодизация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221284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Определить этапы трансформации политического нарратива.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61188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721608"/>
            <a:ext cx="54864" cy="13350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" y="376732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04 · Анализ СМИ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" y="417880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Исследовать публикации выбранных монгольских изданий.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361188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34840" y="3721608"/>
            <a:ext cx="54864" cy="13350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36007" y="376732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05 · Сравнение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6007" y="417880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Сопоставить нарративы разных периодов и типов медиа.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3611880"/>
            <a:ext cx="333756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38160" y="3721608"/>
            <a:ext cx="54864" cy="133502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39328" y="376732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06 · Тенденции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39328" y="4178808"/>
            <a:ext cx="297180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Выявить современные направления развития политической журналистики.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МЕТОДЫ И АНАЛИТИЧЕСКИЕ ПРОЦЕДУРЫ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Методологическая основа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572768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682495"/>
            <a:ext cx="54864" cy="987552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728216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Анализ литературы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139696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Определение понятий, подходов и исследовательских категорий.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572768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63640" y="1682495"/>
            <a:ext cx="54864" cy="987552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64807" y="1728216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Исторический метод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4807" y="2139696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Реконструкция этапов развития медиасистемы Монголии.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054096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" y="3163824"/>
            <a:ext cx="54864" cy="987552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8408" y="3209544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Сравнительный анализ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3621024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Сопоставление периодов, изданий и платформ.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054096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63640" y="3163824"/>
            <a:ext cx="54864" cy="987552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64807" y="3209544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Контент-анализ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7" y="3621024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Фиксация тем, акторов, жанров, источников и оценочных маркеров.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4535424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777240" y="4645152"/>
            <a:ext cx="54864" cy="98755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78408" y="4690872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Дискурс-анализ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8408" y="5102352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Изучение фреймов, аргументации, языковых стратегий и образов участников.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63640" y="4535424"/>
            <a:ext cx="5074920" cy="1207008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263640" y="4645152"/>
            <a:ext cx="54864" cy="98755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64807" y="4690872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Классификация и обобщение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64807" y="5102352"/>
            <a:ext cx="4709159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Систематизация результатов и выявление устойчивых тенденций.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КОРПУС МАТЕРИАЛОВ И ПРИНЦИПЫ ОТБОРА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Эмпирическая база исследования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554480"/>
            <a:ext cx="1060704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600" b="1">
                <a:solidFill>
                  <a:srgbClr val="27303B"/>
                </a:solidFill>
                <a:latin typeface="Aptos"/>
              </a:defRPr>
            </a:pPr>
            <a:r>
              <a:t>Эмпирическую основу составят журналистские материалы политической тематики из монгольских медиа разных типов.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286000"/>
            <a:ext cx="3337560" cy="17830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2395728"/>
            <a:ext cx="54864" cy="15636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78408" y="244144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Печатные СМИ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2852928"/>
            <a:ext cx="2971800" cy="11247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Газетные и журнальные публикации: редакционная подача, жанры, композиция и авторская позиция.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2286000"/>
            <a:ext cx="3337560" cy="17830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34840" y="2395728"/>
            <a:ext cx="54864" cy="15636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36007" y="244144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Интернет-СМИ и агентства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6007" y="2852928"/>
            <a:ext cx="2971800" cy="11247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Новостные материалы, аналитика, обновления и мультимедийные элементы.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2286000"/>
            <a:ext cx="3337560" cy="17830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2395728"/>
            <a:ext cx="54864" cy="156362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93608" y="244144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Цифровые платформы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3608" y="2852928"/>
            <a:ext cx="2971800" cy="11247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Публикации и форматы, отражающие платформенную логику и взаимодействие с аудиторией.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526280"/>
            <a:ext cx="10332720" cy="7772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Критерии отбора: политическая тематика; принадлежность к выбранному периоду; доступность полного текста; сопоставимость жанров; наличие данных об издании и дате публикации.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532120"/>
            <a:ext cx="1024128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657180"/>
                </a:solidFill>
                <a:latin typeface="Aptos"/>
              </a:defRPr>
            </a:pPr>
            <a:r>
              <a:t>Перечень изданий, временные границы и объём выборки необходимо зафиксировать до начала анализа.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ТЕОРЕТИЧЕСКАЯ ЧАСТЬ ИССЛЕДОВАНИЯ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Глава 1. Теоретические основы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572768"/>
            <a:ext cx="5943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218B89"/>
                </a:solidFill>
                <a:latin typeface="Aptos"/>
              </a:defRPr>
            </a:pPr>
            <a:r>
              <a:t>1.1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1572768"/>
            <a:ext cx="38862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Понятие и сущность нарратива в журналистике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7840" y="1572768"/>
            <a:ext cx="548640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Нарратив как организация событий в связное повествование.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54480" y="2322576"/>
            <a:ext cx="9326880" cy="10972"/>
          </a:xfrm>
          <a:prstGeom prst="rect">
            <a:avLst/>
          </a:prstGeom>
          <a:solidFill>
            <a:srgbClr val="E1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670048"/>
            <a:ext cx="5943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218B89"/>
                </a:solidFill>
                <a:latin typeface="Aptos"/>
              </a:defRPr>
            </a:pPr>
            <a:r>
              <a:t>1.2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670048"/>
            <a:ext cx="38862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Теоретические подходы к политическому нарративу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77840" y="2670048"/>
            <a:ext cx="548640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Фрейминг, дискурс, медиатизация и конструирование повестки.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54480" y="3419856"/>
            <a:ext cx="9326880" cy="10972"/>
          </a:xfrm>
          <a:prstGeom prst="rect">
            <a:avLst/>
          </a:prstGeom>
          <a:solidFill>
            <a:srgbClr val="E1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2960" y="3767328"/>
            <a:ext cx="5943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218B89"/>
                </a:solidFill>
                <a:latin typeface="Aptos"/>
              </a:defRPr>
            </a:pPr>
            <a:r>
              <a:t>1.3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767328"/>
            <a:ext cx="38862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Политическая журналистика как институт массовой коммуникации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577840" y="3767328"/>
            <a:ext cx="548640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Функции, нормы, профессиональные роли и отношения с аудиторией.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554480" y="4517136"/>
            <a:ext cx="9326880" cy="10972"/>
          </a:xfrm>
          <a:prstGeom prst="rect">
            <a:avLst/>
          </a:prstGeom>
          <a:solidFill>
            <a:srgbClr val="E1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22960" y="4864607"/>
            <a:ext cx="5943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218B89"/>
                </a:solidFill>
                <a:latin typeface="Aptos"/>
              </a:defRPr>
            </a:pPr>
            <a:r>
              <a:t>1.4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864607"/>
            <a:ext cx="3886200" cy="5029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История СМИ и политической журналистики Монголии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77840" y="4864607"/>
            <a:ext cx="548640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Исторический и институциональный контекст трансформаций.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6080760"/>
            <a:ext cx="103327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18B89"/>
                </a:solidFill>
                <a:latin typeface="Aptos"/>
              </a:defRPr>
            </a:pPr>
            <a:r>
              <a:t>Результат главы: понятийный аппарат и аналитическая модель практического исследования.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РАБОЧАЯ СХЕМА ПЕРИОДИЗАЦИИ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Историческая перспектива: что сравнивать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7280" y="2834640"/>
            <a:ext cx="9875520" cy="50292"/>
          </a:xfrm>
          <a:prstGeom prst="rect">
            <a:avLst/>
          </a:prstGeom>
          <a:solidFill>
            <a:srgbClr val="E1E7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234440" y="2615184"/>
            <a:ext cx="457200" cy="457200"/>
          </a:xfrm>
          <a:prstGeom prst="ellipse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" y="1600200"/>
            <a:ext cx="214884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Советский</a:t>
            </a:r>
          </a:p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период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337560"/>
            <a:ext cx="246888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Централизованная</a:t>
            </a:r>
          </a:p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медиасистема</a:t>
            </a:r>
          </a:p>
        </p:txBody>
      </p:sp>
      <p:sp>
        <p:nvSpPr>
          <p:cNvPr id="11" name="Oval 10"/>
          <p:cNvSpPr/>
          <p:nvPr/>
        </p:nvSpPr>
        <p:spPr>
          <a:xfrm>
            <a:off x="3977639" y="2615184"/>
            <a:ext cx="457200" cy="457200"/>
          </a:xfrm>
          <a:prstGeom prst="ellipse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66159" y="1600200"/>
            <a:ext cx="214884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Переходный</a:t>
            </a:r>
          </a:p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период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8999" y="3337560"/>
            <a:ext cx="246888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Политический плюрализм,</a:t>
            </a:r>
          </a:p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перестройка медиарынка</a:t>
            </a:r>
          </a:p>
        </p:txBody>
      </p:sp>
      <p:sp>
        <p:nvSpPr>
          <p:cNvPr id="14" name="Oval 13"/>
          <p:cNvSpPr/>
          <p:nvPr/>
        </p:nvSpPr>
        <p:spPr>
          <a:xfrm>
            <a:off x="6720840" y="2615184"/>
            <a:ext cx="457200" cy="457200"/>
          </a:xfrm>
          <a:prstGeom prst="ellipse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09359" y="1600200"/>
            <a:ext cx="214884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Постпереходная</a:t>
            </a:r>
          </a:p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модель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337560"/>
            <a:ext cx="246888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Коммерциализация,</a:t>
            </a:r>
          </a:p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конкуренция редакций</a:t>
            </a:r>
          </a:p>
        </p:txBody>
      </p:sp>
      <p:sp>
        <p:nvSpPr>
          <p:cNvPr id="17" name="Oval 16"/>
          <p:cNvSpPr/>
          <p:nvPr/>
        </p:nvSpPr>
        <p:spPr>
          <a:xfrm>
            <a:off x="9464040" y="2615184"/>
            <a:ext cx="457200" cy="457200"/>
          </a:xfrm>
          <a:prstGeom prst="ellipse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52560" y="1600200"/>
            <a:ext cx="2148840" cy="685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Цифровая</a:t>
            </a:r>
          </a:p>
          <a:p>
            <a:pPr algn="ctr"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среда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337560"/>
            <a:ext cx="246888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Онлайн-платформы,</a:t>
            </a:r>
          </a:p>
          <a:p>
            <a:pPr algn="ctr">
              <a:spcAft>
                <a:spcPts val="500"/>
              </a:spcAft>
              <a:defRPr sz="1100" b="0">
                <a:solidFill>
                  <a:srgbClr val="27303B"/>
                </a:solidFill>
                <a:latin typeface="Aptos"/>
              </a:defRPr>
            </a:pPr>
            <a:r>
              <a:t>сетевое распространение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8680" y="4754880"/>
            <a:ext cx="1033272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657180"/>
                </a:solidFill>
                <a:latin typeface="Aptos"/>
              </a:defRPr>
            </a:pPr>
            <a:r>
              <a:t>Это предварительная аналитическая схема, а не окончательная периодизация. Границы этапов следует обосновать историческими источниками и исследованиями медиасистемы Монголии.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" y="5715000"/>
            <a:ext cx="1024128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1">
                <a:solidFill>
                  <a:srgbClr val="218B89"/>
                </a:solidFill>
                <a:latin typeface="Aptos"/>
              </a:defRPr>
            </a:pPr>
            <a:r>
              <a:t>Для каждого этапа сопоставляются политический контекст, структура медиасистемы и формы журналистского повествования.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ОТ КОРПУСА ПУБЛИКАЦИЙ К ВЫВОДАМ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Глава 2. Практический анализ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920240"/>
            <a:ext cx="2514600" cy="233172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2029968"/>
            <a:ext cx="54864" cy="2112263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2075688"/>
            <a:ext cx="214884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01 · Формирование выборки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487168"/>
            <a:ext cx="2148840" cy="16733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Отбор изданий, периодов и публикаций по единым критериям.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9272" y="2834640"/>
            <a:ext cx="2286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DEAA4A"/>
                </a:solidFill>
                <a:latin typeface="Aptos"/>
              </a:defRPr>
            </a:pPr>
            <a:r>
              <a:t>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93592" y="1920240"/>
            <a:ext cx="2514600" cy="233172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593592" y="2029968"/>
            <a:ext cx="54864" cy="2112263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94760" y="2075688"/>
            <a:ext cx="214884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02 · Кодирование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94760" y="2487168"/>
            <a:ext cx="2148840" cy="16733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Фиксация тем, акторов, жанров, источников, тональности и фреймов.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35624" y="2834640"/>
            <a:ext cx="2286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DEAA4A"/>
                </a:solidFill>
                <a:latin typeface="Aptos"/>
              </a:defRPr>
            </a:pPr>
            <a:r>
              <a:t>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9944" y="1920240"/>
            <a:ext cx="2514600" cy="233172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409944" y="2029968"/>
            <a:ext cx="54864" cy="2112263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611112" y="2075688"/>
            <a:ext cx="214884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03 · Интерпретация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11112" y="2487168"/>
            <a:ext cx="2148840" cy="16733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Анализ сюжета, причинности и оценок в журналистском тексте.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51976" y="2834640"/>
            <a:ext cx="228600" cy="3657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ctr">
              <a:spcAft>
                <a:spcPts val="500"/>
              </a:spcAft>
              <a:defRPr sz="2400" b="1">
                <a:solidFill>
                  <a:srgbClr val="DEAA4A"/>
                </a:solidFill>
                <a:latin typeface="Aptos"/>
              </a:defRPr>
            </a:pPr>
            <a:r>
              <a:t>›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226296" y="1920240"/>
            <a:ext cx="2514600" cy="233172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226296" y="2029968"/>
            <a:ext cx="54864" cy="2112263"/>
          </a:xfrm>
          <a:prstGeom prst="rect">
            <a:avLst/>
          </a:prstGeom>
          <a:solidFill>
            <a:srgbClr val="14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27464" y="2075688"/>
            <a:ext cx="214884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04 · Сопоставление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7464" y="2487168"/>
            <a:ext cx="2148840" cy="16733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Сравнение традиционных и цифровых СМИ, а также разных периодов.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4892040"/>
            <a:ext cx="10332720" cy="7315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Важно обеспечить сопоставимость: единые категории анализа, прозрачные критерии включения и фиксация источника, даты и жанра каждой публикации.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КАК ОПЕРАЦИОНАЛИЗИРОВАТЬ ПОНЯТИЕ «НАРРАТИВ»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Единицы и категории анализа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31520" y="1755648"/>
            <a:ext cx="54864" cy="13350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32688" y="180136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Событие и тема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212848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О чём рассказывает публикация?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55648"/>
            <a:ext cx="54864" cy="13350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80136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Акторы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212848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Кто представлен действующим лицом и источником?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645920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1755648"/>
            <a:ext cx="54864" cy="133502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39328" y="1801368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Сюжет и причинность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9328" y="2212848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Как связаны событие, причины и последствия?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584448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31520" y="3694176"/>
            <a:ext cx="54864" cy="13350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32688" y="3739896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Фрейм и оценка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2688" y="4151376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Какая интерпретация предлагается аудитории?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34840" y="3584448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434840" y="3694176"/>
            <a:ext cx="54864" cy="13350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636007" y="3739896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Жанр и композиция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36007" y="4151376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Как организован материал и где размещён акцент?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138160" y="3584448"/>
            <a:ext cx="3383280" cy="15544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138160" y="3694176"/>
            <a:ext cx="54864" cy="133502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339328" y="3739896"/>
            <a:ext cx="301752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1">
                <a:solidFill>
                  <a:srgbClr val="142743"/>
                </a:solidFill>
                <a:latin typeface="Aptos"/>
              </a:defRPr>
            </a:pPr>
            <a:r>
              <a:t>Платформенные признаки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39328" y="4151376"/>
            <a:ext cx="3017520" cy="8961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Гиперссылки, мультимедиа, комментарии, обновления.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5669280"/>
            <a:ext cx="10241280" cy="4114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657180"/>
                </a:solidFill>
                <a:latin typeface="Aptos"/>
              </a:defRPr>
            </a:pPr>
            <a:r>
              <a:t>Единица анализа — отдельная публикация; при необходимости отдельно изучаются заголовок, лид, основной текст и визуальное сопровождение.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СРАВНИТЕЛЬНАЯ МАТРИЦА ДЛЯ ГЛАВЫ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Сравнение традиционных и цифровых СМИ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7240" y="1600200"/>
          <a:ext cx="10652760" cy="406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1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1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3816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Параметр</a:t>
                      </a:r>
                    </a:p>
                  </a:txBody>
                  <a:tcPr marL="109728" marR="109728" marT="73152" marB="54864">
                    <a:solidFill>
                      <a:srgbClr val="1427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Традиционные СМИ</a:t>
                      </a:r>
                    </a:p>
                  </a:txBody>
                  <a:tcPr marL="109728" marR="109728" marT="73152" marB="54864">
                    <a:solidFill>
                      <a:srgbClr val="14274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Цифровые СМИ</a:t>
                      </a:r>
                    </a:p>
                  </a:txBody>
                  <a:tcPr marL="109728" marR="109728" marT="73152" marB="54864">
                    <a:solidFill>
                      <a:srgbClr val="1427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81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Темп публикации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Редакционный цикл и периодичность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Оперативные обновления и непрерывная публикация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81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Форма повествования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Завершённый текст, линейная композиция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Гипертекст, мультимедиа, последовательные обновления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381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Взаимодействие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Преимущественно односторонняя коммуникация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Комментарии, реакции, распространение пользователями</a:t>
                      </a:r>
                    </a:p>
                  </a:txBody>
                  <a:tcPr marL="109728" marR="109728" marT="73152" marB="54864">
                    <a:solidFill>
                      <a:srgbClr val="F0F4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81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Аналитический фокус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Редакционные нормы, жанр, авторская позиция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0">
                          <a:solidFill>
                            <a:srgbClr val="27303B"/>
                          </a:solidFill>
                          <a:latin typeface="Aptos"/>
                        </a:defRPr>
                      </a:pPr>
                      <a:r>
                        <a:t>Платформенная логика, вовлечение, адаптация формата</a:t>
                      </a:r>
                    </a:p>
                  </a:txBody>
                  <a:tcPr marL="109728" marR="109728" marT="73152" marB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8680" y="5806440"/>
            <a:ext cx="1024128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0">
                <a:solidFill>
                  <a:srgbClr val="657180"/>
                </a:solidFill>
                <a:latin typeface="Aptos"/>
              </a:defRPr>
            </a:pPr>
            <a:r>
              <a:t>Матрица задаёт направления сравнения; выводы должны опираться на фактический корпус публикаций.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ОЖИДАЕМЫЙ ВКЛАД ИССЛЕДОВАНИЯ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Научная новизна и значимость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91640"/>
            <a:ext cx="5074920" cy="17830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801368"/>
            <a:ext cx="54864" cy="156362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847088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Научная новизна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258568"/>
            <a:ext cx="4709159" cy="11247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7303B"/>
                </a:solidFill>
                <a:latin typeface="Aptos"/>
              </a:defRPr>
            </a:pPr>
            <a:r>
              <a:t>Систематизация этапов трансформации политического нарратива в монгольской журналистике и сопоставление стратегий разных типов СМИ.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91640"/>
            <a:ext cx="5074920" cy="178308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801368"/>
            <a:ext cx="54864" cy="1563624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19088" y="1847088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Теоретическая значимость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258568"/>
            <a:ext cx="4709159" cy="112471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300" b="0">
                <a:solidFill>
                  <a:srgbClr val="27303B"/>
                </a:solidFill>
                <a:latin typeface="Aptos"/>
              </a:defRPr>
            </a:pPr>
            <a:r>
              <a:t>Уточнение представлений о политическом нарративе в национальном медиаконтексте и влиянии медиатизации на журналистское повествование.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840480"/>
            <a:ext cx="5074920" cy="150876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77240" y="3950208"/>
            <a:ext cx="54864" cy="128930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78408" y="3995928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Практическая значимость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8408" y="4407408"/>
            <a:ext cx="4709159" cy="8503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Применение результатов в учебных курсах по журналистике и медиакоммуникациям.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3840480"/>
            <a:ext cx="5074920" cy="1508760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217920" y="3950208"/>
            <a:ext cx="54864" cy="1289304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3995928"/>
            <a:ext cx="4709159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Профессиональная значимость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19088" y="4407408"/>
            <a:ext cx="4709159" cy="8503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Использование выводов редакциями и журналистами, освещающими политические события.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92608"/>
            <a:ext cx="10789920" cy="2286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1">
                <a:solidFill>
                  <a:srgbClr val="218B89"/>
                </a:solidFill>
                <a:latin typeface="Aptos"/>
              </a:defRPr>
            </a:pPr>
            <a:r>
              <a:t>КОМПОЗИЦИЯ ВКР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972800" cy="566928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142743"/>
                </a:solidFill>
                <a:latin typeface="Aptos"/>
              </a:defRPr>
            </a:pPr>
            <a:r>
              <a:t>Структура и планируемый результат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61872"/>
            <a:ext cx="658368" cy="50292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73952"/>
            <a:ext cx="36576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900" b="0">
                <a:solidFill>
                  <a:srgbClr val="657180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3504" y="6473952"/>
            <a:ext cx="5029200" cy="16459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657180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1645920"/>
            <a:ext cx="3337560" cy="1874519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777240" y="1755648"/>
            <a:ext cx="54864" cy="1655063"/>
          </a:xfrm>
          <a:prstGeom prst="rect">
            <a:avLst/>
          </a:prstGeom>
          <a:solidFill>
            <a:srgbClr val="218B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78408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Введение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8408" y="2212848"/>
            <a:ext cx="2971800" cy="12161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Актуальность, цель и задачи, объект, предмет, методы и эмпирическая база.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37560" cy="1874519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34840" y="1755648"/>
            <a:ext cx="54864" cy="1655063"/>
          </a:xfrm>
          <a:prstGeom prst="rect">
            <a:avLst/>
          </a:prstGeom>
          <a:solidFill>
            <a:srgbClr val="2A5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636007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Глава 1 · Теория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6007" y="2212848"/>
            <a:ext cx="2971800" cy="12161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Понятийная и историческая основа, научные подходы и развитие СМИ Монголии.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645920"/>
            <a:ext cx="3337560" cy="1874519"/>
          </a:xfrm>
          <a:prstGeom prst="roundRect">
            <a:avLst/>
          </a:prstGeom>
          <a:solidFill>
            <a:srgbClr val="F0F4F8"/>
          </a:solidFill>
          <a:ln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1755648"/>
            <a:ext cx="54864" cy="1655063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93608" y="1801368"/>
            <a:ext cx="2971800" cy="347472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Глава 2 · Практика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2212848"/>
            <a:ext cx="2971800" cy="1216151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200" b="0">
                <a:solidFill>
                  <a:srgbClr val="27303B"/>
                </a:solidFill>
                <a:latin typeface="Aptos"/>
              </a:defRPr>
            </a:pPr>
            <a:r>
              <a:t>Контент- и дискурс-анализ, сравнение публикаций, выявление тенденций.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977639"/>
            <a:ext cx="1005840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500" b="1">
                <a:solidFill>
                  <a:srgbClr val="142743"/>
                </a:solidFill>
                <a:latin typeface="Aptos"/>
              </a:defRPr>
            </a:pPr>
            <a:r>
              <a:t>Заключение: обобщение результатов, ответы на исследовательские задачи и перспективы дальнейшего изучения темы.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4800600"/>
            <a:ext cx="10058400" cy="73152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400" b="0">
                <a:solidFill>
                  <a:srgbClr val="27303B"/>
                </a:solidFill>
                <a:latin typeface="Aptos"/>
              </a:defRPr>
            </a:pPr>
            <a:r>
              <a:t>Планируемый объём: от 75 страниц и не менее 75 источников в списке литературы — в соответствии с требованиями программы и кафедры.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715000"/>
            <a:ext cx="1005840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218B89"/>
                </a:solidFill>
                <a:latin typeface="Aptos"/>
              </a:defRPr>
            </a:pPr>
            <a:r>
              <a:t>Практическая глава должна содержать собственный анализ и интерпретацию данных, а не только обзор публикаций.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7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822960"/>
            <a:ext cx="10424160" cy="3200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100" b="1">
                <a:solidFill>
                  <a:srgbClr val="DEAA4A"/>
                </a:solidFill>
                <a:latin typeface="Aptos"/>
              </a:defRPr>
            </a:pPr>
            <a:r>
              <a:t>ИТОГ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508760"/>
            <a:ext cx="9966960" cy="11430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600" b="1">
                <a:solidFill>
                  <a:srgbClr val="FFFFFF"/>
                </a:solidFill>
                <a:latin typeface="Aptos"/>
              </a:defRPr>
            </a:pPr>
            <a:r>
              <a:t>Исследование направлено на выявление того, как меняются способы журналистского повествования о политике в Монголии.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3246120"/>
            <a:ext cx="9601200" cy="82296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1700" b="0">
                <a:solidFill>
                  <a:srgbClr val="DAE4EE"/>
                </a:solidFill>
                <a:latin typeface="Aptos"/>
              </a:defRPr>
            </a:pPr>
            <a:r>
              <a:t>Сопоставление исторических этапов, традиционных и цифровых медиа позволит описать устойчивые элементы и новые тенденции политического нарратива.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754880"/>
            <a:ext cx="731520" cy="54864"/>
          </a:xfrm>
          <a:prstGeom prst="rect">
            <a:avLst/>
          </a:prstGeom>
          <a:solidFill>
            <a:srgbClr val="DEA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68680" y="5166360"/>
            <a:ext cx="9875520" cy="5486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2200" b="1">
                <a:solidFill>
                  <a:srgbClr val="FFFFFF"/>
                </a:solidFill>
                <a:latin typeface="Aptos"/>
              </a:defRPr>
            </a:pPr>
            <a:r>
              <a:t>Спасибо за внимание!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6355080"/>
            <a:ext cx="5486400" cy="1828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500"/>
              </a:spcAft>
              <a:defRPr sz="800" b="0">
                <a:solidFill>
                  <a:srgbClr val="BED0E1"/>
                </a:solidFill>
                <a:latin typeface="Aptos"/>
              </a:defRPr>
            </a:pPr>
            <a:r>
              <a:t>ВКР · 42.04.02 «Журналистика»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Enkhtuul Ayush</cp:lastModifiedBy>
  <cp:revision>2</cp:revision>
  <dcterms:created xsi:type="dcterms:W3CDTF">2013-01-27T09:14:16Z</dcterms:created>
  <dcterms:modified xsi:type="dcterms:W3CDTF">2026-10-31T12:59:43Z</dcterms:modified>
  <cp:category/>
</cp:coreProperties>
</file>