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818120" y="1600200"/>
            <a:ext cx="658368" cy="3840480"/>
          </a:xfrm>
          <a:prstGeom prst="round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927848" y="182880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927848" y="289560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927848" y="396240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613648" y="1005840"/>
            <a:ext cx="658368" cy="5029200"/>
          </a:xfrm>
          <a:prstGeom prst="round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723376" y="123444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723376" y="269748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723376" y="416052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9176" y="1920240"/>
            <a:ext cx="658368" cy="3200400"/>
          </a:xfrm>
          <a:prstGeom prst="round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18903" y="214884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518903" y="300228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518903" y="385572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204704" y="1371600"/>
            <a:ext cx="658368" cy="4297680"/>
          </a:xfrm>
          <a:prstGeom prst="roundRect">
            <a:avLst/>
          </a:prstGeom>
          <a:solidFill>
            <a:srgbClr val="E6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314432" y="160020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0314432" y="2819399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314432" y="4038599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1000232" y="1737360"/>
            <a:ext cx="658368" cy="3566160"/>
          </a:xfrm>
          <a:prstGeom prst="round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1109959" y="196596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1109959" y="294132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1109959" y="3916680"/>
            <a:ext cx="438912" cy="41148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1143000"/>
            <a:ext cx="6766560" cy="2331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МЕДИАПРОСТРАНСТВО</a:t>
            </a:r>
            <a:br/>
            <a:r>
              <a:t>ИНДУСТРИИ ВЕРТИКАЛЬНЫХ</a:t>
            </a:r>
            <a:br/>
            <a:r>
              <a:t>МИКРОСЕРИАЛОВ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3794760"/>
            <a:ext cx="6400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0">
                <a:solidFill>
                  <a:srgbClr val="BECDE1"/>
                </a:solidFill>
                <a:latin typeface="Aptos"/>
              </a:defRPr>
            </a:pPr>
            <a:r>
              <a:t>Коммуникации • аудитория • социальная среда • границы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166360"/>
            <a:ext cx="53035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00" b="1">
                <a:solidFill>
                  <a:srgbClr val="43BECC"/>
                </a:solidFill>
                <a:latin typeface="Aptos"/>
              </a:defRPr>
            </a:pPr>
            <a:r>
              <a:t>Аналитическая модель индустрии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AEBCCF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AEBCCF"/>
                </a:solidFill>
                <a:latin typeface="Aptos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01 / ОБЪЕКТ ИССЛЕДОВАНИЯ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Что такое вертикальные микросериалы?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100" b="1">
                <a:solidFill>
                  <a:srgbClr val="111B30"/>
                </a:solidFill>
                <a:latin typeface="Aptos"/>
              </a:defRPr>
            </a:pPr>
            <a:r>
              <a:t>Короткие сериализованные аудиовизуальные истории, созданные прежде всего для просмотра на смартфоне в вертикальном формате 9:16.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651760"/>
            <a:ext cx="3429000" cy="228600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2651760"/>
            <a:ext cx="64008" cy="2286000"/>
          </a:xfrm>
          <a:prstGeom prst="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81635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ФОРМАТ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273552"/>
            <a:ext cx="3044952" cy="1536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Вертикальный кадр, короткие эпизоды, мобильный просмотр.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651760"/>
            <a:ext cx="3429000" cy="228600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2651760"/>
            <a:ext cx="64008" cy="2286000"/>
          </a:xfrm>
          <a:prstGeom prst="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0288" y="281635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ДРАМАТУРГИЯ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3273552"/>
            <a:ext cx="3044952" cy="1536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Быстрый темп, эмоциональные крючки, клиффхэнгеры и продолжение истории.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651760"/>
            <a:ext cx="3429000" cy="228600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2651760"/>
            <a:ext cx="64008" cy="2286000"/>
          </a:xfrm>
          <a:prstGeom prst="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281635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БИЗНЕС-МОДЕЛЬ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3273552"/>
            <a:ext cx="3044952" cy="1536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Реклама, подписки, микроплатежи и продвижение через платформы.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349240"/>
            <a:ext cx="105156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500" b="0">
                <a:solidFill>
                  <a:srgbClr val="667488"/>
                </a:solidFill>
                <a:latin typeface="Aptos"/>
              </a:defRPr>
            </a:pPr>
            <a:r>
              <a:t>Это не просто короткие ролики: ключевой признак — сериализованное повествование и повторное возвращение зрителя.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02 / ГЕОГРАФИЯ И ИНФРАСТРУКТУРА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В каких точках медиапространства находится индустрия?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166360" cy="16459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1645920"/>
          </a:xfrm>
          <a:prstGeom prst="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64792"/>
            <a:ext cx="47823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Китай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221992"/>
            <a:ext cx="4782312" cy="8961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Крупный центр становления формата, производства и платформенных практик.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59" y="1600200"/>
            <a:ext cx="5166360" cy="16459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09359" y="1600200"/>
            <a:ext cx="64008" cy="1645920"/>
          </a:xfrm>
          <a:prstGeom prst="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0527" y="1764792"/>
            <a:ext cx="47823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США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7" y="2221992"/>
            <a:ext cx="4782312" cy="8961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Значимый рынок международной коммерциализации и локального производства.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657600"/>
            <a:ext cx="5166360" cy="16459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3657600"/>
            <a:ext cx="64008" cy="1645920"/>
          </a:xfrm>
          <a:prstGeom prst="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822191"/>
            <a:ext cx="47823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Глобальные платформы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279392"/>
            <a:ext cx="4782312" cy="8961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Социальные сети и специализированные приложения обеспечивают обнаружение и распространение.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59" y="3657600"/>
            <a:ext cx="5166360" cy="16459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09359" y="3657600"/>
            <a:ext cx="64008" cy="1645920"/>
          </a:xfrm>
          <a:prstGeom prst="rect">
            <a:avLst/>
          </a:prstGeom>
          <a:solidFill>
            <a:srgbClr val="E6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0527" y="3822191"/>
            <a:ext cx="47823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Локальные рынки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7" y="4279392"/>
            <a:ext cx="4782312" cy="8961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Адаптация языка, сюжетов и культурных кодов под аудитории разных стран.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806440"/>
            <a:ext cx="106070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111B30"/>
                </a:solidFill>
                <a:latin typeface="Aptos"/>
              </a:defRPr>
            </a:pPr>
            <a:r>
              <a:t>Вывод: у индустрии нет единственного центра — это сеть производственных, платформенных и потребительских узлов.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03 / СЕТЬ ОТНОШЕНИЙ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Коммуникационный аспект: кто с кем связан?</a:t>
            </a:r>
          </a:p>
        </p:txBody>
      </p:sp>
      <p:sp>
        <p:nvSpPr>
          <p:cNvPr id="4" name="Oval 3"/>
          <p:cNvSpPr/>
          <p:nvPr/>
        </p:nvSpPr>
        <p:spPr>
          <a:xfrm>
            <a:off x="4754880" y="2331720"/>
            <a:ext cx="2651760" cy="1417320"/>
          </a:xfrm>
          <a:prstGeom prst="ellipse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983480" y="2651760"/>
            <a:ext cx="21945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ПЛАТФОРМЕННОЕ</a:t>
            </a:r>
            <a:br/>
            <a:r>
              <a:t>МЕДИАПРОСТРАНСТВО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2834640" cy="132588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64008" cy="1325880"/>
          </a:xfrm>
          <a:prstGeom prst="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673351"/>
            <a:ext cx="24505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Производство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130552"/>
            <a:ext cx="2450592" cy="576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Студии • авторы • актёры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95360" y="1508760"/>
            <a:ext cx="2834640" cy="132588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595360" y="1508760"/>
            <a:ext cx="64008" cy="1325880"/>
          </a:xfrm>
          <a:prstGeom prst="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96528" y="1673351"/>
            <a:ext cx="24505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Аудитория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96528" y="2130552"/>
            <a:ext cx="2450592" cy="576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Зрители • фан-сообщества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251960"/>
            <a:ext cx="2834640" cy="132588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4251960"/>
            <a:ext cx="64008" cy="1325880"/>
          </a:xfrm>
          <a:prstGeom prst="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4416552"/>
            <a:ext cx="24505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Экономика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4873752"/>
            <a:ext cx="2450592" cy="576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Инвесторы • реклама • платежи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95360" y="4251960"/>
            <a:ext cx="2834640" cy="132588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595360" y="4251960"/>
            <a:ext cx="64008" cy="1325880"/>
          </a:xfrm>
          <a:prstGeom prst="rect">
            <a:avLst/>
          </a:prstGeom>
          <a:solidFill>
            <a:srgbClr val="E6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96528" y="4416552"/>
            <a:ext cx="24505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Алгоритмы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4873752"/>
            <a:ext cx="2450592" cy="576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Рекомендации • аналитика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566160" y="2194560"/>
            <a:ext cx="1188720" cy="548640"/>
          </a:xfrm>
          <a:prstGeom prst="line">
            <a:avLst/>
          </a:prstGeom>
          <a:ln w="22860">
            <a:solidFill>
              <a:srgbClr val="6674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7406640" y="2194560"/>
            <a:ext cx="1188720" cy="548640"/>
          </a:xfrm>
          <a:prstGeom prst="line">
            <a:avLst/>
          </a:prstGeom>
          <a:ln w="22860">
            <a:solidFill>
              <a:srgbClr val="6674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566160" y="3657600"/>
            <a:ext cx="1325880" cy="914400"/>
          </a:xfrm>
          <a:prstGeom prst="line">
            <a:avLst/>
          </a:prstGeom>
          <a:ln w="22860">
            <a:solidFill>
              <a:srgbClr val="6674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315200" y="3657600"/>
            <a:ext cx="1280160" cy="914400"/>
          </a:xfrm>
          <a:prstGeom prst="line">
            <a:avLst/>
          </a:prstGeom>
          <a:ln w="22860">
            <a:solidFill>
              <a:srgbClr val="6674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08960" y="5897880"/>
            <a:ext cx="60350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300" b="0">
                <a:solidFill>
                  <a:srgbClr val="667488"/>
                </a:solidFill>
                <a:latin typeface="Aptos"/>
              </a:defRPr>
            </a:pPr>
            <a:r>
              <a:t>Контент движется к зрителю, а данные и реакции возвращаются к платформам и производителям.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04 / ИНТЕРЕСЫ, ВОСПРИЯТИЕ, ПОВЕДЕНИЕ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Субъективный аспект: аудитория меняет индустрию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28800"/>
            <a:ext cx="2468880" cy="23317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50392" y="1993392"/>
            <a:ext cx="5486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000" b="1">
                <a:solidFill>
                  <a:srgbClr val="3468BE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" y="2514600"/>
            <a:ext cx="21031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Интересы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999232"/>
            <a:ext cx="21031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Жанровые предпочтения, темы и ожидания.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9544" y="2697480"/>
            <a:ext cx="3200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2200" b="1">
                <a:solidFill>
                  <a:srgbClr val="43BEC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828800"/>
            <a:ext cx="2468880" cy="23317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30752" y="1993392"/>
            <a:ext cx="5486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000" b="1">
                <a:solidFill>
                  <a:srgbClr val="3468B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0752" y="2514600"/>
            <a:ext cx="21031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Поведение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2999232"/>
            <a:ext cx="21031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Просмотры, досмотры, повторные просмотры, комментарии.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2697480"/>
            <a:ext cx="3200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2200" b="1">
                <a:solidFill>
                  <a:srgbClr val="43BEC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1828800"/>
            <a:ext cx="2468880" cy="23317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11112" y="1993392"/>
            <a:ext cx="5486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000" b="1">
                <a:solidFill>
                  <a:srgbClr val="3468B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11112" y="2514600"/>
            <a:ext cx="21031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Алгоритмы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1112" y="2999232"/>
            <a:ext cx="21031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Рекомендации, ранжирование и рекламный таргетинг.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70263" y="2697480"/>
            <a:ext cx="3200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2200" b="1">
                <a:solidFill>
                  <a:srgbClr val="43BECC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26880" y="1828800"/>
            <a:ext cx="2468880" cy="23317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1472" y="1993392"/>
            <a:ext cx="5486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000" b="1">
                <a:solidFill>
                  <a:srgbClr val="3468B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91472" y="2514600"/>
            <a:ext cx="21031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Производство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91472" y="2999232"/>
            <a:ext cx="21031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Корректировка сюжетов, формата и способов монетизации.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983480"/>
            <a:ext cx="1042416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11B30"/>
                </a:solidFill>
                <a:latin typeface="Aptos"/>
              </a:defRPr>
            </a:pPr>
            <a:r>
              <a:t>Получается обратная связь: аудитория влияет на контент, а контент формирует новые привычки и ожидания аудитории.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05 / ВЗАИМНОЕ ВЛИЯНИЕ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Социальный аспект: зависимость и автономия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074920" cy="333756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91640"/>
            <a:ext cx="64008" cy="3337560"/>
          </a:xfrm>
          <a:prstGeom prst="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856232"/>
            <a:ext cx="46908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МЕДИАПРОСТРАНСТВО ПРОИЗВОДНО ОТ СОЦИАЛЬНОГО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313432"/>
            <a:ext cx="4690872" cy="25877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• Отражает ценности и нормы общества</a:t>
            </a:r>
            <a:br/>
            <a:r>
              <a:t>• Использует социальные конфликты и культурные сюжеты</a:t>
            </a:r>
            <a:br/>
            <a:r>
              <a:t>• Учитывает возрастные и культурные различия аудитории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691640"/>
            <a:ext cx="5074920" cy="333756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55080" y="1691640"/>
            <a:ext cx="64008" cy="3337560"/>
          </a:xfrm>
          <a:prstGeom prst="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56248" y="1856232"/>
            <a:ext cx="46908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МЕДИАПРОСТРАНСТВО ОТНОСИТЕЛЬНО АВТОНОМНО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2313432"/>
            <a:ext cx="4690872" cy="25877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• Создаёт новые привычки мобильного просмотра</a:t>
            </a:r>
            <a:br/>
            <a:r>
              <a:t>• Формирует цифровые сообщества и фан-практики</a:t>
            </a:r>
            <a:br/>
            <a:r>
              <a:t>• Развивает собственную экономику внимания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486400"/>
            <a:ext cx="1033272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600" b="1">
                <a:solidFill>
                  <a:srgbClr val="111B30"/>
                </a:solidFill>
                <a:latin typeface="Aptos"/>
              </a:defRPr>
            </a:pPr>
            <a:r>
              <a:t>Итоговая позиция: это относительно автономная система, которая одновременно отражает общество и воздействует на него.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06 / ПЯТЬ ИЗМЕРЕНИЙ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Границы индустрии не совпадают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10652760" cy="658368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563624"/>
            <a:ext cx="1920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3468BE"/>
                </a:solidFill>
                <a:latin typeface="Aptos"/>
              </a:defRPr>
            </a:pPr>
            <a:r>
              <a:t>Географические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6080" y="1545336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Глобальное производство и потребление; локальные центры и рынки.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86000"/>
            <a:ext cx="10652760" cy="658368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432304"/>
            <a:ext cx="1920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43BECC"/>
                </a:solidFill>
                <a:latin typeface="Aptos"/>
              </a:defRPr>
            </a:pPr>
            <a:r>
              <a:t>Политические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2414016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Национальное регулирование, цензура, правила платформ и защита данных.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154680"/>
            <a:ext cx="10652760" cy="658368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3300984"/>
            <a:ext cx="1920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429C7E"/>
                </a:solidFill>
                <a:latin typeface="Aptos"/>
              </a:defRPr>
            </a:pPr>
            <a:r>
              <a:t>Экономические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3282696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Платёжеспособность, рекламный рынок, инвестиции и стоимость производства.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4023359"/>
            <a:ext cx="10652760" cy="658368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4169663"/>
            <a:ext cx="1920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E69749"/>
                </a:solidFill>
                <a:latin typeface="Aptos"/>
              </a:defRPr>
            </a:pPr>
            <a:r>
              <a:t>Социальные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4151375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Язык, нормы, возраст, культурные ожидания и привычки.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892040"/>
            <a:ext cx="10652760" cy="658368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0120" y="5038344"/>
            <a:ext cx="1920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400" b="1">
                <a:solidFill>
                  <a:srgbClr val="3468BE"/>
                </a:solidFill>
                <a:latin typeface="Aptos"/>
              </a:defRPr>
            </a:pPr>
            <a:r>
              <a:t>Медийные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5020055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300" b="0">
                <a:solidFill>
                  <a:srgbClr val="232D3D"/>
                </a:solidFill>
                <a:latin typeface="Aptos"/>
              </a:defRPr>
            </a:pPr>
            <a:r>
              <a:t>Приложения, соцсети, видеохостинги и алгоритмы рекомендаций.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43BECC"/>
                </a:solidFill>
                <a:latin typeface="Aptos"/>
              </a:defRPr>
            </a:pPr>
            <a:r>
              <a:t>07 / ИТОГОВАЯ МОДЕЛЬ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"/>
              </a:defRPr>
            </a:pPr>
            <a:r>
              <a:t>Синтез: как устроено медиапространство?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40480" y="2240280"/>
            <a:ext cx="4480560" cy="1828800"/>
          </a:xfrm>
          <a:prstGeom prst="roundRect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840480" y="2240280"/>
            <a:ext cx="64008" cy="1828800"/>
          </a:xfrm>
          <a:prstGeom prst="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41648" y="2404872"/>
            <a:ext cx="40965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ЕДИНАЯ СЕТЬ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1648" y="2862072"/>
            <a:ext cx="409651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DDE5F0"/>
                </a:solidFill>
                <a:latin typeface="Aptos"/>
              </a:defRPr>
            </a:pPr>
            <a:r>
              <a:t>Производство • платформы • алгоритмы • аудитории • монетизация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08760"/>
            <a:ext cx="2560320" cy="1234440"/>
          </a:xfrm>
          <a:prstGeom prst="roundRect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508760"/>
            <a:ext cx="64008" cy="1234440"/>
          </a:xfrm>
          <a:prstGeom prst="rect">
            <a:avLst/>
          </a:prstGeom>
          <a:solidFill>
            <a:srgbClr val="346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673351"/>
            <a:ext cx="21762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Технологии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130552"/>
            <a:ext cx="2176272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DDE5F0"/>
                </a:solidFill>
                <a:latin typeface="Aptos"/>
              </a:defRPr>
            </a:pPr>
            <a:r>
              <a:t>Мобильная инфраструктура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508760"/>
            <a:ext cx="2560320" cy="1234440"/>
          </a:xfrm>
          <a:prstGeom prst="roundRect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915400" y="1508760"/>
            <a:ext cx="64008" cy="1234440"/>
          </a:xfrm>
          <a:prstGeom prst="rect">
            <a:avLst/>
          </a:prstGeom>
          <a:solidFill>
            <a:srgbClr val="429C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16568" y="1673351"/>
            <a:ext cx="21762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Экономика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6568" y="2130552"/>
            <a:ext cx="2176272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DDE5F0"/>
                </a:solidFill>
                <a:latin typeface="Aptos"/>
              </a:defRPr>
            </a:pPr>
            <a:r>
              <a:t>Внимание и платежи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160520"/>
            <a:ext cx="2560320" cy="1234440"/>
          </a:xfrm>
          <a:prstGeom prst="roundRect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4160520"/>
            <a:ext cx="64008" cy="1234440"/>
          </a:xfrm>
          <a:prstGeom prst="rect">
            <a:avLst/>
          </a:prstGeom>
          <a:solidFill>
            <a:srgbClr val="E6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6968" y="4325112"/>
            <a:ext cx="21762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Культура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" y="4782312"/>
            <a:ext cx="2176272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DDE5F0"/>
                </a:solidFill>
                <a:latin typeface="Aptos"/>
              </a:defRPr>
            </a:pPr>
            <a:r>
              <a:t>Локализация и нормы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15400" y="4160520"/>
            <a:ext cx="2560320" cy="1234440"/>
          </a:xfrm>
          <a:prstGeom prst="roundRect">
            <a:avLst/>
          </a:prstGeom>
          <a:solidFill>
            <a:srgbClr val="111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915400" y="4160520"/>
            <a:ext cx="64008" cy="1234440"/>
          </a:xfrm>
          <a:prstGeom prst="rect">
            <a:avLst/>
          </a:prstGeom>
          <a:solidFill>
            <a:srgbClr val="43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16568" y="4325112"/>
            <a:ext cx="21762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Социальная среда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16568" y="4782312"/>
            <a:ext cx="2176272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DDE5F0"/>
                </a:solidFill>
                <a:latin typeface="Aptos"/>
              </a:defRPr>
            </a:pPr>
            <a:r>
              <a:t>Интересы и сообщества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5806440"/>
            <a:ext cx="85039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Медиапространство транснационально по охвату, платформенно организовано и социально обусловлено.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AEBCCF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AEBCCF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08 / ЗАКЛЮЧЕНИЕ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Главный вывод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200" b="1">
                <a:solidFill>
                  <a:srgbClr val="111B30"/>
                </a:solidFill>
                <a:latin typeface="Aptos"/>
              </a:defRPr>
            </a:pPr>
            <a:r>
              <a:t>Индустрия вертикальных микросериалов существует не в одной точке, а в распределённом транснациональном медиапространстве.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241280" cy="2560320"/>
          </a:xfrm>
          <a:prstGeom prst="rect">
            <a:avLst/>
          </a:prstGeom>
          <a:noFill/>
        </p:spPr>
        <p:txBody>
          <a:bodyPr wrap="square" lIns="73152" tIns="36576" rIns="54864" bIns="36576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232D3D"/>
                </a:solidFill>
                <a:latin typeface="Aptos"/>
              </a:defRPr>
            </a:pPr>
            <a:r>
              <a:t>•  Её ядро — взаимодействие производителей, платформ, алгоритмов и аудитории.</a:t>
            </a:r>
          </a:p>
          <a:p>
            <a:pPr>
              <a:spcAft>
                <a:spcPts val="1300"/>
              </a:spcAft>
              <a:defRPr sz="1700">
                <a:solidFill>
                  <a:srgbClr val="232D3D"/>
                </a:solidFill>
                <a:latin typeface="Aptos"/>
              </a:defRPr>
            </a:pPr>
            <a:r>
              <a:t>•  Аудитория не только потребляет контент, но и влияет на его видимость, форму и экономику.</a:t>
            </a:r>
          </a:p>
          <a:p>
            <a:pPr>
              <a:spcAft>
                <a:spcPts val="1300"/>
              </a:spcAft>
              <a:defRPr sz="1700">
                <a:solidFill>
                  <a:srgbClr val="232D3D"/>
                </a:solidFill>
                <a:latin typeface="Aptos"/>
              </a:defRPr>
            </a:pPr>
            <a:r>
              <a:t>•  Медиапространство отражает социальную реальность, но обладает собственной платформенной логикой.</a:t>
            </a:r>
          </a:p>
          <a:p>
            <a:pPr>
              <a:spcAft>
                <a:spcPts val="1300"/>
              </a:spcAft>
              <a:defRPr sz="1700">
                <a:solidFill>
                  <a:srgbClr val="232D3D"/>
                </a:solidFill>
                <a:latin typeface="Aptos"/>
              </a:defRPr>
            </a:pPr>
            <a:r>
              <a:t>•  Географические, политические, экономические, социальные и медийные границы пересекаются, но не совпадают.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23560"/>
            <a:ext cx="1033272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500" b="1">
                <a:solidFill>
                  <a:srgbClr val="3468BE"/>
                </a:solidFill>
                <a:latin typeface="Aptos"/>
              </a:defRPr>
            </a:pPr>
            <a:r>
              <a:t>Ключевая формула: транснациональная + платформенная + социально обусловленная + относительно автономная система.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000" b="1">
                <a:solidFill>
                  <a:srgbClr val="3468BE"/>
                </a:solidFill>
                <a:latin typeface="Aptos"/>
              </a:defRPr>
            </a:pPr>
            <a:r>
              <a:t>09 / ИСТОЧНИКИ И МЕТОДОЛОГИЧЕСКАЯ ОГОВОРКА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85800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700" b="1">
                <a:solidFill>
                  <a:srgbClr val="111B30"/>
                </a:solidFill>
                <a:latin typeface="Aptos"/>
              </a:defRPr>
            </a:pPr>
            <a:r>
              <a:t>Теоретическая и эмпирическая опора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424160" cy="3108960"/>
          </a:xfrm>
          <a:prstGeom prst="rect">
            <a:avLst/>
          </a:prstGeom>
          <a:noFill/>
        </p:spPr>
        <p:txBody>
          <a:bodyPr wrap="square" lIns="73152" tIns="36576" rIns="54864" bIns="36576">
            <a:spAutoFit/>
          </a:bodyPr>
          <a:lstStyle/>
          <a:p>
            <a:pPr>
              <a:spcAft>
                <a:spcPts val="1200"/>
              </a:spcAft>
              <a:defRPr sz="1500">
                <a:solidFill>
                  <a:srgbClr val="232D3D"/>
                </a:solidFill>
                <a:latin typeface="Aptos"/>
              </a:defRPr>
            </a:pPr>
            <a:r>
              <a:t>•  Manuel Castells — концепция сетевого общества и потоков информации.</a:t>
            </a:r>
          </a:p>
          <a:p>
            <a:pPr>
              <a:spcAft>
                <a:spcPts val="1200"/>
              </a:spcAft>
              <a:defRPr sz="1500">
                <a:solidFill>
                  <a:srgbClr val="232D3D"/>
                </a:solidFill>
                <a:latin typeface="Aptos"/>
              </a:defRPr>
            </a:pPr>
            <a:r>
              <a:t>•  José van Dijck, Thomas Poell, Martijn de Waal — The Platform Society (2018).</a:t>
            </a:r>
          </a:p>
          <a:p>
            <a:pPr>
              <a:spcAft>
                <a:spcPts val="1200"/>
              </a:spcAft>
              <a:defRPr sz="1500">
                <a:solidFill>
                  <a:srgbClr val="232D3D"/>
                </a:solidFill>
                <a:latin typeface="Aptos"/>
              </a:defRPr>
            </a:pPr>
            <a:r>
              <a:t>•  Omdia — отраслевые обзоры рынка microdrama / short drama (2025–2026).</a:t>
            </a:r>
          </a:p>
          <a:p>
            <a:pPr>
              <a:spcAft>
                <a:spcPts val="1200"/>
              </a:spcAft>
              <a:defRPr sz="1500">
                <a:solidFill>
                  <a:srgbClr val="232D3D"/>
                </a:solidFill>
                <a:latin typeface="Aptos"/>
              </a:defRPr>
            </a:pPr>
            <a:r>
              <a:t>•  Adjust — аналитические материалы о приложениях short drama и мобильном поведении.</a:t>
            </a:r>
          </a:p>
          <a:p>
            <a:pPr>
              <a:spcAft>
                <a:spcPts val="1200"/>
              </a:spcAft>
              <a:defRPr sz="1500">
                <a:solidFill>
                  <a:srgbClr val="232D3D"/>
                </a:solidFill>
                <a:latin typeface="Aptos"/>
              </a:defRPr>
            </a:pPr>
            <a:r>
              <a:t>•  eMarketer — исследования китайского рынка и международного распространения микросериалов.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00600"/>
            <a:ext cx="10424160" cy="960120"/>
          </a:xfrm>
          <a:prstGeom prst="roundRect">
            <a:avLst/>
          </a:prstGeom>
          <a:solidFill>
            <a:srgbClr val="EF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4800600"/>
            <a:ext cx="64008" cy="960120"/>
          </a:xfrm>
          <a:prstGeom prst="rect">
            <a:avLst/>
          </a:prstGeom>
          <a:solidFill>
            <a:srgbClr val="E69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4965192"/>
            <a:ext cx="1004011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600" b="1">
                <a:solidFill>
                  <a:srgbClr val="111B30"/>
                </a:solidFill>
                <a:latin typeface="Aptos"/>
              </a:defRPr>
            </a:pPr>
            <a:r>
              <a:t>МЕТОДОЛОГИЧЕСКАЯ ОГОВОРКА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5422392"/>
            <a:ext cx="10040112" cy="2103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250" b="0">
                <a:solidFill>
                  <a:srgbClr val="232D3D"/>
                </a:solidFill>
                <a:latin typeface="Aptos"/>
              </a:defRPr>
            </a:pPr>
            <a:r>
              <a:t>Схема в презентации — аналитическая модель. Рыночные оценки и динамику отрасли следует проверять по полным актуальным отчётам.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6510528"/>
            <a:ext cx="88696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800" b="1">
                <a:solidFill>
                  <a:srgbClr val="667488"/>
                </a:solidFill>
                <a:latin typeface="Aptos"/>
              </a:defRPr>
            </a:pPr>
            <a:r>
              <a:t>МЕДИАПРОСТРАНСТВО ВЕРТИКАЛЬНЫХ МИКРОСЕРИАЛОВ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73952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66748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Медиапространство индустрии вертикальных микросериалов</dc:title>
  <dc:subject>Коммуникационный, субъективный, социальный аспекты и границы индустрии</dc:subject>
  <dc:creator>OpenAI</dc:creator>
  <cp:keywords/>
  <dc:description>generated using python-pptx</dc:description>
  <cp:lastModifiedBy>Enkhtuul Ayush</cp:lastModifiedBy>
  <cp:revision>3</cp:revision>
  <dcterms:created xsi:type="dcterms:W3CDTF">2013-01-27T09:14:16Z</dcterms:created>
  <dcterms:modified xsi:type="dcterms:W3CDTF">2026-10-31T08:52:36Z</dcterms:modified>
  <cp:category/>
</cp:coreProperties>
</file>