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09C03-0329-7A49-A972-7AAFACA00D2B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8A64DF-42DB-1B47-AB80-339FB5F5B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879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1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1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1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Монгольская степь на закате с юрто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432" y="0"/>
            <a:ext cx="5303520" cy="6858000"/>
          </a:xfrm>
          <a:prstGeom prst="rect">
            <a:avLst/>
          </a:prstGeom>
        </p:spPr>
      </p:pic>
      <p:sp>
        <p:nvSpPr>
          <p:cNvPr id="3" name="Sun motif"/>
          <p:cNvSpPr/>
          <p:nvPr/>
        </p:nvSpPr>
        <p:spPr>
          <a:xfrm>
            <a:off x="731520" y="1097280"/>
            <a:ext cx="237744" cy="237744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1143000" y="105156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НАЦИОНАЛЬНЫЙ СЕГМЕНТ • МОНГОЛИЯ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737360"/>
            <a:ext cx="58521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Медиаиндустрия Монголии</a:t>
            </a:r>
            <a:endParaRPr lang="en-US" sz="46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70332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Телевидение • цифровые СМИ • новостные платформы • видеораспространение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4754880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особенности • 6 трендов • регулирование и экономика • ТОП-9 игроков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61264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8FB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Срез: 1 ноября 2026 г. | Прогноз: 2027–2036 гг.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КЛЮЧЕВОЙ ВЫВОД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Монголия: телевизионный рынок с цифровым способом потребления</a:t>
            </a:r>
            <a:endParaRPr lang="en-US" sz="2800" dirty="0"/>
          </a:p>
        </p:txBody>
      </p:sp>
      <p:sp>
        <p:nvSpPr>
          <p:cNvPr id="5" name="Stat card 1"/>
          <p:cNvSpPr/>
          <p:nvPr/>
        </p:nvSpPr>
        <p:spPr>
          <a:xfrm>
            <a:off x="548640" y="1874520"/>
            <a:ext cx="3511296" cy="4023360"/>
          </a:xfrm>
          <a:prstGeom prst="roundRect">
            <a:avLst>
              <a:gd name="adj" fmla="val 3906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Sun accent"/>
          <p:cNvSpPr/>
          <p:nvPr/>
        </p:nvSpPr>
        <p:spPr>
          <a:xfrm>
            <a:off x="3054096" y="1874520"/>
            <a:ext cx="731520" cy="731520"/>
          </a:xfrm>
          <a:prstGeom prst="ellipse">
            <a:avLst/>
          </a:prstGeom>
          <a:solidFill>
            <a:srgbClr val="E0A526">
              <a:alpha val="20000"/>
            </a:srgbClr>
          </a:solidFill>
          <a:ln w="12700">
            <a:solidFill>
              <a:srgbClr val="0F2744">
                <a:alpha val="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224028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ИНТЕРНЕТ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971800"/>
            <a:ext cx="28712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2,93 млн</a:t>
            </a:r>
            <a:endParaRPr lang="en-US" sz="46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160520"/>
            <a:ext cx="287121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83% населения онлайн на конец 2025 г.</a:t>
            </a:r>
            <a:endParaRPr lang="en-US" sz="1400" dirty="0"/>
          </a:p>
        </p:txBody>
      </p:sp>
      <p:sp>
        <p:nvSpPr>
          <p:cNvPr id="10" name="Stat card 2"/>
          <p:cNvSpPr/>
          <p:nvPr/>
        </p:nvSpPr>
        <p:spPr>
          <a:xfrm>
            <a:off x="4334256" y="1874520"/>
            <a:ext cx="3511296" cy="4023360"/>
          </a:xfrm>
          <a:prstGeom prst="roundRect">
            <a:avLst>
              <a:gd name="adj" fmla="val 3906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Sun accent"/>
          <p:cNvSpPr/>
          <p:nvPr/>
        </p:nvSpPr>
        <p:spPr>
          <a:xfrm>
            <a:off x="6839712" y="1874520"/>
            <a:ext cx="731520" cy="731520"/>
          </a:xfrm>
          <a:prstGeom prst="ellipse">
            <a:avLst/>
          </a:prstGeom>
          <a:solidFill>
            <a:srgbClr val="E0A526">
              <a:alpha val="20000"/>
            </a:srgbClr>
          </a:solidFill>
          <a:ln w="12700">
            <a:solidFill>
              <a:srgbClr val="0F2744">
                <a:alpha val="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4296" y="224028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СОЦИАЛЬНЫЕ СЕТИ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654296" y="2971800"/>
            <a:ext cx="28712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2,70 млн</a:t>
            </a:r>
            <a:endParaRPr lang="en-US" sz="4600" dirty="0"/>
          </a:p>
        </p:txBody>
      </p:sp>
      <p:sp>
        <p:nvSpPr>
          <p:cNvPr id="14" name="Text 12"/>
          <p:cNvSpPr txBox="1"/>
          <p:nvPr/>
        </p:nvSpPr>
        <p:spPr>
          <a:xfrm>
            <a:off x="4654296" y="4160520"/>
            <a:ext cx="287121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 identities; не равно числу уникальных людей.</a:t>
            </a:r>
            <a:endParaRPr lang="en-US" sz="1400" dirty="0"/>
          </a:p>
        </p:txBody>
      </p:sp>
      <p:sp>
        <p:nvSpPr>
          <p:cNvPr id="15" name="Stat card 3"/>
          <p:cNvSpPr/>
          <p:nvPr/>
        </p:nvSpPr>
        <p:spPr>
          <a:xfrm>
            <a:off x="8119872" y="1874520"/>
            <a:ext cx="3511296" cy="4023360"/>
          </a:xfrm>
          <a:prstGeom prst="roundRect">
            <a:avLst>
              <a:gd name="adj" fmla="val 3906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Sun accent"/>
          <p:cNvSpPr/>
          <p:nvPr/>
        </p:nvSpPr>
        <p:spPr>
          <a:xfrm>
            <a:off x="10625328" y="1874520"/>
            <a:ext cx="731520" cy="731520"/>
          </a:xfrm>
          <a:prstGeom prst="ellipse">
            <a:avLst/>
          </a:prstGeom>
          <a:solidFill>
            <a:srgbClr val="E0A526">
              <a:alpha val="20000"/>
            </a:srgbClr>
          </a:solidFill>
          <a:ln w="12700">
            <a:solidFill>
              <a:srgbClr val="0F2744">
                <a:alpha val="0"/>
              </a:srgbClr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439912" y="224028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МОБИЛЬНЫЕ ПОДКЛЮЧЕНИЯ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8439912" y="2971800"/>
            <a:ext cx="28712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4,97 млн</a:t>
            </a:r>
            <a:endParaRPr lang="en-US" sz="4600" dirty="0"/>
          </a:p>
        </p:txBody>
      </p:sp>
      <p:sp>
        <p:nvSpPr>
          <p:cNvPr id="19" name="Text 17"/>
          <p:cNvSpPr txBox="1"/>
          <p:nvPr/>
        </p:nvSpPr>
        <p:spPr>
          <a:xfrm>
            <a:off x="8439912" y="4160520"/>
            <a:ext cx="287121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141% населения; множественные SIM и устройства.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DataReportal, Digital 2026: Mongolia (данные преимущественно октябрь 2025 г.).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ЧИТАТЬ ДОКЛАД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Границы исследования и методика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69164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19476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9476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89280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Включено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65176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Национальное ТВ и радио, новостные сайты, цифровое видео, соцплатформы, спутниковая и телеком-дистрибуция.</a:t>
            </a:r>
            <a:endParaRPr lang="en-US" sz="1400" dirty="0"/>
          </a:p>
        </p:txBody>
      </p:sp>
      <p:sp>
        <p:nvSpPr>
          <p:cNvPr id="10" name="Card 2"/>
          <p:cNvSpPr/>
          <p:nvPr/>
        </p:nvSpPr>
        <p:spPr>
          <a:xfrm>
            <a:off x="6217920" y="169164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6492240" y="19476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19476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132320" y="189280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География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92240" y="265176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Монголия; особое внимание Улан-Батору и доступу регионов к национальному вещанию.</a:t>
            </a:r>
            <a:endParaRPr lang="en-US" sz="1400" dirty="0"/>
          </a:p>
        </p:txBody>
      </p:sp>
      <p:sp>
        <p:nvSpPr>
          <p:cNvPr id="15" name="Card 3"/>
          <p:cNvSpPr/>
          <p:nvPr/>
        </p:nvSpPr>
        <p:spPr>
          <a:xfrm>
            <a:off x="548640" y="402336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Number badge"/>
          <p:cNvSpPr/>
          <p:nvPr/>
        </p:nvSpPr>
        <p:spPr>
          <a:xfrm>
            <a:off x="822960" y="427939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4279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22452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Метод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498348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Сопоставлены нормативные акты, регуляторные данные, MOM, RSF, DataReportal и открытая финансовая отчётность.</a:t>
            </a:r>
            <a:endParaRPr lang="en-US" sz="1400" dirty="0"/>
          </a:p>
        </p:txBody>
      </p:sp>
      <p:sp>
        <p:nvSpPr>
          <p:cNvPr id="20" name="Card 4"/>
          <p:cNvSpPr/>
          <p:nvPr/>
        </p:nvSpPr>
        <p:spPr>
          <a:xfrm>
            <a:off x="6217920" y="402336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21" name="Number badge"/>
          <p:cNvSpPr/>
          <p:nvPr/>
        </p:nvSpPr>
        <p:spPr>
          <a:xfrm>
            <a:off x="6492240" y="427939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92240" y="4279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132320" y="422452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Ограничения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6492240" y="498348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Отчётность медиакомпаний раскрывается неполно; часть MOM основана на опросах 2015–2016 гг. и используется только как историческая база.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DataReportal 2026; Media Ownership Monitor (MOM); CRC; MNB Annual Report 2025.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 СЕГМЕНТА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ключевые особенности рынка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783080"/>
            <a:ext cx="5394960" cy="4343400"/>
          </a:xfrm>
          <a:prstGeom prst="roundRect">
            <a:avLst>
              <a:gd name="adj" fmla="val 3158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2039112"/>
            <a:ext cx="502920" cy="50292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984248"/>
            <a:ext cx="42062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ТВ остаётся якорем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743200"/>
            <a:ext cx="484632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Линейное вещание сохраняет массовую роль и значение для национальной повестки; цифровые каналы дополняют, а не сразу заменяют эфир.</a:t>
            </a:r>
            <a:endParaRPr lang="en-US" sz="1800" dirty="0"/>
          </a:p>
        </p:txBody>
      </p:sp>
      <p:sp>
        <p:nvSpPr>
          <p:cNvPr id="10" name="Card 2"/>
          <p:cNvSpPr/>
          <p:nvPr/>
        </p:nvSpPr>
        <p:spPr>
          <a:xfrm>
            <a:off x="6217920" y="1783080"/>
            <a:ext cx="5422392" cy="2057400"/>
          </a:xfrm>
          <a:prstGeom prst="roundRect">
            <a:avLst>
              <a:gd name="adj" fmla="val 6667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6492240" y="203911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132320" y="198424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Цифровизация мобильная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92240" y="2743200"/>
            <a:ext cx="48737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Социальные платформы и смартфоны — ключевой вход к новостям и видео; издатель не всегда контролирует данные и монетизацию аудитории.</a:t>
            </a:r>
            <a:endParaRPr lang="en-US" sz="1400" dirty="0"/>
          </a:p>
        </p:txBody>
      </p:sp>
      <p:sp>
        <p:nvSpPr>
          <p:cNvPr id="15" name="Card 3"/>
          <p:cNvSpPr/>
          <p:nvPr/>
        </p:nvSpPr>
        <p:spPr>
          <a:xfrm>
            <a:off x="6217920" y="4069080"/>
            <a:ext cx="5422392" cy="2057400"/>
          </a:xfrm>
          <a:prstGeom prst="roundRect">
            <a:avLst>
              <a:gd name="adj" fmla="val 6667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Number badge"/>
          <p:cNvSpPr/>
          <p:nvPr/>
        </p:nvSpPr>
        <p:spPr>
          <a:xfrm>
            <a:off x="6492240" y="432511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92240" y="4325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132320" y="427024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Уязвимость независимости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6492240" y="5029200"/>
            <a:ext cx="48737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Непрозрачность владения и связи бизнеса с политикой создают риски для плюрализма и редакционной автономии.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RSF World Press Freedom Index 2026; DataReportal 2026; MOM Mongolia.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АУДИТОРИЯ И ДИСТРИБУЦИЯ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Особенность №1. Телевидение — массовый центр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920240"/>
            <a:ext cx="3511296" cy="3657600"/>
          </a:xfrm>
          <a:prstGeom prst="roundRect">
            <a:avLst>
              <a:gd name="adj" fmla="val 3906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121408"/>
            <a:ext cx="23225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Многоуровневая доставка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2962656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Национальные и местные каналы распространяются через эфир, кабель, спутник и интернет. CRC ведёт лицензирование вещателей.</a:t>
            </a:r>
            <a:endParaRPr lang="en-US" sz="1400" dirty="0"/>
          </a:p>
        </p:txBody>
      </p:sp>
      <p:sp>
        <p:nvSpPr>
          <p:cNvPr id="10" name="Card 2"/>
          <p:cNvSpPr/>
          <p:nvPr/>
        </p:nvSpPr>
        <p:spPr>
          <a:xfrm>
            <a:off x="4334256" y="1920240"/>
            <a:ext cx="3511296" cy="3657600"/>
          </a:xfrm>
          <a:prstGeom prst="roundRect">
            <a:avLst>
              <a:gd name="adj" fmla="val 3906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4608576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08576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5248656" y="2121408"/>
            <a:ext cx="23225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Общественный вещатель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608576" y="2880360"/>
            <a:ext cx="2962656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MNB сочетает национальные ТВ- и радиоканалы с цифровыми новостными ресурсами; его аудитория и общественная роль особенно значимы.</a:t>
            </a:r>
            <a:endParaRPr lang="en-US" sz="1400" dirty="0"/>
          </a:p>
        </p:txBody>
      </p:sp>
      <p:sp>
        <p:nvSpPr>
          <p:cNvPr id="15" name="Card 3"/>
          <p:cNvSpPr/>
          <p:nvPr/>
        </p:nvSpPr>
        <p:spPr>
          <a:xfrm>
            <a:off x="8119872" y="1920240"/>
            <a:ext cx="3511296" cy="3657600"/>
          </a:xfrm>
          <a:prstGeom prst="roundRect">
            <a:avLst>
              <a:gd name="adj" fmla="val 3906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Number badge"/>
          <p:cNvSpPr/>
          <p:nvPr/>
        </p:nvSpPr>
        <p:spPr>
          <a:xfrm>
            <a:off x="8394192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94192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9034272" y="2121408"/>
            <a:ext cx="23225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Гибридная стратегия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394192" y="2880360"/>
            <a:ext cx="2962656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Каналам выгодно превращать эфирные программы в короткие видео, прямые трансляции, архивы и catch-up-контент.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CRC, Broadcasting Regulation; MOM, Television; State Media Monitor, MNB (28.08.2026).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ЦИФРОВАЯ ИНФРАСТРУКТУРА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Особенность №2. Аудитория уже цифровая</a:t>
            </a:r>
            <a:endParaRPr lang="en-US" sz="2800" dirty="0"/>
          </a:p>
        </p:txBody>
      </p:sp>
      <p:sp>
        <p:nvSpPr>
          <p:cNvPr id="5" name="Stat card 1"/>
          <p:cNvSpPr/>
          <p:nvPr/>
        </p:nvSpPr>
        <p:spPr>
          <a:xfrm>
            <a:off x="548640" y="1874520"/>
            <a:ext cx="3511296" cy="4023360"/>
          </a:xfrm>
          <a:prstGeom prst="roundRect">
            <a:avLst>
              <a:gd name="adj" fmla="val 3906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Sun accent"/>
          <p:cNvSpPr/>
          <p:nvPr/>
        </p:nvSpPr>
        <p:spPr>
          <a:xfrm>
            <a:off x="3054096" y="1874520"/>
            <a:ext cx="731520" cy="731520"/>
          </a:xfrm>
          <a:prstGeom prst="ellipse">
            <a:avLst/>
          </a:prstGeom>
          <a:solidFill>
            <a:srgbClr val="E0A526">
              <a:alpha val="20000"/>
            </a:srgbClr>
          </a:solidFill>
          <a:ln w="12700">
            <a:solidFill>
              <a:srgbClr val="0F2744">
                <a:alpha val="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224028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ИНТЕРНЕТ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971800"/>
            <a:ext cx="28712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2,93 млн</a:t>
            </a:r>
            <a:endParaRPr lang="en-US" sz="46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160520"/>
            <a:ext cx="287121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интернет-пользователей; проникновение 83%.</a:t>
            </a:r>
            <a:endParaRPr lang="en-US" sz="1400" dirty="0"/>
          </a:p>
        </p:txBody>
      </p:sp>
      <p:sp>
        <p:nvSpPr>
          <p:cNvPr id="10" name="Stat card 2"/>
          <p:cNvSpPr/>
          <p:nvPr/>
        </p:nvSpPr>
        <p:spPr>
          <a:xfrm>
            <a:off x="4334256" y="1874520"/>
            <a:ext cx="3511296" cy="4023360"/>
          </a:xfrm>
          <a:prstGeom prst="roundRect">
            <a:avLst>
              <a:gd name="adj" fmla="val 3906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Sun accent"/>
          <p:cNvSpPr/>
          <p:nvPr/>
        </p:nvSpPr>
        <p:spPr>
          <a:xfrm>
            <a:off x="6839712" y="1874520"/>
            <a:ext cx="731520" cy="731520"/>
          </a:xfrm>
          <a:prstGeom prst="ellipse">
            <a:avLst/>
          </a:prstGeom>
          <a:solidFill>
            <a:srgbClr val="E0A526">
              <a:alpha val="20000"/>
            </a:srgbClr>
          </a:solidFill>
          <a:ln w="12700">
            <a:solidFill>
              <a:srgbClr val="0F2744">
                <a:alpha val="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4296" y="224028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СОЦСЕТИ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654296" y="2971800"/>
            <a:ext cx="28712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2,70 млн</a:t>
            </a:r>
            <a:endParaRPr lang="en-US" sz="4600" dirty="0"/>
          </a:p>
        </p:txBody>
      </p:sp>
      <p:sp>
        <p:nvSpPr>
          <p:cNvPr id="14" name="Text 12"/>
          <p:cNvSpPr txBox="1"/>
          <p:nvPr/>
        </p:nvSpPr>
        <p:spPr>
          <a:xfrm>
            <a:off x="4654296" y="4160520"/>
            <a:ext cx="287121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 identities; 76,5% населения.</a:t>
            </a:r>
            <a:endParaRPr lang="en-US" sz="1400" dirty="0"/>
          </a:p>
        </p:txBody>
      </p:sp>
      <p:sp>
        <p:nvSpPr>
          <p:cNvPr id="15" name="Stat card 3"/>
          <p:cNvSpPr/>
          <p:nvPr/>
        </p:nvSpPr>
        <p:spPr>
          <a:xfrm>
            <a:off x="8119872" y="1874520"/>
            <a:ext cx="3511296" cy="4023360"/>
          </a:xfrm>
          <a:prstGeom prst="roundRect">
            <a:avLst>
              <a:gd name="adj" fmla="val 3906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Sun accent"/>
          <p:cNvSpPr/>
          <p:nvPr/>
        </p:nvSpPr>
        <p:spPr>
          <a:xfrm>
            <a:off x="10625328" y="1874520"/>
            <a:ext cx="731520" cy="731520"/>
          </a:xfrm>
          <a:prstGeom prst="ellipse">
            <a:avLst/>
          </a:prstGeom>
          <a:solidFill>
            <a:srgbClr val="E0A526">
              <a:alpha val="20000"/>
            </a:srgbClr>
          </a:solidFill>
          <a:ln w="12700">
            <a:solidFill>
              <a:srgbClr val="0F2744">
                <a:alpha val="0"/>
              </a:srgbClr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439912" y="224028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FACEBOOK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8439912" y="2971800"/>
            <a:ext cx="28712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2,70 млн</a:t>
            </a:r>
            <a:endParaRPr lang="en-US" sz="4600" dirty="0"/>
          </a:p>
        </p:txBody>
      </p:sp>
      <p:sp>
        <p:nvSpPr>
          <p:cNvPr id="19" name="Text 17"/>
          <p:cNvSpPr txBox="1"/>
          <p:nvPr/>
        </p:nvSpPr>
        <p:spPr>
          <a:xfrm>
            <a:off x="8439912" y="4160520"/>
            <a:ext cx="287121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потенциальный рекламный охват; не MAU и не уникальные люди.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DataReportal, Digital 2026: Mongolia; примечания Meta/Kepios.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ПЛЮРАЛИЗМ И СОБСТВЕННОСТЬ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Особенность №3. Концентрация и политико-экономические связи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783080"/>
            <a:ext cx="5394960" cy="4343400"/>
          </a:xfrm>
          <a:prstGeom prst="roundRect">
            <a:avLst>
              <a:gd name="adj" fmla="val 3158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2039112"/>
            <a:ext cx="502920" cy="50292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984248"/>
            <a:ext cx="42062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Онлайн-новости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743200"/>
            <a:ext cx="484632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Четыре ведущих сайта по историческому исследованию MOM суммарно составляли 52% частоты использования: GoGo.mn 18%, News.mn 18%, Ollo.mn 9%, Ikon.mn 7%.</a:t>
            </a:r>
            <a:endParaRPr lang="en-US" sz="1800" dirty="0"/>
          </a:p>
        </p:txBody>
      </p:sp>
      <p:sp>
        <p:nvSpPr>
          <p:cNvPr id="10" name="Card 2"/>
          <p:cNvSpPr/>
          <p:nvPr/>
        </p:nvSpPr>
        <p:spPr>
          <a:xfrm>
            <a:off x="6217920" y="1783080"/>
            <a:ext cx="5422392" cy="2057400"/>
          </a:xfrm>
          <a:prstGeom prst="roundRect">
            <a:avLst>
              <a:gd name="adj" fmla="val 6667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6492240" y="203911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132320" y="198424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Телевидение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92240" y="2743200"/>
            <a:ext cx="48737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 оценивал концентрацию ТВ как среднюю; четыре крупнейших владельца — около 30,3% аудитории в базе исследования.</a:t>
            </a:r>
            <a:endParaRPr lang="en-US" sz="1400" dirty="0"/>
          </a:p>
        </p:txBody>
      </p:sp>
      <p:sp>
        <p:nvSpPr>
          <p:cNvPr id="15" name="Card 3"/>
          <p:cNvSpPr/>
          <p:nvPr/>
        </p:nvSpPr>
        <p:spPr>
          <a:xfrm>
            <a:off x="6217920" y="4069080"/>
            <a:ext cx="5422392" cy="2057400"/>
          </a:xfrm>
          <a:prstGeom prst="roundRect">
            <a:avLst>
              <a:gd name="adj" fmla="val 6667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Number badge"/>
          <p:cNvSpPr/>
          <p:nvPr/>
        </p:nvSpPr>
        <p:spPr>
          <a:xfrm>
            <a:off x="6492240" y="432511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92240" y="4325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132320" y="427024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Политические связи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6492240" y="5029200"/>
            <a:ext cx="48737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 обнаружил политические аффилиации у 29 из 39 исследованных медиа (74,36%); это исторический срез, не актуальная доля 2026 г.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MOM, Indicators for Risks to Media Pluralism; историческая база исследования.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• ЮРИДИЧЕСКОЕ РЕГУЛИРОВАНИЕ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Правовая рамка: действующие нормы и незакрытая реформа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920240"/>
            <a:ext cx="3511296" cy="3657600"/>
          </a:xfrm>
          <a:prstGeom prst="roundRect">
            <a:avLst>
              <a:gd name="adj" fmla="val 3906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121408"/>
            <a:ext cx="23225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Конституция и базовый закон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2962656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Конституция 1992 г.; Закон о свободе СМИ 1998 г. — запрет цензуры и государственной монополии на СМИ.</a:t>
            </a:r>
            <a:endParaRPr lang="en-US" sz="1400" dirty="0"/>
          </a:p>
        </p:txBody>
      </p:sp>
      <p:sp>
        <p:nvSpPr>
          <p:cNvPr id="10" name="Card 2"/>
          <p:cNvSpPr/>
          <p:nvPr/>
        </p:nvSpPr>
        <p:spPr>
          <a:xfrm>
            <a:off x="4334256" y="1920240"/>
            <a:ext cx="3511296" cy="3657600"/>
          </a:xfrm>
          <a:prstGeom prst="roundRect">
            <a:avLst>
              <a:gd name="adj" fmla="val 3906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4608576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08576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5248656" y="2121408"/>
            <a:ext cx="23225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Отраслевые нормы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608576" y="2880360"/>
            <a:ext cx="2962656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Законы о вещании (2019), общественном радио и ТВ (2005), рекламе (2002), связи (2001), радиочастотах (1999), конкуренции (2010), персональных данных (2021), доступе к информации.</a:t>
            </a:r>
            <a:endParaRPr lang="en-US" sz="1400" dirty="0"/>
          </a:p>
        </p:txBody>
      </p:sp>
      <p:sp>
        <p:nvSpPr>
          <p:cNvPr id="15" name="Card 3"/>
          <p:cNvSpPr/>
          <p:nvPr/>
        </p:nvSpPr>
        <p:spPr>
          <a:xfrm>
            <a:off x="8119872" y="1920240"/>
            <a:ext cx="3511296" cy="3657600"/>
          </a:xfrm>
          <a:prstGeom prst="roundRect">
            <a:avLst>
              <a:gd name="adj" fmla="val 3906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Number badge"/>
          <p:cNvSpPr/>
          <p:nvPr/>
        </p:nvSpPr>
        <p:spPr>
          <a:xfrm>
            <a:off x="8394192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94192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9034272" y="2121408"/>
            <a:ext cx="23225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Проект реформы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394192" y="2880360"/>
            <a:ext cx="2962656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Законопроект о свободе СМИ внесён в январе 2025 г.; по ICNL на начало октября 2026 г. дальнейшее продвижение в парламенте не подтверждалось. Не путать проект с действующим законом.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CRC, Laws of Mongolia; MOM, Legal Framework; ICNL (октябрь 2026); UNESCO.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• ИНСТИТУЦИОНАЛЬНАЯ АРХИТЕКТУРА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Кто регулирует и кто представляет отрасль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69164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19476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9476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89280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Парламент и правительство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65176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Принимают законы, бюджетные решения и определяют политику в сфере общественного вещания и информации.</a:t>
            </a:r>
            <a:endParaRPr lang="en-US" sz="1400" dirty="0"/>
          </a:p>
        </p:txBody>
      </p:sp>
      <p:sp>
        <p:nvSpPr>
          <p:cNvPr id="10" name="Card 2"/>
          <p:cNvSpPr/>
          <p:nvPr/>
        </p:nvSpPr>
        <p:spPr>
          <a:xfrm>
            <a:off x="6217920" y="169164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6492240" y="19476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19476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132320" y="189280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CRC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92240" y="265176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Комиссия по регулированию коммуникаций: лицензии на вещание, частоты, технические требования и надзор за соблюдением правил.</a:t>
            </a:r>
            <a:endParaRPr lang="en-US" sz="1400" dirty="0"/>
          </a:p>
        </p:txBody>
      </p:sp>
      <p:sp>
        <p:nvSpPr>
          <p:cNvPr id="15" name="Card 3"/>
          <p:cNvSpPr/>
          <p:nvPr/>
        </p:nvSpPr>
        <p:spPr>
          <a:xfrm>
            <a:off x="548640" y="402336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Number badge"/>
          <p:cNvSpPr/>
          <p:nvPr/>
        </p:nvSpPr>
        <p:spPr>
          <a:xfrm>
            <a:off x="822960" y="427939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4279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22452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MNB National Council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498348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 управления общественного вещателя; участвует в бюджетном планировании и кадровом надзоре.</a:t>
            </a:r>
            <a:endParaRPr lang="en-US" sz="1400" dirty="0"/>
          </a:p>
        </p:txBody>
      </p:sp>
      <p:sp>
        <p:nvSpPr>
          <p:cNvPr id="20" name="Card 4"/>
          <p:cNvSpPr/>
          <p:nvPr/>
        </p:nvSpPr>
        <p:spPr>
          <a:xfrm>
            <a:off x="6217920" y="402336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21" name="Number badge"/>
          <p:cNvSpPr/>
          <p:nvPr/>
        </p:nvSpPr>
        <p:spPr>
          <a:xfrm>
            <a:off x="6492240" y="427939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92240" y="4279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132320" y="422452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Профессиональная среда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6492240" y="498348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Журналистские объединения, Globe International Center, Press Institute и отраслевые НКО участвуют в саморегулировании, мониторинге и защите свободы прессы.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CRC; Law on Public Radio and Television; MOM; UNESCO; ICNL.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• ФИНАНСОВОЕ РЕГУЛИРОВАНИЕ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Финансовая модель MNB: смешанное финансирование</a:t>
            </a:r>
            <a:endParaRPr lang="en-US" sz="2800" dirty="0"/>
          </a:p>
        </p:txBody>
      </p:sp>
      <p:sp>
        <p:nvSpPr>
          <p:cNvPr id="5" name="Stat card 1"/>
          <p:cNvSpPr/>
          <p:nvPr/>
        </p:nvSpPr>
        <p:spPr>
          <a:xfrm>
            <a:off x="548640" y="1874520"/>
            <a:ext cx="3511296" cy="4023360"/>
          </a:xfrm>
          <a:prstGeom prst="roundRect">
            <a:avLst>
              <a:gd name="adj" fmla="val 3906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Sun accent"/>
          <p:cNvSpPr/>
          <p:nvPr/>
        </p:nvSpPr>
        <p:spPr>
          <a:xfrm>
            <a:off x="3054096" y="1874520"/>
            <a:ext cx="731520" cy="731520"/>
          </a:xfrm>
          <a:prstGeom prst="ellipse">
            <a:avLst/>
          </a:prstGeom>
          <a:solidFill>
            <a:srgbClr val="E0A526">
              <a:alpha val="20000"/>
            </a:srgbClr>
          </a:solidFill>
          <a:ln w="12700">
            <a:solidFill>
              <a:srgbClr val="0F2744">
                <a:alpha val="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224028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ДОХОДЫ 2025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971800"/>
            <a:ext cx="28712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23,4 млрд MNT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160520"/>
            <a:ext cx="287121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Совокупные доходы MNB; расходы — 24,2 млрд MNT.</a:t>
            </a:r>
            <a:endParaRPr lang="en-US" sz="1400" dirty="0"/>
          </a:p>
        </p:txBody>
      </p:sp>
      <p:sp>
        <p:nvSpPr>
          <p:cNvPr id="10" name="Stat card 2"/>
          <p:cNvSpPr/>
          <p:nvPr/>
        </p:nvSpPr>
        <p:spPr>
          <a:xfrm>
            <a:off x="4334256" y="1874520"/>
            <a:ext cx="3511296" cy="4023360"/>
          </a:xfrm>
          <a:prstGeom prst="roundRect">
            <a:avLst>
              <a:gd name="adj" fmla="val 3906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Sun accent"/>
          <p:cNvSpPr/>
          <p:nvPr/>
        </p:nvSpPr>
        <p:spPr>
          <a:xfrm>
            <a:off x="6839712" y="1874520"/>
            <a:ext cx="731520" cy="731520"/>
          </a:xfrm>
          <a:prstGeom prst="ellipse">
            <a:avLst/>
          </a:prstGeom>
          <a:solidFill>
            <a:srgbClr val="E0A526">
              <a:alpha val="20000"/>
            </a:srgbClr>
          </a:solidFill>
          <a:ln w="12700">
            <a:solidFill>
              <a:srgbClr val="0F2744">
                <a:alpha val="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4296" y="224028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БЮДЖЕТНАЯ ПОДДЕРЖКА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654296" y="2971800"/>
            <a:ext cx="28712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9,5 млрд MNT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4654296" y="4160520"/>
            <a:ext cx="287121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40,6% доходов; государственный бюджет.</a:t>
            </a:r>
            <a:endParaRPr lang="en-US" sz="1400" dirty="0"/>
          </a:p>
        </p:txBody>
      </p:sp>
      <p:sp>
        <p:nvSpPr>
          <p:cNvPr id="15" name="Stat card 3"/>
          <p:cNvSpPr/>
          <p:nvPr/>
        </p:nvSpPr>
        <p:spPr>
          <a:xfrm>
            <a:off x="8119872" y="1874520"/>
            <a:ext cx="3511296" cy="4023360"/>
          </a:xfrm>
          <a:prstGeom prst="roundRect">
            <a:avLst>
              <a:gd name="adj" fmla="val 3906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Sun accent"/>
          <p:cNvSpPr/>
          <p:nvPr/>
        </p:nvSpPr>
        <p:spPr>
          <a:xfrm>
            <a:off x="10625328" y="1874520"/>
            <a:ext cx="731520" cy="731520"/>
          </a:xfrm>
          <a:prstGeom prst="ellipse">
            <a:avLst/>
          </a:prstGeom>
          <a:solidFill>
            <a:srgbClr val="E0A526">
              <a:alpha val="20000"/>
            </a:srgbClr>
          </a:solidFill>
          <a:ln w="12700">
            <a:solidFill>
              <a:srgbClr val="0F2744">
                <a:alpha val="0"/>
              </a:srgbClr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439912" y="224028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ОБЯЗАТЕЛЬНЫЙ СБОР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8439912" y="2971800"/>
            <a:ext cx="28712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9,0 млрд MNT</a:t>
            </a:r>
            <a:endParaRPr lang="en-US" sz="3200" dirty="0"/>
          </a:p>
        </p:txBody>
      </p:sp>
      <p:sp>
        <p:nvSpPr>
          <p:cNvPr id="19" name="Text 17"/>
          <p:cNvSpPr txBox="1"/>
          <p:nvPr/>
        </p:nvSpPr>
        <p:spPr>
          <a:xfrm>
            <a:off x="8439912" y="4160520"/>
            <a:ext cx="287121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38,5%; платёж за вещание, 1 100 MNT в месяц с домохозяйства.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MNB Annual Activity and Financial Report 2025; State Media Monitor (28.08.2026).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2.1–2.2 • ПОДДЕРЖКА И РИСКИ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Государственные деньги — не только субсидии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69164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19476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9476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89280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Контракты государства со СМИ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65176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2025 г. госорганы заключили медиаконтракты на 24,2 млрд MNT по исследованию Национального аудиторского управления. Это закупки/контракты, а не универсальная субсидия отрасли.</a:t>
            </a:r>
            <a:endParaRPr lang="en-US" sz="1400" dirty="0"/>
          </a:p>
        </p:txBody>
      </p:sp>
      <p:sp>
        <p:nvSpPr>
          <p:cNvPr id="10" name="Card 2"/>
          <p:cNvSpPr/>
          <p:nvPr/>
        </p:nvSpPr>
        <p:spPr>
          <a:xfrm>
            <a:off x="6217920" y="169164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6492240" y="19476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19476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132320" y="189280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Реклама и коммерческие доходы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92240" y="265176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Реклама, спонсорство и производство остаются основой частных моделей; сопоставимый публичный ряд выручки по рынку отсутствует.</a:t>
            </a:r>
            <a:endParaRPr lang="en-US" sz="1400" dirty="0"/>
          </a:p>
        </p:txBody>
      </p:sp>
      <p:sp>
        <p:nvSpPr>
          <p:cNvPr id="15" name="Card 3"/>
          <p:cNvSpPr/>
          <p:nvPr/>
        </p:nvSpPr>
        <p:spPr>
          <a:xfrm>
            <a:off x="548640" y="402336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Number badge"/>
          <p:cNvSpPr/>
          <p:nvPr/>
        </p:nvSpPr>
        <p:spPr>
          <a:xfrm>
            <a:off x="822960" y="427939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4279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22452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Налоговые льготы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498348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выявлена подтверждённая универсальная специальная налоговая льгота для всего сектора; общие культурные или инвестиционные режимы нельзя выдавать за медиасубсидию.</a:t>
            </a:r>
            <a:endParaRPr lang="en-US" sz="1400" dirty="0"/>
          </a:p>
        </p:txBody>
      </p:sp>
      <p:sp>
        <p:nvSpPr>
          <p:cNvPr id="20" name="Card 4"/>
          <p:cNvSpPr/>
          <p:nvPr/>
        </p:nvSpPr>
        <p:spPr>
          <a:xfrm>
            <a:off x="6217920" y="402336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21" name="Number badge"/>
          <p:cNvSpPr/>
          <p:nvPr/>
        </p:nvSpPr>
        <p:spPr>
          <a:xfrm>
            <a:off x="6492240" y="427939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92240" y="4279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132320" y="422452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Риск зависимости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6492240" y="498348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Контракты и бюджетное финансирование могут усиливать финансовую уязвимость редакций, если правила распределения непрозрачны.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MNB Report 2025; eGov.mn / Uchirtai.mn (14.10.2026); MOM.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• ЭКОНОМИЧЕСКИЕ ПОКАЗАТЕЛИ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Экономика медиапотребления: реклама смещается в цифру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783080"/>
            <a:ext cx="5394960" cy="4343400"/>
          </a:xfrm>
          <a:prstGeom prst="roundRect">
            <a:avLst>
              <a:gd name="adj" fmla="val 3158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2039112"/>
            <a:ext cx="502920" cy="50292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984248"/>
            <a:ext cx="42062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Распределение маркетинг-бюджетов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743200"/>
            <a:ext cx="484632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Оценка MMCG за 2023 г.: 40% — традиционные медиа; 35% — digital; 25% — прочие инструменты. Это структура маркетинговых расходов, не аудитированная выручка медиакомпаний.</a:t>
            </a:r>
            <a:endParaRPr lang="en-US" sz="1800" dirty="0"/>
          </a:p>
        </p:txBody>
      </p:sp>
      <p:sp>
        <p:nvSpPr>
          <p:cNvPr id="10" name="Card 2"/>
          <p:cNvSpPr/>
          <p:nvPr/>
        </p:nvSpPr>
        <p:spPr>
          <a:xfrm>
            <a:off x="6217920" y="1783080"/>
            <a:ext cx="5422392" cy="2057400"/>
          </a:xfrm>
          <a:prstGeom prst="roundRect">
            <a:avLst>
              <a:gd name="adj" fmla="val 6667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6492240" y="203911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132320" y="198424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Ограниченный рынок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92240" y="2743200"/>
            <a:ext cx="48737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Небольшое население и концентрация рекламодателей ограничивают масштаб платных подписок и повышают значение спонсорства и нативной рекламы.</a:t>
            </a:r>
            <a:endParaRPr lang="en-US" sz="1400" dirty="0"/>
          </a:p>
        </p:txBody>
      </p:sp>
      <p:sp>
        <p:nvSpPr>
          <p:cNvPr id="15" name="Card 3"/>
          <p:cNvSpPr/>
          <p:nvPr/>
        </p:nvSpPr>
        <p:spPr>
          <a:xfrm>
            <a:off x="6217920" y="4069080"/>
            <a:ext cx="5422392" cy="2057400"/>
          </a:xfrm>
          <a:prstGeom prst="roundRect">
            <a:avLst>
              <a:gd name="adj" fmla="val 6667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Number badge"/>
          <p:cNvSpPr/>
          <p:nvPr/>
        </p:nvSpPr>
        <p:spPr>
          <a:xfrm>
            <a:off x="6492240" y="432511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92240" y="4325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132320" y="427024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Пробел статистики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6492240" y="5029200"/>
            <a:ext cx="48737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 устойчивого открытого ряда совокупной выручки ТВ, digital news и OTT; сравнение игроков по выручке было бы спекулятивным.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VEXA / MMCG (2023); MOM; авторская оценка ограничений данных.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• СТРУКТУРНЫЕ КОМПОНЕНТЫ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Структура игроков: цепочка создания стоимости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69164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19476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9476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89280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Производство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65176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Редакции, телестудии, независимые продюсеры, авторы и локальные правообладатели создают новости, шоу и сериалы.</a:t>
            </a:r>
            <a:endParaRPr lang="en-US" sz="1400" dirty="0"/>
          </a:p>
        </p:txBody>
      </p:sp>
      <p:sp>
        <p:nvSpPr>
          <p:cNvPr id="10" name="Card 2"/>
          <p:cNvSpPr/>
          <p:nvPr/>
        </p:nvSpPr>
        <p:spPr>
          <a:xfrm>
            <a:off x="6217920" y="169164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6492240" y="19476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19476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132320" y="189280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Агрегация и бренд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92240" y="265176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Телеканалы, новостные порталы и общественный вещатель формируют повестку, доверие и библиотеки контента.</a:t>
            </a:r>
            <a:endParaRPr lang="en-US" sz="1400" dirty="0"/>
          </a:p>
        </p:txBody>
      </p:sp>
      <p:sp>
        <p:nvSpPr>
          <p:cNvPr id="15" name="Card 3"/>
          <p:cNvSpPr/>
          <p:nvPr/>
        </p:nvSpPr>
        <p:spPr>
          <a:xfrm>
            <a:off x="548640" y="402336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Number badge"/>
          <p:cNvSpPr/>
          <p:nvPr/>
        </p:nvSpPr>
        <p:spPr>
          <a:xfrm>
            <a:off x="822960" y="427939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4279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22452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Доставка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498348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CRC лицензирует вещание; телеком-операторы, спутниковые платформы, кабель и интернет обеспечивают доступ.</a:t>
            </a:r>
            <a:endParaRPr lang="en-US" sz="1400" dirty="0"/>
          </a:p>
        </p:txBody>
      </p:sp>
      <p:sp>
        <p:nvSpPr>
          <p:cNvPr id="20" name="Card 4"/>
          <p:cNvSpPr/>
          <p:nvPr/>
        </p:nvSpPr>
        <p:spPr>
          <a:xfrm>
            <a:off x="6217920" y="402336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21" name="Number badge"/>
          <p:cNvSpPr/>
          <p:nvPr/>
        </p:nvSpPr>
        <p:spPr>
          <a:xfrm>
            <a:off x="6492240" y="427939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92240" y="4279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132320" y="422452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Платформенный слой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6492240" y="498348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Meta, YouTube и поисковые платформы обеспечивают масштаб дистрибуции, но забирают часть контроля над алгоритмами, данными и рекламой.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CRC; MOM Media Market; DataReportal; авторский анализ.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ГЛОБАЛЬНЫЙ КОНТЕКСТ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Наднациональная медиасистема: платформы и нормы над национальным рынком</a:t>
            </a:r>
            <a:endParaRPr lang="en-US" sz="2800" dirty="0"/>
          </a:p>
        </p:txBody>
      </p:sp>
      <p:sp>
        <p:nvSpPr>
          <p:cNvPr id="5" name="Tier 1"/>
          <p:cNvSpPr/>
          <p:nvPr/>
        </p:nvSpPr>
        <p:spPr>
          <a:xfrm>
            <a:off x="548640" y="1783080"/>
            <a:ext cx="4754880" cy="1188720"/>
          </a:xfrm>
          <a:prstGeom prst="roundRect">
            <a:avLst>
              <a:gd name="adj" fmla="val 11538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777240" y="1911096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НАДНАЦИОНАЛЬНЫЙ УРОВЕНЬ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24028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Глобальные платформы, международные нормы, трансграничный контент</a:t>
            </a:r>
            <a:endParaRPr lang="en-US" sz="1400" dirty="0"/>
          </a:p>
        </p:txBody>
      </p:sp>
      <p:sp>
        <p:nvSpPr>
          <p:cNvPr id="8" name="Arrow"/>
          <p:cNvSpPr/>
          <p:nvPr/>
        </p:nvSpPr>
        <p:spPr>
          <a:xfrm>
            <a:off x="2788920" y="2990088"/>
            <a:ext cx="640080" cy="256032"/>
          </a:xfrm>
          <a:prstGeom prst="downArrow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9" name="Tier 2"/>
          <p:cNvSpPr/>
          <p:nvPr/>
        </p:nvSpPr>
        <p:spPr>
          <a:xfrm>
            <a:off x="548640" y="3264408"/>
            <a:ext cx="4754880" cy="1188720"/>
          </a:xfrm>
          <a:prstGeom prst="roundRect">
            <a:avLst>
              <a:gd name="adj" fmla="val 11538"/>
            </a:avLst>
          </a:prstGeom>
          <a:solidFill>
            <a:srgbClr val="1D4E89"/>
          </a:solidFill>
          <a:ln w="12700">
            <a:solidFill>
              <a:srgbClr val="1D4E89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777240" y="3392424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НАЦИОНАЛЬНЫЙ УРОВЕНЬ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721608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CRC, MNB, частные ТВ-каналы и онлайн-СМИ</a:t>
            </a:r>
            <a:endParaRPr lang="en-US" sz="1400" dirty="0"/>
          </a:p>
        </p:txBody>
      </p:sp>
      <p:sp>
        <p:nvSpPr>
          <p:cNvPr id="12" name="Arrow"/>
          <p:cNvSpPr/>
          <p:nvPr/>
        </p:nvSpPr>
        <p:spPr>
          <a:xfrm>
            <a:off x="2788920" y="4471416"/>
            <a:ext cx="640080" cy="256032"/>
          </a:xfrm>
          <a:prstGeom prst="downArrow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13" name="Tier 3"/>
          <p:cNvSpPr/>
          <p:nvPr/>
        </p:nvSpPr>
        <p:spPr>
          <a:xfrm>
            <a:off x="548640" y="4745736"/>
            <a:ext cx="4754880" cy="1188720"/>
          </a:xfrm>
          <a:prstGeom prst="roundRect">
            <a:avLst>
              <a:gd name="adj" fmla="val 11538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777240" y="4873752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АУДИТОРИЯ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5202936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0F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2,93 млн интернет-пользователей; 83% населения</a:t>
            </a:r>
            <a:endParaRPr lang="en-US" sz="1400" dirty="0"/>
          </a:p>
        </p:txBody>
      </p:sp>
      <p:sp>
        <p:nvSpPr>
          <p:cNvPr id="16" name="Card 1"/>
          <p:cNvSpPr/>
          <p:nvPr/>
        </p:nvSpPr>
        <p:spPr>
          <a:xfrm>
            <a:off x="5577840" y="1783080"/>
            <a:ext cx="6062472" cy="1325880"/>
          </a:xfrm>
          <a:prstGeom prst="roundRect">
            <a:avLst>
              <a:gd name="adj" fmla="val 10345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7" name="Number badge"/>
          <p:cNvSpPr/>
          <p:nvPr/>
        </p:nvSpPr>
        <p:spPr>
          <a:xfrm>
            <a:off x="5806440" y="2011680"/>
            <a:ext cx="457200" cy="45720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80644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6446520" y="1911096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Глобальные платформы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446520" y="2258568"/>
            <a:ext cx="49834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Meta, YouTube и поисковые сервисы задают правила дистрибуции: у Facebook 2,70 млн рекламного охвата, а алгоритмы и данные остаются вне страны.</a:t>
            </a:r>
            <a:endParaRPr lang="en-US" sz="1400" dirty="0"/>
          </a:p>
        </p:txBody>
      </p:sp>
      <p:sp>
        <p:nvSpPr>
          <p:cNvPr id="21" name="Card 2"/>
          <p:cNvSpPr/>
          <p:nvPr/>
        </p:nvSpPr>
        <p:spPr>
          <a:xfrm>
            <a:off x="5577840" y="3264408"/>
            <a:ext cx="6062472" cy="1325880"/>
          </a:xfrm>
          <a:prstGeom prst="roundRect">
            <a:avLst>
              <a:gd name="adj" fmla="val 10345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22" name="Number badge"/>
          <p:cNvSpPr/>
          <p:nvPr/>
        </p:nvSpPr>
        <p:spPr>
          <a:xfrm>
            <a:off x="5806440" y="3493008"/>
            <a:ext cx="457200" cy="45720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806440" y="34930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6446520" y="3392424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Международные нормы и оценки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446520" y="3739896"/>
            <a:ext cx="49834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Стандарты ООН и UNESCO и индекс RSF формируют внешнюю рамку свободы СМИ и ориентиры для реформы закона.</a:t>
            </a:r>
            <a:endParaRPr lang="en-US" sz="1400" dirty="0"/>
          </a:p>
        </p:txBody>
      </p:sp>
      <p:sp>
        <p:nvSpPr>
          <p:cNvPr id="26" name="Card 3"/>
          <p:cNvSpPr/>
          <p:nvPr/>
        </p:nvSpPr>
        <p:spPr>
          <a:xfrm>
            <a:off x="5577840" y="4745736"/>
            <a:ext cx="6062472" cy="1325880"/>
          </a:xfrm>
          <a:prstGeom prst="roundRect">
            <a:avLst>
              <a:gd name="adj" fmla="val 10345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27" name="Number badge"/>
          <p:cNvSpPr/>
          <p:nvPr/>
        </p:nvSpPr>
        <p:spPr>
          <a:xfrm>
            <a:off x="5806440" y="4974336"/>
            <a:ext cx="457200" cy="45720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806440" y="49743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9" name="Text 27"/>
          <p:cNvSpPr txBox="1"/>
          <p:nvPr/>
        </p:nvSpPr>
        <p:spPr>
          <a:xfrm>
            <a:off x="6446520" y="4873752"/>
            <a:ext cx="4983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Трансграничный контент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6446520" y="5221224"/>
            <a:ext cx="49834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Спутниковая и стриминговая доставка приносят зарубежные форматы, которые конкурируют с монгольским контентом за внимание и рекламу.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DataReportal, Digital 2026: Mongolia; RSF 2026; UNESCO; MOM; авторский анализ.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ГОРИЗОНТ 2027–2036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Очевидные тренды 1–2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920240"/>
            <a:ext cx="5408676" cy="3840480"/>
          </a:xfrm>
          <a:prstGeom prst="roundRect">
            <a:avLst>
              <a:gd name="adj" fmla="val 3571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121408"/>
            <a:ext cx="421995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Мобильное видео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4860036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Вертикальные ролики, короткие новости, прямые эфиры и клипы будут перетягивать внимание; редакциям понадобятся видео-команды и платформенная аналитика.</a:t>
            </a:r>
            <a:endParaRPr lang="en-US" sz="1600" dirty="0"/>
          </a:p>
        </p:txBody>
      </p:sp>
      <p:sp>
        <p:nvSpPr>
          <p:cNvPr id="10" name="Card 2"/>
          <p:cNvSpPr/>
          <p:nvPr/>
        </p:nvSpPr>
        <p:spPr>
          <a:xfrm>
            <a:off x="6231636" y="1920240"/>
            <a:ext cx="5408676" cy="3840480"/>
          </a:xfrm>
          <a:prstGeom prst="roundRect">
            <a:avLst>
              <a:gd name="adj" fmla="val 3571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6505956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05956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146036" y="2121408"/>
            <a:ext cx="421995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Гибридная монетизация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505956" y="2880360"/>
            <a:ext cx="4860036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Реклама, нативные интеграции, спонсорство, членство, подписка и мероприятия будут комбинироваться; массовый paywall ограничен размером рынка.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DataReportal Digital 2026; MOM; авторский прогноз.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ГОРИЗОНТ 2027–2036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Очевидный тренд 3: ТВ становится цифровой экосистемой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920240"/>
            <a:ext cx="3511296" cy="3657600"/>
          </a:xfrm>
          <a:prstGeom prst="roundRect">
            <a:avLst>
              <a:gd name="adj" fmla="val 3906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121408"/>
            <a:ext cx="23225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Единый контент — много окон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2962656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Эфирный выпуск будет одновременно жить в catch-up, приложении, YouTube, соцсетях и подкастах.</a:t>
            </a:r>
            <a:endParaRPr lang="en-US" sz="1400" dirty="0"/>
          </a:p>
        </p:txBody>
      </p:sp>
      <p:sp>
        <p:nvSpPr>
          <p:cNvPr id="10" name="Card 2"/>
          <p:cNvSpPr/>
          <p:nvPr/>
        </p:nvSpPr>
        <p:spPr>
          <a:xfrm>
            <a:off x="4334256" y="1920240"/>
            <a:ext cx="3511296" cy="3657600"/>
          </a:xfrm>
          <a:prstGeom prst="roundRect">
            <a:avLst>
              <a:gd name="adj" fmla="val 3906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4608576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08576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5248656" y="2121408"/>
            <a:ext cx="23225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Измерение аудитории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608576" y="2880360"/>
            <a:ext cx="2962656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Конкурентным преимуществом станет единая аналитика охвата и удержания между эфиром и digital.</a:t>
            </a:r>
            <a:endParaRPr lang="en-US" sz="1400" dirty="0"/>
          </a:p>
        </p:txBody>
      </p:sp>
      <p:sp>
        <p:nvSpPr>
          <p:cNvPr id="15" name="Card 3"/>
          <p:cNvSpPr/>
          <p:nvPr/>
        </p:nvSpPr>
        <p:spPr>
          <a:xfrm>
            <a:off x="8119872" y="1920240"/>
            <a:ext cx="3511296" cy="3657600"/>
          </a:xfrm>
          <a:prstGeom prst="roundRect">
            <a:avLst>
              <a:gd name="adj" fmla="val 3906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Number badge"/>
          <p:cNvSpPr/>
          <p:nvPr/>
        </p:nvSpPr>
        <p:spPr>
          <a:xfrm>
            <a:off x="8394192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94192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9034272" y="2121408"/>
            <a:ext cx="23225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Регионы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394192" y="2880360"/>
            <a:ext cx="2962656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Спутниковая и телеком-доставка сохранят значение там, где наземный широкополосный доступ экономически сложен.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CRC; MOM Television; DataReportal; авторский прогноз.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СКРЫТЫЕ ДРАЙВЕРЫ ПЕРЕМЕН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Менее очевидные тренды 1–2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920240"/>
            <a:ext cx="5408676" cy="3840480"/>
          </a:xfrm>
          <a:prstGeom prst="roundRect">
            <a:avLst>
              <a:gd name="adj" fmla="val 3571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121408"/>
            <a:ext cx="421995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Доверие как бизнес-актив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4860036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Прозрачность владельцев, раскрытие спонсорства, исправления и проверка фактов смогут отличать качественные редакции и поддерживать подписку.</a:t>
            </a:r>
            <a:endParaRPr lang="en-US" sz="1600" dirty="0"/>
          </a:p>
        </p:txBody>
      </p:sp>
      <p:sp>
        <p:nvSpPr>
          <p:cNvPr id="10" name="Card 2"/>
          <p:cNvSpPr/>
          <p:nvPr/>
        </p:nvSpPr>
        <p:spPr>
          <a:xfrm>
            <a:off x="6231636" y="1920240"/>
            <a:ext cx="5408676" cy="3840480"/>
          </a:xfrm>
          <a:prstGeom prst="roundRect">
            <a:avLst>
              <a:gd name="adj" fmla="val 3571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6505956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05956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146036" y="2121408"/>
            <a:ext cx="421995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удешевит выпуск, но удорожит проверку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505956" y="2880360"/>
            <a:ext cx="4860036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Субтитры, транскрибация, перевод, архивный поиск и монтаж ускорятся; дипфейки и синтетические цитаты повысят спрос на верификацию и маркировку.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RSF 2026; ICNL; авторский прогноз.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ЛОКАЛЬНЫЙ КОНТЕНТ И ПРАВА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Менее очевидный тренд 3: монгольский язык как экспортный IP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783080"/>
            <a:ext cx="5394960" cy="4343400"/>
          </a:xfrm>
          <a:prstGeom prst="roundRect">
            <a:avLst>
              <a:gd name="adj" fmla="val 3158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2039112"/>
            <a:ext cx="502920" cy="50292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984248"/>
            <a:ext cx="420624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Уникальность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743200"/>
            <a:ext cx="484632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Истории, юмор, музыка, документалистика и сериалы на монгольском языке создают отличие от глобального каталога.</a:t>
            </a:r>
            <a:endParaRPr lang="en-US" sz="1800" dirty="0"/>
          </a:p>
        </p:txBody>
      </p:sp>
      <p:sp>
        <p:nvSpPr>
          <p:cNvPr id="10" name="Card 2"/>
          <p:cNvSpPr/>
          <p:nvPr/>
        </p:nvSpPr>
        <p:spPr>
          <a:xfrm>
            <a:off x="6217920" y="1783080"/>
            <a:ext cx="5422392" cy="2057400"/>
          </a:xfrm>
          <a:prstGeom prst="roundRect">
            <a:avLst>
              <a:gd name="adj" fmla="val 6667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6492240" y="203911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132320" y="198424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Диаспора и соседние рынки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92240" y="2743200"/>
            <a:ext cx="48737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Субтитры и двуязычные версии расширят доступ к аудитории за пределами страны.</a:t>
            </a:r>
            <a:endParaRPr lang="en-US" sz="1400" dirty="0"/>
          </a:p>
        </p:txBody>
      </p:sp>
      <p:sp>
        <p:nvSpPr>
          <p:cNvPr id="15" name="Card 3"/>
          <p:cNvSpPr/>
          <p:nvPr/>
        </p:nvSpPr>
        <p:spPr>
          <a:xfrm>
            <a:off x="6217920" y="4069080"/>
            <a:ext cx="5422392" cy="2057400"/>
          </a:xfrm>
          <a:prstGeom prst="roundRect">
            <a:avLst>
              <a:gd name="adj" fmla="val 6667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Number badge"/>
          <p:cNvSpPr/>
          <p:nvPr/>
        </p:nvSpPr>
        <p:spPr>
          <a:xfrm>
            <a:off x="6492240" y="432511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92240" y="4325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132320" y="427024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Новая экономика прав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6492240" y="5029200"/>
            <a:ext cx="48737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Ценность сместится к библиотекам, форматам, ремейкам, лицензированию и вторичным окнам распространения.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MOM; DataReportal; авторский прогноз.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ПРОГНОЗ • ВЕРОЯТНОСТИ ЭКСПЕРТНЫЕ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Сценарии 2027–2036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920240"/>
            <a:ext cx="3511296" cy="3657600"/>
          </a:xfrm>
          <a:prstGeom prst="roundRect">
            <a:avLst>
              <a:gd name="adj" fmla="val 3906"/>
            </a:avLst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2176272"/>
            <a:ext cx="502920" cy="50292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F27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121408"/>
            <a:ext cx="23225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Базовый • 55%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2962656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ТВ сохраняет влияние, цифровое видео растёт, реклама и спонсорство комбинируются с нишевыми подписками; платформы остаются посредниками.</a:t>
            </a:r>
            <a:endParaRPr lang="en-US" sz="1400" dirty="0"/>
          </a:p>
        </p:txBody>
      </p:sp>
      <p:sp>
        <p:nvSpPr>
          <p:cNvPr id="10" name="Card 2"/>
          <p:cNvSpPr/>
          <p:nvPr/>
        </p:nvSpPr>
        <p:spPr>
          <a:xfrm>
            <a:off x="4334256" y="1920240"/>
            <a:ext cx="3511296" cy="3657600"/>
          </a:xfrm>
          <a:prstGeom prst="roundRect">
            <a:avLst>
              <a:gd name="adj" fmla="val 3906"/>
            </a:avLst>
          </a:prstGeom>
          <a:solidFill>
            <a:srgbClr val="FFF1CF"/>
          </a:solidFill>
          <a:ln w="12700">
            <a:solidFill>
              <a:srgbClr val="FFF1CF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4608576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08576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5248656" y="2121408"/>
            <a:ext cx="23225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Ускоренный • 25%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608576" y="2880360"/>
            <a:ext cx="2962656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Инвестиции в инфраструктуру, локальные OTT, AI-производство и экспорт форматов создают новые источники дохода.</a:t>
            </a:r>
            <a:endParaRPr lang="en-US" sz="1400" dirty="0"/>
          </a:p>
        </p:txBody>
      </p:sp>
      <p:sp>
        <p:nvSpPr>
          <p:cNvPr id="15" name="Card 3"/>
          <p:cNvSpPr/>
          <p:nvPr/>
        </p:nvSpPr>
        <p:spPr>
          <a:xfrm>
            <a:off x="8119872" y="1920240"/>
            <a:ext cx="3511296" cy="3657600"/>
          </a:xfrm>
          <a:prstGeom prst="roundRect">
            <a:avLst>
              <a:gd name="adj" fmla="val 3906"/>
            </a:avLst>
          </a:prstGeom>
          <a:solidFill>
            <a:srgbClr val="FBE6E7"/>
          </a:solidFill>
          <a:ln w="12700">
            <a:solidFill>
              <a:srgbClr val="FBE6E7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Number badge"/>
          <p:cNvSpPr/>
          <p:nvPr/>
        </p:nvSpPr>
        <p:spPr>
          <a:xfrm>
            <a:off x="8394192" y="21762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94192" y="2176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9034272" y="2121408"/>
            <a:ext cx="23225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Стрессовый • 20%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394192" y="2880360"/>
            <a:ext cx="2962656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Политизация, непрозрачное финансирование, слабый рекламный рынок и платформенная зависимость усиливают концентрацию.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Авторская сценарная оценка на основе RSF 2026, DataReportal, MOM, CRC и MNB.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548640" y="41148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868680" y="36576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86F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ПРАКТИЧЕСКИЕ ВЫВОДЫ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13232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делать участникам рынка</a:t>
            </a:r>
            <a:endParaRPr lang="en-US" sz="2800" dirty="0"/>
          </a:p>
        </p:txBody>
      </p:sp>
      <p:sp>
        <p:nvSpPr>
          <p:cNvPr id="5" name="Card 1"/>
          <p:cNvSpPr/>
          <p:nvPr/>
        </p:nvSpPr>
        <p:spPr>
          <a:xfrm>
            <a:off x="548640" y="169164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6" name="Number badge"/>
          <p:cNvSpPr/>
          <p:nvPr/>
        </p:nvSpPr>
        <p:spPr>
          <a:xfrm>
            <a:off x="822960" y="19476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9476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89280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Телеканалам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65176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Развивать архивы, приложения и короткие версии программ; измерять аудиторию между эфиром и онлайн; диверсифицировать доходы.</a:t>
            </a:r>
            <a:endParaRPr lang="en-US" sz="1400" dirty="0"/>
          </a:p>
        </p:txBody>
      </p:sp>
      <p:sp>
        <p:nvSpPr>
          <p:cNvPr id="10" name="Card 2"/>
          <p:cNvSpPr/>
          <p:nvPr/>
        </p:nvSpPr>
        <p:spPr>
          <a:xfrm>
            <a:off x="6217920" y="169164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1" name="Number badge"/>
          <p:cNvSpPr/>
          <p:nvPr/>
        </p:nvSpPr>
        <p:spPr>
          <a:xfrm>
            <a:off x="6492240" y="194767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19476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132320" y="189280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Онлайн-СМИ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92240" y="265176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Строить прямые каналы, рассылки и членство; инвестировать в проверку фактов; раскрывать владельцев и рекламные отношения.</a:t>
            </a:r>
            <a:endParaRPr lang="en-US" sz="1400" dirty="0"/>
          </a:p>
        </p:txBody>
      </p:sp>
      <p:sp>
        <p:nvSpPr>
          <p:cNvPr id="15" name="Card 3"/>
          <p:cNvSpPr/>
          <p:nvPr/>
        </p:nvSpPr>
        <p:spPr>
          <a:xfrm>
            <a:off x="548640" y="402336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16" name="Number badge"/>
          <p:cNvSpPr/>
          <p:nvPr/>
        </p:nvSpPr>
        <p:spPr>
          <a:xfrm>
            <a:off x="822960" y="427939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4279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22452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Регуляторам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498348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Обеспечивать прозрачность лицензий и медиасобственности; защищать источники; повышать независимость общественного вещателя.</a:t>
            </a:r>
            <a:endParaRPr lang="en-US" sz="1400" dirty="0"/>
          </a:p>
        </p:txBody>
      </p:sp>
      <p:sp>
        <p:nvSpPr>
          <p:cNvPr id="20" name="Card 4"/>
          <p:cNvSpPr/>
          <p:nvPr/>
        </p:nvSpPr>
        <p:spPr>
          <a:xfrm>
            <a:off x="6217920" y="4023360"/>
            <a:ext cx="5422392" cy="2103120"/>
          </a:xfrm>
          <a:prstGeom prst="roundRect">
            <a:avLst>
              <a:gd name="adj" fmla="val 6522"/>
            </a:avLst>
          </a:prstGeom>
          <a:solidFill>
            <a:srgbClr val="EEF3F8"/>
          </a:solidFill>
          <a:ln w="12700">
            <a:solidFill>
              <a:srgbClr val="EEF3F8"/>
            </a:solidFill>
            <a:prstDash val="solid"/>
          </a:ln>
          <a:effectLst>
            <a:outerShdw blurRad="127000" dist="25400" dir="5400000" algn="bl" rotWithShape="0">
              <a:srgbClr val="1B2B40">
                <a:alpha val="14000"/>
              </a:srgbClr>
            </a:outerShdw>
          </a:effectLst>
        </p:spPr>
      </p:sp>
      <p:sp>
        <p:nvSpPr>
          <p:cNvPr id="21" name="Number badge"/>
          <p:cNvSpPr/>
          <p:nvPr/>
        </p:nvSpPr>
        <p:spPr>
          <a:xfrm>
            <a:off x="6492240" y="4279392"/>
            <a:ext cx="502920" cy="502920"/>
          </a:xfrm>
          <a:prstGeom prst="ellipse">
            <a:avLst/>
          </a:prstGeom>
          <a:solidFill>
            <a:srgbClr val="0F2744"/>
          </a:solidFill>
          <a:ln w="12700">
            <a:solidFill>
              <a:srgbClr val="0F274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92240" y="4279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132320" y="4224528"/>
            <a:ext cx="423367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27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Инвесторам и продюсерам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6492240" y="498348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Ставка на локальный IP, права, экспорт, качественные данные об аудитории и многооконную дистрибуцию.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6382512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Авторский анализ; CRC; MOM; RSF; MNB.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731520" y="210312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51560" y="20116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ПРИЛОЖЕНИЕ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560320"/>
            <a:ext cx="4206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ТОП-9 игроков медиаиндустрии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2062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Страница 1 из 3</a:t>
            </a:r>
            <a:endParaRPr lang="en-US" sz="1600" dirty="0"/>
          </a:p>
        </p:txBody>
      </p:sp>
      <p:pic>
        <p:nvPicPr>
          <p:cNvPr id="6" name="Image 0" descr="Страница приложения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717082"/>
            <a:ext cx="6309360" cy="542383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731520" y="210312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51560" y="20116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ПРИЛОЖЕНИЕ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560320"/>
            <a:ext cx="4206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ТОП-9 игроков медиаиндустрии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2062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Страница 2 из 3</a:t>
            </a:r>
            <a:endParaRPr lang="en-US" sz="1600" dirty="0"/>
          </a:p>
        </p:txBody>
      </p:sp>
      <p:pic>
        <p:nvPicPr>
          <p:cNvPr id="6" name="Image 0" descr="Страница приложения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1496681"/>
            <a:ext cx="6309360" cy="386463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F27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n motif"/>
          <p:cNvSpPr/>
          <p:nvPr/>
        </p:nvSpPr>
        <p:spPr>
          <a:xfrm>
            <a:off x="731520" y="2103120"/>
            <a:ext cx="182880" cy="182880"/>
          </a:xfrm>
          <a:prstGeom prst="ellipse">
            <a:avLst/>
          </a:prstGeom>
          <a:solidFill>
            <a:srgbClr val="E0A526"/>
          </a:solidFill>
          <a:ln w="12700">
            <a:solidFill>
              <a:srgbClr val="E0A526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1051560" y="20116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0A5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ПРИЛОЖЕНИЕ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560320"/>
            <a:ext cx="4206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ТОП-9 игроков медиаиндустрии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2062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Страница 3 из 3</a:t>
            </a:r>
            <a:endParaRPr lang="en-US" sz="1600" dirty="0"/>
          </a:p>
        </p:txBody>
      </p:sp>
      <p:pic>
        <p:nvPicPr>
          <p:cNvPr id="6" name="Image 0" descr="Страница приложения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1007967"/>
            <a:ext cx="6309360" cy="484206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155680" y="638251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F6F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ngolia Media">
  <a:themeElements>
    <a:clrScheme name="Mongolia Media">
      <a:dk1>
        <a:srgbClr val="1B2B40"/>
      </a:dk1>
      <a:lt1>
        <a:srgbClr val="FFFFFF"/>
      </a:lt1>
      <a:dk2>
        <a:srgbClr val="0F2744"/>
      </a:dk2>
      <a:lt2>
        <a:srgbClr val="EEF3F8"/>
      </a:lt2>
      <a:accent1>
        <a:srgbClr val="1D4E89"/>
      </a:accent1>
      <a:accent2>
        <a:srgbClr val="E0A526"/>
      </a:accent2>
      <a:accent3>
        <a:srgbClr val="B3262E"/>
      </a:accent3>
      <a:accent4>
        <a:srgbClr val="2E7D4F"/>
      </a:accent4>
      <a:accent5>
        <a:srgbClr val="5F6F82"/>
      </a:accent5>
      <a:accent6>
        <a:srgbClr val="8FB3D9"/>
      </a:accent6>
      <a:hlink>
        <a:srgbClr val="1D4E89"/>
      </a:hlink>
      <a:folHlink>
        <a:srgbClr val="5F6F82"/>
      </a:folHlink>
    </a:clrScheme>
    <a:fontScheme name="Mongolia Medi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Mongolia Media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Медиаиндустрия Монголии</dc:title>
  <dc:subject>PptxGenJS Presentation</dc:subject>
  <dc:creator>PptxGenJS</dc:creator>
  <cp:lastModifiedBy>Enkhtuul Ayush</cp:lastModifiedBy>
  <cp:revision>2</cp:revision>
  <dcterms:created xsi:type="dcterms:W3CDTF">2026-11-02T07:30:15Z</dcterms:created>
  <dcterms:modified xsi:type="dcterms:W3CDTF">2026-11-02T07:40:33Z</dcterms:modified>
</cp:coreProperties>
</file>