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notesMaster" Target="notesMasters/notesMaster1.xml" /><Relationship Id="rId3" Type="http://schemas.openxmlformats.org/officeDocument/2006/relationships/slide" Target="slides/slide2.xml" /><Relationship Id="rId21" Type="http://schemas.openxmlformats.org/officeDocument/2006/relationships/theme" Target="theme/theme1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tableStyles" Target="tableStyle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EAE84A-B328-974F-8EE6-2359BFC17AC1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3EF1E8-334A-3E47-9478-838C1D6BE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541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Доклад рассматривает глобальную наднациональную среду: трансграничные платформы, медиакомпании, информационные агентства, рекламные рынки и регуляторы. Главная мысль: власть в медиа сегодня связана не только с владением редакциями, но и с контролем инфраструктуры доступа к аудитории.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Наднациональная медиасистема не является единым мировым министерством информации. Она складывается из трансграничных потоков и акторов, чьи решения имеют последствия сразу для нескольких стран. Фокус сделан на глобальной платформенной медиасистеме.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Шесть уровней взаимосвязаны: платформы, контент, инфраструктура, деньги, правила и аудитория. Пользователь одновременно потребляет, распространяет и производит контент.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Три особенности: трансграничность, платформенность и концентрация влияния. Платформы становятся посредниками между автором и аудиторией, а не нейтральными каналами.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Reuters Institute Digital News Report 2026: 54% респондентов в 48 рынках используют социальные сети и видеоплатформы для доступа к новостям; сайты и приложения самих СМИ — 51%; онлайн-видео с новостями еженедельно смотрят 77%. https://reutersinstitute.politics.ox.ac.uk/digital-news-report/2026/dnr-executive-summary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Очевидные тренды: рост видео, платформизация новостного потребления и геоэкономическая конкуренция цифровых экосистем.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Неочевидные тренды: ИИ-ассистенты как точка доступа к новостям; рост значения облаков, вычислений, ОС и магазинов приложений; фрагментация аудитории на микропубличности. Reuters Institute 2026 сообщает, что еженедельное использование чатботов для новостей выросло с 7% до 10%, а среди аудитории младше 35 лет достигает 16%.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Политическое влияние платформ проявляется в видимости материалов, модерации, рекламе и прямых каналах коммуникации. Нельзя утверждать, что платформа сама по себе определяет политический результат: многое зависит от институтов, аудитории и контекста.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Система демократизирует публикацию и одновременно концентрирует посредничество. Персонализация повышает релевантность, но может усиливать поляризацию и информационную перегрузку.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Экономическая основа — рынок внимания. Доходы формируются рекламой, подписками, лицензиями и коммерциализацией данных. Издатели отвечают на зависимость от платформ развитием прямых отношений с читателями.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Управление распределено между государствами, региональными объединениями и частными компаниями. Право территориально, а цифровые сервисы трансграничны. Частные компании устанавливают значительную часть правил через алгоритмы и пользовательские соглашения.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Топ-10 — качественная аналитическая модель, а не точная статистическая таблица. Учитывается системное влияние, в том числе контроль поиска, мобильной ОС, облака, рекламной инфраструктуры и контента.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Топ-10 и системная роль:</a:t>
            </a:r>
          </a:p>
          <a:p>
            <a:r>
              <a:t>1 Alphabet — поиск, YouTube, Android, реклама и ИИ.</a:t>
            </a:r>
          </a:p>
          <a:p>
            <a:r>
              <a:t>2 Meta — соцсети, мессенджеры и реклама.</a:t>
            </a:r>
          </a:p>
          <a:p>
            <a:r>
              <a:t>3 ByteDance — TikTok/Douyin и рекомендательные алгоритмы.</a:t>
            </a:r>
          </a:p>
          <a:p>
            <a:r>
              <a:t>4 Tencent — WeChat и китайская цифровая экосистема.</a:t>
            </a:r>
          </a:p>
          <a:p>
            <a:r>
              <a:t>5 Amazon — Prime Video, Twitch, AWS и реклама.</a:t>
            </a:r>
          </a:p>
          <a:p>
            <a:r>
              <a:t>6 Apple — iOS, App Store и сервисы распространения контента.</a:t>
            </a:r>
          </a:p>
          <a:p>
            <a:r>
              <a:t>7 Microsoft — LinkedIn, Xbox, облака и ИИ.</a:t>
            </a:r>
          </a:p>
          <a:p>
            <a:r>
              <a:t>8 Disney — студии, стриминг, спорт и права.</a:t>
            </a:r>
          </a:p>
          <a:p>
            <a:r>
              <a:t>9 Comcast/NBCUniversal — вещание, Sky, Peacock.</a:t>
            </a:r>
          </a:p>
          <a:p>
            <a:r>
              <a:t>10 Netflix — глобальный стриминг и оригинальный контент.</a:t>
            </a:r>
          </a:p>
          <a:p>
            <a:r>
              <a:t>Порядок отражает экспертную оценку совокупного влияния, а не только финансовый размер.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Политическое влияние особенно заметно у Alphabet, Meta, ByteDance, Tencent и Microsoft. Социальное — у Meta, ByteDance, Alphabet, Tencent и Netflix. Экономическое — у Alphabet, Amazon, Apple, Microsoft и Meta. Это аналитическая группировка, не исключающая влияния на другие сферы.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Наднациональная медиасистема — инфраструктура, где платформы соединяют контент, аудиторию, рекламные рынки, технологии и правила. Её влияние политическое, социальное и экономическое. Ключевой спор будущего — ответственность, прозрачность алгоритмов, защита прав пользователей, конкуренция и устойчивое финансирование журналистики.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Источники:</a:t>
            </a:r>
          </a:p>
          <a:p>
            <a:r>
              <a:t>Reuters Institute, Digital News Report 2026: https://reutersinstitute.politics.ox.ac.uk/digital-news-report/2026/dnr-executive-summary</a:t>
            </a:r>
          </a:p>
          <a:p>
            <a:r>
              <a:t>Reuters Institute, Digital News Report 2025: https://reutersinstitute.politics.ox.ac.uk/digital-news-report/2025/dnr-executive-summary</a:t>
            </a:r>
          </a:p>
          <a:p>
            <a:r>
              <a:t>Reuters Institute, Generative AI and News Report 2026: https://reutersinstitute.politics.ox.ac.uk/generative-ai-and-news-report-2026-standalone-tools-information-infrastructure</a:t>
            </a:r>
          </a:p>
          <a:p>
            <a:r>
              <a:t>Statista, Leading media companies worldwide in 2024: https://www.statista.com/statistics/272469/largest-media-companies-worldwide/</a:t>
            </a:r>
          </a:p>
          <a:p>
            <a:r>
              <a:t>CompaniesRanked, Largest communication services companies by revenue FY2025: https://www.companiesranked.com/en/largest-communication-services-companies-by-revenue</a:t>
            </a:r>
          </a:p>
          <a:p>
            <a:r>
              <a:t>Методология: данные по аудитории — опрос Reuters Institute в 48 рынках, а не доля всего населения планеты. Топ-10 — экспертная качественная оценка.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 /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16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6510528"/>
            <a:ext cx="9144000" cy="16459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800" b="0">
                <a:solidFill>
                  <a:srgbClr val="ADBCCF"/>
                </a:solidFill>
                <a:latin typeface="Aptos"/>
              </a:rPr>
              <a:t>НАДНАЦИОНАЛЬНАЯ МЕДИАСИСТЕМА  •  30 ОКТЯБРЯ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r"/>
            <a:r>
              <a:rPr sz="900" b="1">
                <a:solidFill>
                  <a:srgbClr val="30D2D2"/>
                </a:solidFill>
                <a:latin typeface="Aptos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85800"/>
            <a:ext cx="1078992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100" b="1">
                <a:solidFill>
                  <a:srgbClr val="30D2D2"/>
                </a:solidFill>
                <a:latin typeface="Aptos"/>
              </a:rPr>
              <a:t>ИССЛЕДОВАТЕЛЬСКИЙ ДОКЛАД  /  МЕДИА И МЕЖДУНАРОДНЫЕ ОТНОШЕНИЯ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417320"/>
            <a:ext cx="10607040" cy="150876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3500" b="1">
                <a:solidFill>
                  <a:srgbClr val="F5F8FC"/>
                </a:solidFill>
                <a:latin typeface="Aptos"/>
              </a:rPr>
              <a:t>НАДНАЦИОНАЛЬНАЯ
МЕДИАСИСТЕМА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337560"/>
            <a:ext cx="9601200" cy="82296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2100" b="0">
                <a:solidFill>
                  <a:srgbClr val="ADBCCF"/>
                </a:solidFill>
                <a:latin typeface="Aptos"/>
              </a:rPr>
              <a:t>Кто управляет глобальными потоками информации,
вниманием аудитории и цифровой экономикой</a:t>
            </a:r>
          </a:p>
        </p:txBody>
      </p:sp>
      <p:sp>
        <p:nvSpPr>
          <p:cNvPr id="8" name="Oval 7"/>
          <p:cNvSpPr/>
          <p:nvPr/>
        </p:nvSpPr>
        <p:spPr>
          <a:xfrm>
            <a:off x="9144000" y="2103120"/>
            <a:ext cx="438912" cy="438912"/>
          </a:xfrm>
          <a:prstGeom prst="ellipse">
            <a:avLst/>
          </a:prstGeom>
          <a:solidFill>
            <a:srgbClr val="30D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0424160" y="2880360"/>
            <a:ext cx="292608" cy="292608"/>
          </a:xfrm>
          <a:prstGeom prst="ellipse">
            <a:avLst/>
          </a:prstGeom>
          <a:solidFill>
            <a:srgbClr val="FFBE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8321040" y="3794760"/>
            <a:ext cx="256032" cy="256032"/>
          </a:xfrm>
          <a:prstGeom prst="ellipse">
            <a:avLst/>
          </a:prstGeom>
          <a:solidFill>
            <a:srgbClr val="FF75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0789920" y="4572000"/>
            <a:ext cx="384048" cy="384048"/>
          </a:xfrm>
          <a:prstGeom prst="ellipse">
            <a:avLst/>
          </a:prstGeom>
          <a:solidFill>
            <a:srgbClr val="75DC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9418320" y="5029200"/>
            <a:ext cx="182880" cy="182880"/>
          </a:xfrm>
          <a:prstGeom prst="ellipse">
            <a:avLst/>
          </a:prstGeom>
          <a:solidFill>
            <a:srgbClr val="30D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3" name="Connector 12"/>
          <p:cNvCxnSpPr/>
          <p:nvPr/>
        </p:nvCxnSpPr>
        <p:spPr>
          <a:xfrm>
            <a:off x="9372600" y="2377440"/>
            <a:ext cx="1143000" cy="640080"/>
          </a:xfrm>
          <a:prstGeom prst="line">
            <a:avLst/>
          </a:prstGeom>
          <a:ln w="17780">
            <a:solidFill>
              <a:srgbClr val="ADBCC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H="1">
            <a:off x="8503920" y="2560320"/>
            <a:ext cx="822960" cy="1280160"/>
          </a:xfrm>
          <a:prstGeom prst="line">
            <a:avLst/>
          </a:prstGeom>
          <a:ln w="17780">
            <a:solidFill>
              <a:srgbClr val="ADBCC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8549640" y="3931920"/>
            <a:ext cx="2331720" cy="777240"/>
          </a:xfrm>
          <a:prstGeom prst="line">
            <a:avLst/>
          </a:prstGeom>
          <a:ln w="17780">
            <a:solidFill>
              <a:srgbClr val="ADBCC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10607040" y="3200400"/>
            <a:ext cx="274320" cy="1463040"/>
          </a:xfrm>
          <a:prstGeom prst="line">
            <a:avLst/>
          </a:prstGeom>
          <a:ln w="17780">
            <a:solidFill>
              <a:srgbClr val="ADBCC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9326880" y="2560320"/>
            <a:ext cx="182880" cy="2514600"/>
          </a:xfrm>
          <a:prstGeom prst="line">
            <a:avLst/>
          </a:prstGeom>
          <a:ln w="17780">
            <a:solidFill>
              <a:srgbClr val="ADBCC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77240" y="5760720"/>
            <a:ext cx="640080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200" b="0">
                <a:solidFill>
                  <a:srgbClr val="ADBCCF"/>
                </a:solidFill>
                <a:latin typeface="Aptos"/>
              </a:rPr>
              <a:t>Аналитическая презентация • актуальность: октябрь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16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000" b="1">
                <a:solidFill>
                  <a:srgbClr val="30D2D2"/>
                </a:solidFill>
                <a:latin typeface="Aptos"/>
              </a:rPr>
              <a:t>01 / ПОНЯТИЕ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2700" b="1">
                <a:solidFill>
                  <a:srgbClr val="F5F8FC"/>
                </a:solidFill>
                <a:latin typeface="Aptos"/>
              </a:rPr>
              <a:t>Что такое наднациональная медиасистема?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389888"/>
            <a:ext cx="685800" cy="41148"/>
          </a:xfrm>
          <a:prstGeom prst="rect">
            <a:avLst/>
          </a:prstGeom>
          <a:solidFill>
            <a:srgbClr val="30D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10528"/>
            <a:ext cx="9144000" cy="16459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800" b="0">
                <a:solidFill>
                  <a:srgbClr val="ADBCCF"/>
                </a:solidFill>
                <a:latin typeface="Aptos"/>
              </a:rPr>
              <a:t>НАДНАЦИОНАЛЬНАЯ МЕДИАСИСТЕМА  •  30 ОКТЯБРЯ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r"/>
            <a:r>
              <a:rPr sz="900" b="1">
                <a:solidFill>
                  <a:srgbClr val="30D2D2"/>
                </a:solidFill>
                <a:latin typeface="Aptos"/>
              </a:rPr>
              <a:t>02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737360"/>
            <a:ext cx="5303520" cy="1828800"/>
          </a:xfrm>
          <a:prstGeom prst="roundRect">
            <a:avLst/>
          </a:prstGeom>
          <a:solidFill>
            <a:srgbClr val="172742"/>
          </a:solidFill>
          <a:ln>
            <a:solidFill>
              <a:srgbClr val="2D41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59" y="1883664"/>
            <a:ext cx="4937759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1">
                <a:solidFill>
                  <a:srgbClr val="30D2D2"/>
                </a:solidFill>
                <a:latin typeface="Aptos"/>
              </a:rPr>
              <a:t>ОПРЕДЕЛЕНИЕ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2304288"/>
            <a:ext cx="4937759" cy="111556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600" b="0">
                <a:solidFill>
                  <a:srgbClr val="F5F8FC"/>
                </a:solidFill>
                <a:latin typeface="Aptos"/>
              </a:rPr>
              <a:t>Совокупность трансграничных институтов, компаний, платформ, технологий, норм и аудиторий, которые производят, распространяют и регулируют информацию за пределами одной страны.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737360"/>
            <a:ext cx="5303520" cy="1828800"/>
          </a:xfrm>
          <a:prstGeom prst="roundRect">
            <a:avLst/>
          </a:prstGeom>
          <a:solidFill>
            <a:srgbClr val="172742"/>
          </a:solidFill>
          <a:ln>
            <a:solidFill>
              <a:srgbClr val="2D41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00800" y="1883664"/>
            <a:ext cx="4937759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1">
                <a:solidFill>
                  <a:srgbClr val="FFBE5C"/>
                </a:solidFill>
                <a:latin typeface="Aptos"/>
              </a:rPr>
              <a:t>ГРАНИЦЫ ОБЪЕКТА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0" y="2304288"/>
            <a:ext cx="4937759" cy="111556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600" b="0">
                <a:solidFill>
                  <a:srgbClr val="F5F8FC"/>
                </a:solidFill>
                <a:latin typeface="Aptos"/>
              </a:rPr>
              <a:t>В центре анализа — глобальная цифровая медиасреда: платформы, стриминг, поисковые и рекомендательные системы, международные новостные бренды и рекламная инфраструктура.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4069080"/>
            <a:ext cx="10789920" cy="41148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800" b="1">
                <a:solidFill>
                  <a:srgbClr val="F5F8FC"/>
                </a:solidFill>
                <a:latin typeface="Aptos"/>
              </a:rPr>
              <a:t>Ключевой сдвиг: от контроля над каналом вещания → к контролю над доступом, данными и алгоритмической видимостью.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" y="4892040"/>
            <a:ext cx="10607040" cy="64008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0">
                <a:solidFill>
                  <a:srgbClr val="ADBCCF"/>
                </a:solidFill>
                <a:latin typeface="Aptos"/>
              </a:rPr>
              <a:t>«Наднациональная» не означает единую мировую власть: это поле конкурирующих корпораций, государств, международных организаций и сообществ.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16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000" b="1">
                <a:solidFill>
                  <a:srgbClr val="30D2D2"/>
                </a:solidFill>
                <a:latin typeface="Aptos"/>
              </a:rPr>
              <a:t>01 / СТРУКТУРА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2700" b="1">
                <a:solidFill>
                  <a:srgbClr val="F5F8FC"/>
                </a:solidFill>
                <a:latin typeface="Aptos"/>
              </a:rPr>
              <a:t>Из чего состоит система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389888"/>
            <a:ext cx="685800" cy="41148"/>
          </a:xfrm>
          <a:prstGeom prst="rect">
            <a:avLst/>
          </a:prstGeom>
          <a:solidFill>
            <a:srgbClr val="30D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10528"/>
            <a:ext cx="9144000" cy="16459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800" b="0">
                <a:solidFill>
                  <a:srgbClr val="ADBCCF"/>
                </a:solidFill>
                <a:latin typeface="Aptos"/>
              </a:rPr>
              <a:t>НАДНАЦИОНАЛЬНАЯ МЕДИАСИСТЕМА  •  30 ОКТЯБРЯ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r"/>
            <a:r>
              <a:rPr sz="900" b="1">
                <a:solidFill>
                  <a:srgbClr val="30D2D2"/>
                </a:solidFill>
                <a:latin typeface="Aptos"/>
              </a:rPr>
              <a:t>03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783080"/>
            <a:ext cx="3520440" cy="1508760"/>
          </a:xfrm>
          <a:prstGeom prst="roundRect">
            <a:avLst/>
          </a:prstGeom>
          <a:solidFill>
            <a:srgbClr val="172742"/>
          </a:solidFill>
          <a:ln>
            <a:solidFill>
              <a:srgbClr val="2D41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59" y="1929384"/>
            <a:ext cx="315468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1">
                <a:solidFill>
                  <a:srgbClr val="30D2D2"/>
                </a:solidFill>
                <a:latin typeface="Aptos"/>
              </a:rPr>
              <a:t>ПЛАТФОРМЫ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2350008"/>
            <a:ext cx="3154680" cy="795527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400" b="0">
                <a:solidFill>
                  <a:srgbClr val="F5F8FC"/>
                </a:solidFill>
                <a:latin typeface="Aptos"/>
              </a:rPr>
              <a:t>Google, Meta, TikTok, X, YouTube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80560" y="1783080"/>
            <a:ext cx="3520440" cy="1508760"/>
          </a:xfrm>
          <a:prstGeom prst="roundRect">
            <a:avLst/>
          </a:prstGeom>
          <a:solidFill>
            <a:srgbClr val="172742"/>
          </a:solidFill>
          <a:ln>
            <a:solidFill>
              <a:srgbClr val="2D41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663440" y="1929384"/>
            <a:ext cx="315468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1">
                <a:solidFill>
                  <a:srgbClr val="FFBE5C"/>
                </a:solidFill>
                <a:latin typeface="Aptos"/>
              </a:rPr>
              <a:t>КОНТЕНТ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63440" y="2350008"/>
            <a:ext cx="3154680" cy="795527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400" b="0">
                <a:solidFill>
                  <a:srgbClr val="F5F8FC"/>
                </a:solidFill>
                <a:latin typeface="Aptos"/>
              </a:rPr>
              <a:t>Новости, кино, сериалы, музыка, creator economy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321040" y="1783080"/>
            <a:ext cx="3520440" cy="1508760"/>
          </a:xfrm>
          <a:prstGeom prst="roundRect">
            <a:avLst/>
          </a:prstGeom>
          <a:solidFill>
            <a:srgbClr val="172742"/>
          </a:solidFill>
          <a:ln>
            <a:solidFill>
              <a:srgbClr val="2D41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503919" y="1929384"/>
            <a:ext cx="315468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1">
                <a:solidFill>
                  <a:srgbClr val="75DCA9"/>
                </a:solidFill>
                <a:latin typeface="Aptos"/>
              </a:rPr>
              <a:t>ИНФРАСТРУКТУРА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03919" y="2350008"/>
            <a:ext cx="3154680" cy="795527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400" b="0">
                <a:solidFill>
                  <a:srgbClr val="F5F8FC"/>
                </a:solidFill>
                <a:latin typeface="Aptos"/>
              </a:rPr>
              <a:t>Облака, дата-центры, мобильные ОС, магазины приложений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3749039"/>
            <a:ext cx="3520440" cy="1508760"/>
          </a:xfrm>
          <a:prstGeom prst="roundRect">
            <a:avLst/>
          </a:prstGeom>
          <a:solidFill>
            <a:srgbClr val="172742"/>
          </a:solidFill>
          <a:ln>
            <a:solidFill>
              <a:srgbClr val="2D41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22959" y="3895344"/>
            <a:ext cx="315468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1">
                <a:solidFill>
                  <a:srgbClr val="FF7575"/>
                </a:solidFill>
                <a:latin typeface="Aptos"/>
              </a:rPr>
              <a:t>ДЕНЬГИ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59" y="4315968"/>
            <a:ext cx="3154680" cy="795527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400" b="0">
                <a:solidFill>
                  <a:srgbClr val="F5F8FC"/>
                </a:solidFill>
                <a:latin typeface="Aptos"/>
              </a:rPr>
              <a:t>Реклама, подписки, лицензии, данные, комиссии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480560" y="3749039"/>
            <a:ext cx="3520440" cy="1508760"/>
          </a:xfrm>
          <a:prstGeom prst="roundRect">
            <a:avLst/>
          </a:prstGeom>
          <a:solidFill>
            <a:srgbClr val="172742"/>
          </a:solidFill>
          <a:ln>
            <a:solidFill>
              <a:srgbClr val="2D41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663440" y="3895344"/>
            <a:ext cx="315468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1">
                <a:solidFill>
                  <a:srgbClr val="30D2D2"/>
                </a:solidFill>
                <a:latin typeface="Aptos"/>
              </a:rPr>
              <a:t>ПРАВИЛА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63440" y="4315968"/>
            <a:ext cx="3154680" cy="795527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400" b="0">
                <a:solidFill>
                  <a:srgbClr val="F5F8FC"/>
                </a:solidFill>
                <a:latin typeface="Aptos"/>
              </a:rPr>
              <a:t>Государства, ЕС, международные нормы, саморегуляция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321040" y="3749039"/>
            <a:ext cx="3520440" cy="1508760"/>
          </a:xfrm>
          <a:prstGeom prst="roundRect">
            <a:avLst/>
          </a:prstGeom>
          <a:solidFill>
            <a:srgbClr val="172742"/>
          </a:solidFill>
          <a:ln>
            <a:solidFill>
              <a:srgbClr val="2D41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503919" y="3895344"/>
            <a:ext cx="315468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1">
                <a:solidFill>
                  <a:srgbClr val="FFBE5C"/>
                </a:solidFill>
                <a:latin typeface="Aptos"/>
              </a:rPr>
              <a:t>АУДИТОРИЯ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503919" y="4315968"/>
            <a:ext cx="3154680" cy="795527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400" b="0">
                <a:solidFill>
                  <a:srgbClr val="F5F8FC"/>
                </a:solidFill>
                <a:latin typeface="Aptos"/>
              </a:rPr>
              <a:t>Пользователи, сообщества, авторы, рекламодатели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960" y="5897880"/>
            <a:ext cx="1051560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1">
                <a:solidFill>
                  <a:srgbClr val="ADBCCF"/>
                </a:solidFill>
                <a:latin typeface="Aptos"/>
              </a:rPr>
              <a:t>Система работает как сеть взаимозависимостей, а не как линейная цепочка «СМИ → аудитория».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16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000" b="1">
                <a:solidFill>
                  <a:srgbClr val="30D2D2"/>
                </a:solidFill>
                <a:latin typeface="Aptos"/>
              </a:rPr>
              <a:t>02 / ОСОБЕННОСТИ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2700" b="1">
                <a:solidFill>
                  <a:srgbClr val="F5F8FC"/>
                </a:solidFill>
                <a:latin typeface="Aptos"/>
              </a:rPr>
              <a:t>Три ключевые особенности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389888"/>
            <a:ext cx="685800" cy="41148"/>
          </a:xfrm>
          <a:prstGeom prst="rect">
            <a:avLst/>
          </a:prstGeom>
          <a:solidFill>
            <a:srgbClr val="30D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10528"/>
            <a:ext cx="9144000" cy="16459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800" b="0">
                <a:solidFill>
                  <a:srgbClr val="ADBCCF"/>
                </a:solidFill>
                <a:latin typeface="Aptos"/>
              </a:rPr>
              <a:t>НАДНАЦИОНАЛЬНАЯ МЕДИАСИСТЕМА  •  30 ОКТЯБРЯ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r"/>
            <a:r>
              <a:rPr sz="900" b="1">
                <a:solidFill>
                  <a:srgbClr val="30D2D2"/>
                </a:solidFill>
                <a:latin typeface="Aptos"/>
              </a:rPr>
              <a:t>04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737360"/>
            <a:ext cx="3520440" cy="3429000"/>
          </a:xfrm>
          <a:prstGeom prst="roundRect">
            <a:avLst/>
          </a:prstGeom>
          <a:solidFill>
            <a:srgbClr val="172742"/>
          </a:solidFill>
          <a:ln>
            <a:solidFill>
              <a:srgbClr val="2D41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59" y="1883664"/>
            <a:ext cx="315468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1">
                <a:solidFill>
                  <a:srgbClr val="30D2D2"/>
                </a:solidFill>
                <a:latin typeface="Aptos"/>
              </a:rPr>
              <a:t>1. ТРАНСГРАНИЧНОСТЬ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2304288"/>
            <a:ext cx="3154680" cy="271576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600" b="0">
                <a:solidFill>
                  <a:srgbClr val="F5F8FC"/>
                </a:solidFill>
                <a:latin typeface="Aptos"/>
              </a:rPr>
              <a:t>Один сервис работает сразу во многих юрисдикциях. Контент, капитал, данные и аудитория пересекают государственные границы.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43400" y="1737360"/>
            <a:ext cx="3520440" cy="3429000"/>
          </a:xfrm>
          <a:prstGeom prst="roundRect">
            <a:avLst/>
          </a:prstGeom>
          <a:solidFill>
            <a:srgbClr val="172742"/>
          </a:solidFill>
          <a:ln>
            <a:solidFill>
              <a:srgbClr val="2D41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26280" y="1883664"/>
            <a:ext cx="315468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1">
                <a:solidFill>
                  <a:srgbClr val="FFBE5C"/>
                </a:solidFill>
                <a:latin typeface="Aptos"/>
              </a:rPr>
              <a:t>2. ПЛАТФОРМЕННОСТЬ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26280" y="2304288"/>
            <a:ext cx="3154680" cy="271576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600" b="0">
                <a:solidFill>
                  <a:srgbClr val="F5F8FC"/>
                </a:solidFill>
                <a:latin typeface="Aptos"/>
              </a:rPr>
              <a:t>Платформа — не просто канал. Она задаёт правила доступа, ранжирования, монетизации и модерации.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46719" y="1737360"/>
            <a:ext cx="3520440" cy="3429000"/>
          </a:xfrm>
          <a:prstGeom prst="roundRect">
            <a:avLst/>
          </a:prstGeom>
          <a:solidFill>
            <a:srgbClr val="172742"/>
          </a:solidFill>
          <a:ln>
            <a:solidFill>
              <a:srgbClr val="2D41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29599" y="1883664"/>
            <a:ext cx="315468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1">
                <a:solidFill>
                  <a:srgbClr val="FF7575"/>
                </a:solidFill>
                <a:latin typeface="Aptos"/>
              </a:rPr>
              <a:t>3. КОНЦЕНТРАЦИЯ ВЛИЯНИЯ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599" y="2304288"/>
            <a:ext cx="3154680" cy="271576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600" b="0">
                <a:solidFill>
                  <a:srgbClr val="F5F8FC"/>
                </a:solidFill>
                <a:latin typeface="Aptos"/>
              </a:rPr>
              <a:t>Небольшое число компаний контролирует критические точки: поиск, социальные графы, видео, мобильные экосистемы и рекламу.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5532120"/>
            <a:ext cx="10424160" cy="4572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600" b="1">
                <a:solidFill>
                  <a:srgbClr val="F5F8FC"/>
                </a:solidFill>
                <a:latin typeface="Aptos"/>
              </a:rPr>
              <a:t>Следствие: формальная свобода публикации сосуществует с зависимостью от частных инфраструктур.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16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000" b="1">
                <a:solidFill>
                  <a:srgbClr val="30D2D2"/>
                </a:solidFill>
                <a:latin typeface="Aptos"/>
              </a:rPr>
              <a:t>02 / ЭМПИРИЧЕСКАЯ БАЗА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2700" b="1">
                <a:solidFill>
                  <a:srgbClr val="F5F8FC"/>
                </a:solidFill>
                <a:latin typeface="Aptos"/>
              </a:rPr>
              <a:t>Переломный показатель: платформы стали главным входом в новости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389888"/>
            <a:ext cx="685800" cy="41148"/>
          </a:xfrm>
          <a:prstGeom prst="rect">
            <a:avLst/>
          </a:prstGeom>
          <a:solidFill>
            <a:srgbClr val="30D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10528"/>
            <a:ext cx="9144000" cy="16459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800" b="0">
                <a:solidFill>
                  <a:srgbClr val="ADBCCF"/>
                </a:solidFill>
                <a:latin typeface="Aptos"/>
              </a:rPr>
              <a:t>НАДНАЦИОНАЛЬНАЯ МЕДИАСИСТЕМА  •  30 ОКТЯБРЯ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r"/>
            <a:r>
              <a:rPr sz="900" b="1">
                <a:solidFill>
                  <a:srgbClr val="30D2D2"/>
                </a:solidFill>
                <a:latin typeface="Aptos"/>
              </a:rPr>
              <a:t>05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828800"/>
            <a:ext cx="2743200" cy="105156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4400" b="1">
                <a:solidFill>
                  <a:srgbClr val="30D2D2"/>
                </a:solidFill>
                <a:latin typeface="Aptos"/>
              </a:rPr>
              <a:t>54%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880360"/>
            <a:ext cx="3017520" cy="9144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600" b="0">
                <a:solidFill>
                  <a:srgbClr val="F5F8FC"/>
                </a:solidFill>
                <a:latin typeface="Aptos"/>
              </a:rPr>
              <a:t>используют социальные
и видеоплатформы
для доступа к новостям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60520" y="1828800"/>
            <a:ext cx="2743200" cy="105156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4400" b="1">
                <a:solidFill>
                  <a:srgbClr val="FFBE5C"/>
                </a:solidFill>
                <a:latin typeface="Aptos"/>
              </a:rPr>
              <a:t>51%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06240" y="2880360"/>
            <a:ext cx="3017520" cy="9144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600" b="0">
                <a:solidFill>
                  <a:srgbClr val="F5F8FC"/>
                </a:solidFill>
                <a:latin typeface="Aptos"/>
              </a:rPr>
              <a:t>используют сайты
и приложения
новостных организаций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79" y="1828800"/>
            <a:ext cx="2743200" cy="105156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4400" b="1">
                <a:solidFill>
                  <a:srgbClr val="75DCA9"/>
                </a:solidFill>
                <a:latin typeface="Aptos"/>
              </a:rPr>
              <a:t>77%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43800" y="2880360"/>
            <a:ext cx="3017520" cy="9144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600" b="0">
                <a:solidFill>
                  <a:srgbClr val="F5F8FC"/>
                </a:solidFill>
                <a:latin typeface="Aptos"/>
              </a:rPr>
              <a:t>смотрят онлайн-видео
с новостями каждую
неделю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4846320"/>
            <a:ext cx="10515600" cy="59436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0">
                <a:solidFill>
                  <a:srgbClr val="ADBCCF"/>
                </a:solidFill>
                <a:latin typeface="Aptos"/>
              </a:rPr>
              <a:t>Средние показатели по 48 рынкам. Платформы впервые опередили сайты/приложения СМИ и телевидение как наиболее распространённый способ доступа к онлайн-новостям.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5623560"/>
            <a:ext cx="1051560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100" b="0">
                <a:solidFill>
                  <a:srgbClr val="30D2D2"/>
                </a:solidFill>
                <a:latin typeface="Aptos"/>
              </a:rPr>
              <a:t>Источник: Reuters Institute, Digital News Report 2026 (16 июня 2026).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16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000" b="1">
                <a:solidFill>
                  <a:srgbClr val="30D2D2"/>
                </a:solidFill>
                <a:latin typeface="Aptos"/>
              </a:rPr>
              <a:t>03 / ТРЕНДЫ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2700" b="1">
                <a:solidFill>
                  <a:srgbClr val="F5F8FC"/>
                </a:solidFill>
                <a:latin typeface="Aptos"/>
              </a:rPr>
              <a:t>Три очевидных тренда развития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389888"/>
            <a:ext cx="685800" cy="41148"/>
          </a:xfrm>
          <a:prstGeom prst="rect">
            <a:avLst/>
          </a:prstGeom>
          <a:solidFill>
            <a:srgbClr val="30D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10528"/>
            <a:ext cx="9144000" cy="16459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800" b="0">
                <a:solidFill>
                  <a:srgbClr val="ADBCCF"/>
                </a:solidFill>
                <a:latin typeface="Aptos"/>
              </a:rPr>
              <a:t>НАДНАЦИОНАЛЬНАЯ МЕДИАСИСТЕМА  •  30 ОКТЯБРЯ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r"/>
            <a:r>
              <a:rPr sz="900" b="1">
                <a:solidFill>
                  <a:srgbClr val="30D2D2"/>
                </a:solidFill>
                <a:latin typeface="Aptos"/>
              </a:rPr>
              <a:t>06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737360"/>
            <a:ext cx="3520440" cy="3520440"/>
          </a:xfrm>
          <a:prstGeom prst="roundRect">
            <a:avLst/>
          </a:prstGeom>
          <a:solidFill>
            <a:srgbClr val="172742"/>
          </a:solidFill>
          <a:ln>
            <a:solidFill>
              <a:srgbClr val="2D41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59" y="1883664"/>
            <a:ext cx="315468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1">
                <a:solidFill>
                  <a:srgbClr val="30D2D2"/>
                </a:solidFill>
                <a:latin typeface="Aptos"/>
              </a:rPr>
              <a:t>1. ВИДЕОЦЕНТРИЧНОСТЬ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2304288"/>
            <a:ext cx="3154680" cy="280720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0">
                <a:solidFill>
                  <a:srgbClr val="F5F8FC"/>
                </a:solidFill>
                <a:latin typeface="Aptos"/>
              </a:rPr>
              <a:t>Рост короткого вертикального видео, стриминга и видеоновостей. В 2026 году онлайн-новости в видеоформате смотрят 77% аудитории исследованных рынков.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43400" y="1737360"/>
            <a:ext cx="3520440" cy="3520440"/>
          </a:xfrm>
          <a:prstGeom prst="roundRect">
            <a:avLst/>
          </a:prstGeom>
          <a:solidFill>
            <a:srgbClr val="172742"/>
          </a:solidFill>
          <a:ln>
            <a:solidFill>
              <a:srgbClr val="2D41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26280" y="1883664"/>
            <a:ext cx="315468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1">
                <a:solidFill>
                  <a:srgbClr val="FFBE5C"/>
                </a:solidFill>
                <a:latin typeface="Aptos"/>
              </a:rPr>
              <a:t>2. ПЛАТФОРМИЗАЦИЯ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26280" y="2304288"/>
            <a:ext cx="3154680" cy="280720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0">
                <a:solidFill>
                  <a:srgbClr val="F5F8FC"/>
                </a:solidFill>
                <a:latin typeface="Aptos"/>
              </a:rPr>
              <a:t>Переход от прямого посещения СМИ к лентам, рекомендациям, агрегаторам и социальным сетям.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46719" y="1737360"/>
            <a:ext cx="3520440" cy="3520440"/>
          </a:xfrm>
          <a:prstGeom prst="roundRect">
            <a:avLst/>
          </a:prstGeom>
          <a:solidFill>
            <a:srgbClr val="172742"/>
          </a:solidFill>
          <a:ln>
            <a:solidFill>
              <a:srgbClr val="2D41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29599" y="1883664"/>
            <a:ext cx="315468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1">
                <a:solidFill>
                  <a:srgbClr val="75DCA9"/>
                </a:solidFill>
                <a:latin typeface="Aptos"/>
              </a:rPr>
              <a:t>3. ГЛОБАЛЬНАЯ КОНКУРЕНЦИЯ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599" y="2304288"/>
            <a:ext cx="3154680" cy="280720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0">
                <a:solidFill>
                  <a:srgbClr val="F5F8FC"/>
                </a:solidFill>
                <a:latin typeface="Aptos"/>
              </a:rPr>
              <a:t>Американские и китайские экосистемы конкурируют за аудиторию, данные, рекламные бюджеты и стандарты цифровой среды.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5623560"/>
            <a:ext cx="1042416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400" b="0">
                <a:solidFill>
                  <a:srgbClr val="ADBCCF"/>
                </a:solidFill>
                <a:latin typeface="Aptos"/>
              </a:rPr>
              <a:t>Это тренды, уже заметные в поведении аудитории и бизнес-моделях.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16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000" b="1">
                <a:solidFill>
                  <a:srgbClr val="30D2D2"/>
                </a:solidFill>
                <a:latin typeface="Aptos"/>
              </a:rPr>
              <a:t>03 / ТРЕНДЫ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2700" b="1">
                <a:solidFill>
                  <a:srgbClr val="F5F8FC"/>
                </a:solidFill>
                <a:latin typeface="Aptos"/>
              </a:rPr>
              <a:t>Три неочевидных тренда развития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389888"/>
            <a:ext cx="685800" cy="41148"/>
          </a:xfrm>
          <a:prstGeom prst="rect">
            <a:avLst/>
          </a:prstGeom>
          <a:solidFill>
            <a:srgbClr val="30D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10528"/>
            <a:ext cx="9144000" cy="16459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800" b="0">
                <a:solidFill>
                  <a:srgbClr val="ADBCCF"/>
                </a:solidFill>
                <a:latin typeface="Aptos"/>
              </a:rPr>
              <a:t>НАДНАЦИОНАЛЬНАЯ МЕДИАСИСТЕМА  •  30 ОКТЯБРЯ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r"/>
            <a:r>
              <a:rPr sz="900" b="1">
                <a:solidFill>
                  <a:srgbClr val="30D2D2"/>
                </a:solidFill>
                <a:latin typeface="Aptos"/>
              </a:rPr>
              <a:t>07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737360"/>
            <a:ext cx="3520440" cy="3520440"/>
          </a:xfrm>
          <a:prstGeom prst="roundRect">
            <a:avLst/>
          </a:prstGeom>
          <a:solidFill>
            <a:srgbClr val="172742"/>
          </a:solidFill>
          <a:ln>
            <a:solidFill>
              <a:srgbClr val="2D41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59" y="1883664"/>
            <a:ext cx="315468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1">
                <a:solidFill>
                  <a:srgbClr val="30D2D2"/>
                </a:solidFill>
                <a:latin typeface="Aptos"/>
              </a:rPr>
              <a:t>1. ИИ СТАНОВИТСЯ ВХОДОМ В НОВОСТИ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2304288"/>
            <a:ext cx="3154680" cy="280720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0">
                <a:solidFill>
                  <a:srgbClr val="F5F8FC"/>
                </a:solidFill>
                <a:latin typeface="Aptos"/>
              </a:rPr>
              <a:t>Чат-боты начинают объяснять события, собирать сводки и заменять часть поискового маршрута пользователя.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43400" y="1737360"/>
            <a:ext cx="3520440" cy="3520440"/>
          </a:xfrm>
          <a:prstGeom prst="roundRect">
            <a:avLst/>
          </a:prstGeom>
          <a:solidFill>
            <a:srgbClr val="172742"/>
          </a:solidFill>
          <a:ln>
            <a:solidFill>
              <a:srgbClr val="2D41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26280" y="1883664"/>
            <a:ext cx="315468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1">
                <a:solidFill>
                  <a:srgbClr val="FFBE5C"/>
                </a:solidFill>
                <a:latin typeface="Aptos"/>
              </a:rPr>
              <a:t>2. ВЛАСТЬ СМЕЩАЕТСЯ К ИНФРАСТРУКТУРЕ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26280" y="2304288"/>
            <a:ext cx="3154680" cy="280720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0">
                <a:solidFill>
                  <a:srgbClr val="F5F8FC"/>
                </a:solidFill>
                <a:latin typeface="Aptos"/>
              </a:rPr>
              <a:t>Облачные мощности, мобильные ОС, магазины приложений и вычислительные ресурсы становятся столь же важны, как владение телеканалом.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46719" y="1737360"/>
            <a:ext cx="3520440" cy="3520440"/>
          </a:xfrm>
          <a:prstGeom prst="roundRect">
            <a:avLst/>
          </a:prstGeom>
          <a:solidFill>
            <a:srgbClr val="172742"/>
          </a:solidFill>
          <a:ln>
            <a:solidFill>
              <a:srgbClr val="2D41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29599" y="1883664"/>
            <a:ext cx="315468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1">
                <a:solidFill>
                  <a:srgbClr val="FF7575"/>
                </a:solidFill>
                <a:latin typeface="Aptos"/>
              </a:rPr>
              <a:t>3. АУДИТОРИЯ РАСПАДАЕТСЯ НА МИКРОПУБЛИКИ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599" y="2304288"/>
            <a:ext cx="3154680" cy="280720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0">
                <a:solidFill>
                  <a:srgbClr val="F5F8FC"/>
                </a:solidFill>
                <a:latin typeface="Aptos"/>
              </a:rPr>
              <a:t>Персональные ленты, нишевые авторы и закрытые сообщества дробят общий информационный опыт.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5623560"/>
            <a:ext cx="1051560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400" b="0">
                <a:solidFill>
                  <a:srgbClr val="ADBCCF"/>
                </a:solidFill>
                <a:latin typeface="Aptos"/>
              </a:rPr>
              <a:t>Точка контроля смещается от редакционного содержания к инфраструктуре и персонализации.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16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000" b="1">
                <a:solidFill>
                  <a:srgbClr val="30D2D2"/>
                </a:solidFill>
                <a:latin typeface="Aptos"/>
              </a:rPr>
              <a:t>04 / ВЛИЯНИЕ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2700" b="1">
                <a:solidFill>
                  <a:srgbClr val="F5F8FC"/>
                </a:solidFill>
                <a:latin typeface="Aptos"/>
              </a:rPr>
              <a:t>Политическое влияние: кто формирует повестку?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389888"/>
            <a:ext cx="685800" cy="41148"/>
          </a:xfrm>
          <a:prstGeom prst="rect">
            <a:avLst/>
          </a:prstGeom>
          <a:solidFill>
            <a:srgbClr val="30D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10528"/>
            <a:ext cx="9144000" cy="16459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800" b="0">
                <a:solidFill>
                  <a:srgbClr val="ADBCCF"/>
                </a:solidFill>
                <a:latin typeface="Aptos"/>
              </a:rPr>
              <a:t>НАДНАЦИОНАЛЬНАЯ МЕДИАСИСТЕМА  •  30 ОКТЯБРЯ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r"/>
            <a:r>
              <a:rPr sz="900" b="1">
                <a:solidFill>
                  <a:srgbClr val="30D2D2"/>
                </a:solidFill>
                <a:latin typeface="Aptos"/>
              </a:rPr>
              <a:t>08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737360"/>
            <a:ext cx="5303520" cy="3383280"/>
          </a:xfrm>
          <a:prstGeom prst="roundRect">
            <a:avLst/>
          </a:prstGeom>
          <a:solidFill>
            <a:srgbClr val="172742"/>
          </a:solidFill>
          <a:ln>
            <a:solidFill>
              <a:srgbClr val="2D41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59" y="1883664"/>
            <a:ext cx="4937759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1">
                <a:solidFill>
                  <a:srgbClr val="FF7575"/>
                </a:solidFill>
                <a:latin typeface="Aptos"/>
              </a:rPr>
              <a:t>МЕХАНИЗМЫ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2304288"/>
            <a:ext cx="4937759" cy="267004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0">
                <a:solidFill>
                  <a:srgbClr val="F5F8FC"/>
                </a:solidFill>
                <a:latin typeface="Aptos"/>
              </a:rPr>
              <a:t>• Алгоритмическое ранжирование политического контента
• Модерация и правила видимости
• Трансграничное распространение нарративов
• Прямые каналы политиков к аудитории
• Реклама и таргетирование сообщений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737360"/>
            <a:ext cx="5303520" cy="3383280"/>
          </a:xfrm>
          <a:prstGeom prst="roundRect">
            <a:avLst/>
          </a:prstGeom>
          <a:solidFill>
            <a:srgbClr val="172742"/>
          </a:solidFill>
          <a:ln>
            <a:solidFill>
              <a:srgbClr val="2D41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00800" y="1883664"/>
            <a:ext cx="4937759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1">
                <a:solidFill>
                  <a:srgbClr val="FFBE5C"/>
                </a:solidFill>
                <a:latin typeface="Aptos"/>
              </a:rPr>
              <a:t>ПОСЛЕДСТВИЯ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0" y="2304288"/>
            <a:ext cx="4937759" cy="267004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0">
                <a:solidFill>
                  <a:srgbClr val="F5F8FC"/>
                </a:solidFill>
                <a:latin typeface="Aptos"/>
              </a:rPr>
              <a:t>• Возможность обходить традиционные редакции
• Быстрое масштабирование повестки
• Риски манипуляции и дезинформации
• Конфликты платформ и государств
• Новые формы цифрового суверенитета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5486400"/>
            <a:ext cx="10515600" cy="50292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1">
                <a:solidFill>
                  <a:srgbClr val="F5F8FC"/>
                </a:solidFill>
                <a:latin typeface="Aptos"/>
              </a:rPr>
              <a:t>Платформы меняют условия видимости, распространения и обсуждения политической информации — но не предопределяют политический результат.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16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000" b="1">
                <a:solidFill>
                  <a:srgbClr val="30D2D2"/>
                </a:solidFill>
                <a:latin typeface="Aptos"/>
              </a:rPr>
              <a:t>04 / ВЛИЯНИЕ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2700" b="1">
                <a:solidFill>
                  <a:srgbClr val="F5F8FC"/>
                </a:solidFill>
                <a:latin typeface="Aptos"/>
              </a:rPr>
              <a:t>Социальное влияние: от массовой аудитории к сетевым сообществам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389888"/>
            <a:ext cx="685800" cy="41148"/>
          </a:xfrm>
          <a:prstGeom prst="rect">
            <a:avLst/>
          </a:prstGeom>
          <a:solidFill>
            <a:srgbClr val="30D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10528"/>
            <a:ext cx="9144000" cy="16459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800" b="0">
                <a:solidFill>
                  <a:srgbClr val="ADBCCF"/>
                </a:solidFill>
                <a:latin typeface="Aptos"/>
              </a:rPr>
              <a:t>НАДНАЦИОНАЛЬНАЯ МЕДИАСИСТЕМА  •  30 ОКТЯБРЯ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r"/>
            <a:r>
              <a:rPr sz="900" b="1">
                <a:solidFill>
                  <a:srgbClr val="30D2D2"/>
                </a:solidFill>
                <a:latin typeface="Aptos"/>
              </a:rPr>
              <a:t>09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737360"/>
            <a:ext cx="3520440" cy="3337560"/>
          </a:xfrm>
          <a:prstGeom prst="roundRect">
            <a:avLst/>
          </a:prstGeom>
          <a:solidFill>
            <a:srgbClr val="172742"/>
          </a:solidFill>
          <a:ln>
            <a:solidFill>
              <a:srgbClr val="2D41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59" y="1883664"/>
            <a:ext cx="315468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1">
                <a:solidFill>
                  <a:srgbClr val="30D2D2"/>
                </a:solidFill>
                <a:latin typeface="Aptos"/>
              </a:rPr>
              <a:t>ДОСТУП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2304288"/>
            <a:ext cx="3154680" cy="262432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600" b="0">
                <a:solidFill>
                  <a:srgbClr val="F5F8FC"/>
                </a:solidFill>
                <a:latin typeface="Aptos"/>
              </a:rPr>
              <a:t>Мобильные платформы снижают порог публикации и позволяют локальным голосам выходить на международную аудиторию.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43400" y="1737360"/>
            <a:ext cx="3520440" cy="3337560"/>
          </a:xfrm>
          <a:prstGeom prst="roundRect">
            <a:avLst/>
          </a:prstGeom>
          <a:solidFill>
            <a:srgbClr val="172742"/>
          </a:solidFill>
          <a:ln>
            <a:solidFill>
              <a:srgbClr val="2D41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26280" y="1883664"/>
            <a:ext cx="315468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1">
                <a:solidFill>
                  <a:srgbClr val="FFBE5C"/>
                </a:solidFill>
                <a:latin typeface="Aptos"/>
              </a:rPr>
              <a:t>ИДЕНТИЧНОСТЬ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26280" y="2304288"/>
            <a:ext cx="3154680" cy="262432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600" b="0">
                <a:solidFill>
                  <a:srgbClr val="F5F8FC"/>
                </a:solidFill>
                <a:latin typeface="Aptos"/>
              </a:rPr>
              <a:t>Рекомендации усиливают роль интересов, субкультур, инфлюенсеров и нишевых сообществ.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46719" y="1737360"/>
            <a:ext cx="3520440" cy="3337560"/>
          </a:xfrm>
          <a:prstGeom prst="roundRect">
            <a:avLst/>
          </a:prstGeom>
          <a:solidFill>
            <a:srgbClr val="172742"/>
          </a:solidFill>
          <a:ln>
            <a:solidFill>
              <a:srgbClr val="2D41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29599" y="1883664"/>
            <a:ext cx="315468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1">
                <a:solidFill>
                  <a:srgbClr val="FF7575"/>
                </a:solidFill>
                <a:latin typeface="Aptos"/>
              </a:rPr>
              <a:t>РИСКИ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599" y="2304288"/>
            <a:ext cx="3154680" cy="262432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600" b="0">
                <a:solidFill>
                  <a:srgbClr val="F5F8FC"/>
                </a:solidFill>
                <a:latin typeface="Aptos"/>
              </a:rPr>
              <a:t>Информационные пузыри, травля, перегрузка, вирусная дезинформация и неравный доступ к цифровым навыкам.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5486400"/>
            <a:ext cx="10424160" cy="4572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700" b="1">
                <a:solidFill>
                  <a:srgbClr val="F5F8FC"/>
                </a:solidFill>
                <a:latin typeface="Aptos"/>
              </a:rPr>
              <a:t>Главный социальный парадокс: больше голосов — не обязательно больше общего понимания.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16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000" b="1">
                <a:solidFill>
                  <a:srgbClr val="30D2D2"/>
                </a:solidFill>
                <a:latin typeface="Aptos"/>
              </a:rPr>
              <a:t>04 / ВЛИЯНИЕ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2700" b="1">
                <a:solidFill>
                  <a:srgbClr val="F5F8FC"/>
                </a:solidFill>
                <a:latin typeface="Aptos"/>
              </a:rPr>
              <a:t>Экономическое влияние: внимание как ресурс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389888"/>
            <a:ext cx="685800" cy="41148"/>
          </a:xfrm>
          <a:prstGeom prst="rect">
            <a:avLst/>
          </a:prstGeom>
          <a:solidFill>
            <a:srgbClr val="30D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10528"/>
            <a:ext cx="9144000" cy="16459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800" b="0">
                <a:solidFill>
                  <a:srgbClr val="ADBCCF"/>
                </a:solidFill>
                <a:latin typeface="Aptos"/>
              </a:rPr>
              <a:t>НАДНАЦИОНАЛЬНАЯ МЕДИАСИСТЕМА  •  30 ОКТЯБРЯ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r"/>
            <a:r>
              <a:rPr sz="900" b="1">
                <a:solidFill>
                  <a:srgbClr val="30D2D2"/>
                </a:solidFill>
                <a:latin typeface="Aptos"/>
              </a:rPr>
              <a:t>10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737360"/>
            <a:ext cx="3520440" cy="3337560"/>
          </a:xfrm>
          <a:prstGeom prst="roundRect">
            <a:avLst/>
          </a:prstGeom>
          <a:solidFill>
            <a:srgbClr val="172742"/>
          </a:solidFill>
          <a:ln>
            <a:solidFill>
              <a:srgbClr val="2D41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59" y="1883664"/>
            <a:ext cx="315468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1">
                <a:solidFill>
                  <a:srgbClr val="30D2D2"/>
                </a:solidFill>
                <a:latin typeface="Aptos"/>
              </a:rPr>
              <a:t>МОНЕТИЗАЦИЯ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2304288"/>
            <a:ext cx="3154680" cy="262432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600" b="0">
                <a:solidFill>
                  <a:srgbClr val="F5F8FC"/>
                </a:solidFill>
                <a:latin typeface="Aptos"/>
              </a:rPr>
              <a:t>Реклама, подписки, комиссии, лицензии, платный доступ и коммерциализация пользовательских данных.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43400" y="1737360"/>
            <a:ext cx="3520440" cy="3337560"/>
          </a:xfrm>
          <a:prstGeom prst="roundRect">
            <a:avLst/>
          </a:prstGeom>
          <a:solidFill>
            <a:srgbClr val="172742"/>
          </a:solidFill>
          <a:ln>
            <a:solidFill>
              <a:srgbClr val="2D41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26280" y="1883664"/>
            <a:ext cx="315468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1">
                <a:solidFill>
                  <a:srgbClr val="FFBE5C"/>
                </a:solidFill>
                <a:latin typeface="Aptos"/>
              </a:rPr>
              <a:t>ПЕРЕРАСПРЕДЕЛЕНИЕ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26280" y="2304288"/>
            <a:ext cx="3154680" cy="262432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600" b="0">
                <a:solidFill>
                  <a:srgbClr val="F5F8FC"/>
                </a:solidFill>
                <a:latin typeface="Aptos"/>
              </a:rPr>
              <a:t>Платформы монетизируют аудиторию; редакции конкурируют за трафик, подписки и прямую лояльность.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46719" y="1737360"/>
            <a:ext cx="3520440" cy="3337560"/>
          </a:xfrm>
          <a:prstGeom prst="roundRect">
            <a:avLst/>
          </a:prstGeom>
          <a:solidFill>
            <a:srgbClr val="172742"/>
          </a:solidFill>
          <a:ln>
            <a:solidFill>
              <a:srgbClr val="2D41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29599" y="1883664"/>
            <a:ext cx="315468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1">
                <a:solidFill>
                  <a:srgbClr val="FF7575"/>
                </a:solidFill>
                <a:latin typeface="Aptos"/>
              </a:rPr>
              <a:t>ЗАВИСИМОСТЬ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599" y="2304288"/>
            <a:ext cx="3154680" cy="262432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600" b="0">
                <a:solidFill>
                  <a:srgbClr val="F5F8FC"/>
                </a:solidFill>
                <a:latin typeface="Aptos"/>
              </a:rPr>
              <a:t>Изменение алгоритма, рекламной политики или условий доступа может резко изменить доходы издателей и авторов.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5486400"/>
            <a:ext cx="10424160" cy="4572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700" b="1">
                <a:solidFill>
                  <a:srgbClr val="F5F8FC"/>
                </a:solidFill>
                <a:latin typeface="Aptos"/>
              </a:rPr>
              <a:t>Экономическая власть — это контроль над монетизацией, данными и точками доступа к аудитории.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16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000" b="1">
                <a:solidFill>
                  <a:srgbClr val="30D2D2"/>
                </a:solidFill>
                <a:latin typeface="Aptos"/>
              </a:rPr>
              <a:t>05 / УПРАВЛЕНИЕ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2700" b="1">
                <a:solidFill>
                  <a:srgbClr val="F5F8FC"/>
                </a:solidFill>
                <a:latin typeface="Aptos"/>
              </a:rPr>
              <a:t>Кто устанавливает правила?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389888"/>
            <a:ext cx="685800" cy="41148"/>
          </a:xfrm>
          <a:prstGeom prst="rect">
            <a:avLst/>
          </a:prstGeom>
          <a:solidFill>
            <a:srgbClr val="30D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10528"/>
            <a:ext cx="9144000" cy="16459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800" b="0">
                <a:solidFill>
                  <a:srgbClr val="ADBCCF"/>
                </a:solidFill>
                <a:latin typeface="Aptos"/>
              </a:rPr>
              <a:t>НАДНАЦИОНАЛЬНАЯ МЕДИАСИСТЕМА  •  30 ОКТЯБРЯ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r"/>
            <a:r>
              <a:rPr sz="900" b="1">
                <a:solidFill>
                  <a:srgbClr val="30D2D2"/>
                </a:solidFill>
                <a:latin typeface="Aptos"/>
              </a:rPr>
              <a:t>11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737360"/>
            <a:ext cx="3520440" cy="3383280"/>
          </a:xfrm>
          <a:prstGeom prst="roundRect">
            <a:avLst/>
          </a:prstGeom>
          <a:solidFill>
            <a:srgbClr val="172742"/>
          </a:solidFill>
          <a:ln>
            <a:solidFill>
              <a:srgbClr val="2D41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59" y="1883664"/>
            <a:ext cx="315468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1">
                <a:solidFill>
                  <a:srgbClr val="30D2D2"/>
                </a:solidFill>
                <a:latin typeface="Aptos"/>
              </a:rPr>
              <a:t>ГОСУДАРСТВА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2304288"/>
            <a:ext cx="3154680" cy="267004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0">
                <a:solidFill>
                  <a:srgbClr val="F5F8FC"/>
                </a:solidFill>
                <a:latin typeface="Aptos"/>
              </a:rPr>
              <a:t>Национальное право, безопасность, защита данных, конкуренция, требования к контенту.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43400" y="1737360"/>
            <a:ext cx="3520440" cy="3383280"/>
          </a:xfrm>
          <a:prstGeom prst="roundRect">
            <a:avLst/>
          </a:prstGeom>
          <a:solidFill>
            <a:srgbClr val="172742"/>
          </a:solidFill>
          <a:ln>
            <a:solidFill>
              <a:srgbClr val="2D41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26280" y="1883664"/>
            <a:ext cx="315468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1">
                <a:solidFill>
                  <a:srgbClr val="FFBE5C"/>
                </a:solidFill>
                <a:latin typeface="Aptos"/>
              </a:rPr>
              <a:t>НАДНАЦИОНАЛЬНЫЕ РЕГУЛЯТОРЫ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26280" y="2304288"/>
            <a:ext cx="3154680" cy="267004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0">
                <a:solidFill>
                  <a:srgbClr val="F5F8FC"/>
                </a:solidFill>
                <a:latin typeface="Aptos"/>
              </a:rPr>
              <a:t>ЕС и региональные структуры: правила платформ, цифровые рынки, ответственность и прозрачность.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46719" y="1737360"/>
            <a:ext cx="3520440" cy="3383280"/>
          </a:xfrm>
          <a:prstGeom prst="roundRect">
            <a:avLst/>
          </a:prstGeom>
          <a:solidFill>
            <a:srgbClr val="172742"/>
          </a:solidFill>
          <a:ln>
            <a:solidFill>
              <a:srgbClr val="2D41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29599" y="1883664"/>
            <a:ext cx="315468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1">
                <a:solidFill>
                  <a:srgbClr val="75DCA9"/>
                </a:solidFill>
                <a:latin typeface="Aptos"/>
              </a:rPr>
              <a:t>ЧАСТНЫЕ ПРАВИЛА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599" y="2304288"/>
            <a:ext cx="3154680" cy="267004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0">
                <a:solidFill>
                  <a:srgbClr val="F5F8FC"/>
                </a:solidFill>
                <a:latin typeface="Aptos"/>
              </a:rPr>
              <a:t>Условия использования, алгоритмы, стандарты модерации, коммерческие договоры и протоколы.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5486400"/>
            <a:ext cx="10424160" cy="41148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600" b="1">
                <a:solidFill>
                  <a:srgbClr val="F5F8FC"/>
                </a:solidFill>
                <a:latin typeface="Aptos"/>
              </a:rPr>
              <a:t>Ключевой конфликт: глобальный масштаб платформ против территориального характера права.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16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000" b="1">
                <a:solidFill>
                  <a:srgbClr val="30D2D2"/>
                </a:solidFill>
                <a:latin typeface="Aptos"/>
              </a:rPr>
              <a:t>06 / РЕЙТИНГ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2700" b="1">
                <a:solidFill>
                  <a:srgbClr val="F5F8FC"/>
                </a:solidFill>
                <a:latin typeface="Aptos"/>
              </a:rPr>
              <a:t>Приложение: как составлен топ-10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389888"/>
            <a:ext cx="685800" cy="41148"/>
          </a:xfrm>
          <a:prstGeom prst="rect">
            <a:avLst/>
          </a:prstGeom>
          <a:solidFill>
            <a:srgbClr val="30D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10528"/>
            <a:ext cx="9144000" cy="16459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800" b="0">
                <a:solidFill>
                  <a:srgbClr val="ADBCCF"/>
                </a:solidFill>
                <a:latin typeface="Aptos"/>
              </a:rPr>
              <a:t>НАДНАЦИОНАЛЬНАЯ МЕДИАСИСТЕМА  •  30 ОКТЯБРЯ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r"/>
            <a:r>
              <a:rPr sz="900" b="1">
                <a:solidFill>
                  <a:srgbClr val="30D2D2"/>
                </a:solidFill>
                <a:latin typeface="Aptos"/>
              </a:rPr>
              <a:t>12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737360"/>
            <a:ext cx="5303520" cy="3337560"/>
          </a:xfrm>
          <a:prstGeom prst="roundRect">
            <a:avLst/>
          </a:prstGeom>
          <a:solidFill>
            <a:srgbClr val="172742"/>
          </a:solidFill>
          <a:ln>
            <a:solidFill>
              <a:srgbClr val="2D41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59" y="1883664"/>
            <a:ext cx="4937759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1">
                <a:solidFill>
                  <a:srgbClr val="30D2D2"/>
                </a:solidFill>
                <a:latin typeface="Aptos"/>
              </a:rPr>
              <a:t>КРИТЕРИИ ОЦЕНКИ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2304288"/>
            <a:ext cx="4937759" cy="262432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0">
                <a:solidFill>
                  <a:srgbClr val="F5F8FC"/>
                </a:solidFill>
                <a:latin typeface="Aptos"/>
              </a:rPr>
              <a:t>1. Масштаб международной аудитории
2. Контроль над каналами распространения
3. Влияние на новостную повестку
4. Экономическая мощь и монетизация
5. Роль в инфраструктуре и технологиях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737360"/>
            <a:ext cx="5303520" cy="3337560"/>
          </a:xfrm>
          <a:prstGeom prst="roundRect">
            <a:avLst/>
          </a:prstGeom>
          <a:solidFill>
            <a:srgbClr val="172742"/>
          </a:solidFill>
          <a:ln>
            <a:solidFill>
              <a:srgbClr val="2D41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00800" y="1883664"/>
            <a:ext cx="4937759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1">
                <a:solidFill>
                  <a:srgbClr val="FFBE5C"/>
                </a:solidFill>
                <a:latin typeface="Aptos"/>
              </a:rPr>
              <a:t>ВАЖНОЕ ОГРАНИЧЕНИЕ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0" y="2304288"/>
            <a:ext cx="4937759" cy="262432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0">
                <a:solidFill>
                  <a:srgbClr val="F5F8FC"/>
                </a:solidFill>
                <a:latin typeface="Aptos"/>
              </a:rPr>
              <a:t>Это аналитический рейтинг влияния на глобальную медиасистему, а не рейтинг выручки, капитализации или качества журналистики. Позиции — экспертная оценка по совокупности критериев.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5486400"/>
            <a:ext cx="10515600" cy="41148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0">
                <a:solidFill>
                  <a:srgbClr val="ADBCCF"/>
                </a:solidFill>
                <a:latin typeface="Aptos"/>
              </a:rPr>
              <a:t>В рейтинг включены компании и экосистемы, а не отдельные приложения.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16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000" b="1">
                <a:solidFill>
                  <a:srgbClr val="30D2D2"/>
                </a:solidFill>
                <a:latin typeface="Aptos"/>
              </a:rPr>
              <a:t>06 / РЕЙТИНГ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2700" b="1">
                <a:solidFill>
                  <a:srgbClr val="F5F8FC"/>
                </a:solidFill>
                <a:latin typeface="Aptos"/>
              </a:rPr>
              <a:t>Топ-10 игроков глобальной медиасистемы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389888"/>
            <a:ext cx="685800" cy="41148"/>
          </a:xfrm>
          <a:prstGeom prst="rect">
            <a:avLst/>
          </a:prstGeom>
          <a:solidFill>
            <a:srgbClr val="30D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10528"/>
            <a:ext cx="9144000" cy="16459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800" b="0">
                <a:solidFill>
                  <a:srgbClr val="ADBCCF"/>
                </a:solidFill>
                <a:latin typeface="Aptos"/>
              </a:rPr>
              <a:t>НАДНАЦИОНАЛЬНАЯ МЕДИАСИСТЕМА  •  30 ОКТЯБРЯ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r"/>
            <a:r>
              <a:rPr sz="900" b="1">
                <a:solidFill>
                  <a:srgbClr val="30D2D2"/>
                </a:solidFill>
                <a:latin typeface="Aptos"/>
              </a:rPr>
              <a:t>13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627632"/>
            <a:ext cx="438912" cy="310896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1">
                <a:solidFill>
                  <a:srgbClr val="30D2D2"/>
                </a:solidFill>
                <a:latin typeface="Aptos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3312" y="1627632"/>
            <a:ext cx="2423160" cy="310896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400" b="1">
                <a:solidFill>
                  <a:srgbClr val="F5F8FC"/>
                </a:solidFill>
                <a:latin typeface="Aptos"/>
              </a:rPr>
              <a:t>Alphabet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86200" y="1627632"/>
            <a:ext cx="7406640" cy="310896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200" b="0">
                <a:solidFill>
                  <a:srgbClr val="ADBCCF"/>
                </a:solidFill>
                <a:latin typeface="Aptos"/>
              </a:rPr>
              <a:t>Поиск, YouTube, Android, реклама, ИИ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7240" y="1984248"/>
            <a:ext cx="10607040" cy="10972"/>
          </a:xfrm>
          <a:prstGeom prst="rect">
            <a:avLst/>
          </a:prstGeom>
          <a:solidFill>
            <a:srgbClr val="2C3E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49808" y="2075688"/>
            <a:ext cx="438912" cy="310896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1">
                <a:solidFill>
                  <a:srgbClr val="30D2D2"/>
                </a:solidFill>
                <a:latin typeface="Aptos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53312" y="2075688"/>
            <a:ext cx="2423160" cy="310896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400" b="1">
                <a:solidFill>
                  <a:srgbClr val="F5F8FC"/>
                </a:solidFill>
                <a:latin typeface="Aptos"/>
              </a:rPr>
              <a:t>Meta Platforms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86200" y="2075688"/>
            <a:ext cx="7406640" cy="310896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200" b="0">
                <a:solidFill>
                  <a:srgbClr val="ADBCCF"/>
                </a:solidFill>
                <a:latin typeface="Aptos"/>
              </a:rPr>
              <a:t>Facebook, Instagram, WhatsApp, рекламная инфраструктура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77240" y="2432304"/>
            <a:ext cx="10607040" cy="10972"/>
          </a:xfrm>
          <a:prstGeom prst="rect">
            <a:avLst/>
          </a:prstGeom>
          <a:solidFill>
            <a:srgbClr val="2C3E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49808" y="2523744"/>
            <a:ext cx="438912" cy="310896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1">
                <a:solidFill>
                  <a:srgbClr val="30D2D2"/>
                </a:solidFill>
                <a:latin typeface="Apto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3312" y="2523744"/>
            <a:ext cx="2423160" cy="310896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400" b="1">
                <a:solidFill>
                  <a:srgbClr val="F5F8FC"/>
                </a:solidFill>
                <a:latin typeface="Aptos"/>
              </a:rPr>
              <a:t>ByteDance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86200" y="2523744"/>
            <a:ext cx="7406640" cy="310896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200" b="0">
                <a:solidFill>
                  <a:srgbClr val="ADBCCF"/>
                </a:solidFill>
                <a:latin typeface="Aptos"/>
              </a:rPr>
              <a:t>TikTok / Douyin, рекомендации, creator economy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77240" y="2880360"/>
            <a:ext cx="10607040" cy="10972"/>
          </a:xfrm>
          <a:prstGeom prst="rect">
            <a:avLst/>
          </a:prstGeom>
          <a:solidFill>
            <a:srgbClr val="2C3E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49808" y="2971800"/>
            <a:ext cx="438912" cy="310896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1">
                <a:solidFill>
                  <a:srgbClr val="30D2D2"/>
                </a:solidFill>
                <a:latin typeface="Aptos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53312" y="2971800"/>
            <a:ext cx="2423160" cy="310896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400" b="1">
                <a:solidFill>
                  <a:srgbClr val="F5F8FC"/>
                </a:solidFill>
                <a:latin typeface="Aptos"/>
              </a:rPr>
              <a:t>Tencent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86200" y="2971800"/>
            <a:ext cx="7406640" cy="310896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200" b="0">
                <a:solidFill>
                  <a:srgbClr val="ADBCCF"/>
                </a:solidFill>
                <a:latin typeface="Aptos"/>
              </a:rPr>
              <a:t>WeChat, игры, видео, платежи, китайская экосистема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77240" y="3328416"/>
            <a:ext cx="10607040" cy="10972"/>
          </a:xfrm>
          <a:prstGeom prst="rect">
            <a:avLst/>
          </a:prstGeom>
          <a:solidFill>
            <a:srgbClr val="2C3E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49808" y="3419856"/>
            <a:ext cx="438912" cy="310896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1">
                <a:solidFill>
                  <a:srgbClr val="30D2D2"/>
                </a:solidFill>
                <a:latin typeface="Aptos"/>
              </a:rPr>
              <a:t>05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53312" y="3419856"/>
            <a:ext cx="2423160" cy="310896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400" b="1">
                <a:solidFill>
                  <a:srgbClr val="F5F8FC"/>
                </a:solidFill>
                <a:latin typeface="Aptos"/>
              </a:rPr>
              <a:t>Amazon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886200" y="3419856"/>
            <a:ext cx="7406640" cy="310896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200" b="0">
                <a:solidFill>
                  <a:srgbClr val="ADBCCF"/>
                </a:solidFill>
                <a:latin typeface="Aptos"/>
              </a:rPr>
              <a:t>Prime Video, Twitch, реклама, облачная инфраструктура AWS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77240" y="3776472"/>
            <a:ext cx="10607040" cy="10972"/>
          </a:xfrm>
          <a:prstGeom prst="rect">
            <a:avLst/>
          </a:prstGeom>
          <a:solidFill>
            <a:srgbClr val="2C3E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49808" y="3867912"/>
            <a:ext cx="438912" cy="310896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1">
                <a:solidFill>
                  <a:srgbClr val="30D2D2"/>
                </a:solidFill>
                <a:latin typeface="Aptos"/>
              </a:rPr>
              <a:t>06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53312" y="3867912"/>
            <a:ext cx="2423160" cy="310896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400" b="1">
                <a:solidFill>
                  <a:srgbClr val="F5F8FC"/>
                </a:solidFill>
                <a:latin typeface="Aptos"/>
              </a:rPr>
              <a:t>Apple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886200" y="3867912"/>
            <a:ext cx="7406640" cy="310896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200" b="0">
                <a:solidFill>
                  <a:srgbClr val="ADBCCF"/>
                </a:solidFill>
                <a:latin typeface="Aptos"/>
              </a:rPr>
              <a:t>iOS, App Store, Apple TV+, News, доступ к аудитории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77240" y="4224528"/>
            <a:ext cx="10607040" cy="10972"/>
          </a:xfrm>
          <a:prstGeom prst="rect">
            <a:avLst/>
          </a:prstGeom>
          <a:solidFill>
            <a:srgbClr val="2C3E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749808" y="4315968"/>
            <a:ext cx="438912" cy="310896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1">
                <a:solidFill>
                  <a:srgbClr val="30D2D2"/>
                </a:solidFill>
                <a:latin typeface="Aptos"/>
              </a:rPr>
              <a:t>07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353312" y="4315968"/>
            <a:ext cx="2423160" cy="310896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400" b="1">
                <a:solidFill>
                  <a:srgbClr val="F5F8FC"/>
                </a:solidFill>
                <a:latin typeface="Aptos"/>
              </a:rPr>
              <a:t>Microsoft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886200" y="4315968"/>
            <a:ext cx="7406640" cy="310896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200" b="0">
                <a:solidFill>
                  <a:srgbClr val="ADBCCF"/>
                </a:solidFill>
                <a:latin typeface="Aptos"/>
              </a:rPr>
              <a:t>LinkedIn, Xbox, облака, ИИ и дистрибуция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77240" y="4672583"/>
            <a:ext cx="10607040" cy="10972"/>
          </a:xfrm>
          <a:prstGeom prst="rect">
            <a:avLst/>
          </a:prstGeom>
          <a:solidFill>
            <a:srgbClr val="2C3E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749808" y="4764024"/>
            <a:ext cx="438912" cy="310896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1">
                <a:solidFill>
                  <a:srgbClr val="30D2D2"/>
                </a:solidFill>
                <a:latin typeface="Aptos"/>
              </a:rPr>
              <a:t>08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353312" y="4764024"/>
            <a:ext cx="2423160" cy="310896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400" b="1">
                <a:solidFill>
                  <a:srgbClr val="F5F8FC"/>
                </a:solidFill>
                <a:latin typeface="Aptos"/>
              </a:rPr>
              <a:t>The Walt Disney Company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886200" y="4764024"/>
            <a:ext cx="7406640" cy="310896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200" b="0">
                <a:solidFill>
                  <a:srgbClr val="ADBCCF"/>
                </a:solidFill>
                <a:latin typeface="Aptos"/>
              </a:rPr>
              <a:t>Disney+, ESPN, студии, франшизы и глобальные права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77240" y="5120640"/>
            <a:ext cx="10607040" cy="10972"/>
          </a:xfrm>
          <a:prstGeom prst="rect">
            <a:avLst/>
          </a:prstGeom>
          <a:solidFill>
            <a:srgbClr val="2C3E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749808" y="5212080"/>
            <a:ext cx="438912" cy="310896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1">
                <a:solidFill>
                  <a:srgbClr val="30D2D2"/>
                </a:solidFill>
                <a:latin typeface="Aptos"/>
              </a:rPr>
              <a:t>09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353312" y="5212080"/>
            <a:ext cx="2423160" cy="310896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400" b="1">
                <a:solidFill>
                  <a:srgbClr val="F5F8FC"/>
                </a:solidFill>
                <a:latin typeface="Aptos"/>
              </a:rPr>
              <a:t>Comcast / NBCUniversal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886200" y="5212080"/>
            <a:ext cx="7406640" cy="310896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200" b="0">
                <a:solidFill>
                  <a:srgbClr val="ADBCCF"/>
                </a:solidFill>
                <a:latin typeface="Aptos"/>
              </a:rPr>
              <a:t>NBC, Sky, Peacock, кабельная и новостная инфраструктура</a:t>
            </a:r>
          </a:p>
        </p:txBody>
      </p:sp>
      <p:sp>
        <p:nvSpPr>
          <p:cNvPr id="43" name="Rectangle 42"/>
          <p:cNvSpPr/>
          <p:nvPr/>
        </p:nvSpPr>
        <p:spPr>
          <a:xfrm>
            <a:off x="777240" y="5568696"/>
            <a:ext cx="10607040" cy="10972"/>
          </a:xfrm>
          <a:prstGeom prst="rect">
            <a:avLst/>
          </a:prstGeom>
          <a:solidFill>
            <a:srgbClr val="2C3E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749808" y="5660136"/>
            <a:ext cx="438912" cy="310896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1">
                <a:solidFill>
                  <a:srgbClr val="30D2D2"/>
                </a:solidFill>
                <a:latin typeface="Aptos"/>
              </a:rPr>
              <a:t>10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353312" y="5660136"/>
            <a:ext cx="2423160" cy="310896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400" b="1">
                <a:solidFill>
                  <a:srgbClr val="F5F8FC"/>
                </a:solidFill>
                <a:latin typeface="Aptos"/>
              </a:rPr>
              <a:t>Netflix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886200" y="5660136"/>
            <a:ext cx="7406640" cy="310896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200" b="0">
                <a:solidFill>
                  <a:srgbClr val="ADBCCF"/>
                </a:solidFill>
                <a:latin typeface="Aptos"/>
              </a:rPr>
              <a:t>Глобальный стриминг, оригинальный контент, культурная дистрибуция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16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000" b="1">
                <a:solidFill>
                  <a:srgbClr val="30D2D2"/>
                </a:solidFill>
                <a:latin typeface="Aptos"/>
              </a:rPr>
              <a:t>06 / РЕЙТИНГ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2700" b="1">
                <a:solidFill>
                  <a:srgbClr val="F5F8FC"/>
                </a:solidFill>
                <a:latin typeface="Aptos"/>
              </a:rPr>
              <a:t>Топ-10: политическое, социальное и экономическое влияние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389888"/>
            <a:ext cx="685800" cy="41148"/>
          </a:xfrm>
          <a:prstGeom prst="rect">
            <a:avLst/>
          </a:prstGeom>
          <a:solidFill>
            <a:srgbClr val="30D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10528"/>
            <a:ext cx="9144000" cy="16459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800" b="0">
                <a:solidFill>
                  <a:srgbClr val="ADBCCF"/>
                </a:solidFill>
                <a:latin typeface="Aptos"/>
              </a:rPr>
              <a:t>НАДНАЦИОНАЛЬНАЯ МЕДИАСИСТЕМА  •  30 ОКТЯБРЯ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r"/>
            <a:r>
              <a:rPr sz="900" b="1">
                <a:solidFill>
                  <a:srgbClr val="30D2D2"/>
                </a:solidFill>
                <a:latin typeface="Aptos"/>
              </a:rPr>
              <a:t>14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737360"/>
            <a:ext cx="3520440" cy="3566160"/>
          </a:xfrm>
          <a:prstGeom prst="roundRect">
            <a:avLst/>
          </a:prstGeom>
          <a:solidFill>
            <a:srgbClr val="172742"/>
          </a:solidFill>
          <a:ln>
            <a:solidFill>
              <a:srgbClr val="2D41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59" y="1883664"/>
            <a:ext cx="315468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1">
                <a:solidFill>
                  <a:srgbClr val="FF7575"/>
                </a:solidFill>
                <a:latin typeface="Aptos"/>
              </a:rPr>
              <a:t>ПОЛИТИЧЕСКОЕ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2304288"/>
            <a:ext cx="3154680" cy="285292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400" b="0">
                <a:solidFill>
                  <a:srgbClr val="F5F8FC"/>
                </a:solidFill>
                <a:latin typeface="Aptos"/>
              </a:rPr>
              <a:t>Alphabet, Meta, ByteDance, Tencent, Microsoft
Влияют на доступ к информации, видимость политических сообщений, модерацию и цифровую инфраструктуру.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43400" y="1737360"/>
            <a:ext cx="3520440" cy="3566160"/>
          </a:xfrm>
          <a:prstGeom prst="roundRect">
            <a:avLst/>
          </a:prstGeom>
          <a:solidFill>
            <a:srgbClr val="172742"/>
          </a:solidFill>
          <a:ln>
            <a:solidFill>
              <a:srgbClr val="2D41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26280" y="1883664"/>
            <a:ext cx="315468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1">
                <a:solidFill>
                  <a:srgbClr val="30D2D2"/>
                </a:solidFill>
                <a:latin typeface="Aptos"/>
              </a:rPr>
              <a:t>СОЦИАЛЬНОЕ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26280" y="2304288"/>
            <a:ext cx="3154680" cy="285292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400" b="0">
                <a:solidFill>
                  <a:srgbClr val="F5F8FC"/>
                </a:solidFill>
                <a:latin typeface="Aptos"/>
              </a:rPr>
              <a:t>Meta, ByteDance, Alphabet, Tencent, Netflix
Формируют повседневную коммуникацию, культурное потребление, тренды, сообщества и инфлюенсерскую среду.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46720" y="1737360"/>
            <a:ext cx="3520440" cy="3566160"/>
          </a:xfrm>
          <a:prstGeom prst="roundRect">
            <a:avLst/>
          </a:prstGeom>
          <a:solidFill>
            <a:srgbClr val="172742"/>
          </a:solidFill>
          <a:ln>
            <a:solidFill>
              <a:srgbClr val="2D41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29600" y="1883664"/>
            <a:ext cx="315468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1">
                <a:solidFill>
                  <a:srgbClr val="FFBE5C"/>
                </a:solidFill>
                <a:latin typeface="Aptos"/>
              </a:rPr>
              <a:t>ЭКОНОМИЧЕСКОЕ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2304288"/>
            <a:ext cx="3154680" cy="285292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400" b="0">
                <a:solidFill>
                  <a:srgbClr val="F5F8FC"/>
                </a:solidFill>
                <a:latin typeface="Aptos"/>
              </a:rPr>
              <a:t>Alphabet, Amazon, Apple, Microsoft, Meta
Контролируют рекламу, облака, устройства, магазины приложений, данные и монетизацию аудитории.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5623560"/>
            <a:ext cx="1051560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300" b="0">
                <a:solidFill>
                  <a:srgbClr val="ADBCCF"/>
                </a:solidFill>
                <a:latin typeface="Aptos"/>
              </a:rPr>
              <a:t>Все десять игроков влияют на несколько измерений одновременно; показан доминирующий канал воздействия.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16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000" b="1">
                <a:solidFill>
                  <a:srgbClr val="30D2D2"/>
                </a:solidFill>
                <a:latin typeface="Aptos"/>
              </a:rPr>
              <a:t>07 / ЗАКЛЮЧЕНИЕ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2700" b="1">
                <a:solidFill>
                  <a:srgbClr val="F5F8FC"/>
                </a:solidFill>
                <a:latin typeface="Aptos"/>
              </a:rPr>
              <a:t>Выводы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389888"/>
            <a:ext cx="685800" cy="41148"/>
          </a:xfrm>
          <a:prstGeom prst="rect">
            <a:avLst/>
          </a:prstGeom>
          <a:solidFill>
            <a:srgbClr val="30D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10528"/>
            <a:ext cx="9144000" cy="16459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800" b="0">
                <a:solidFill>
                  <a:srgbClr val="ADBCCF"/>
                </a:solidFill>
                <a:latin typeface="Aptos"/>
              </a:rPr>
              <a:t>НАДНАЦИОНАЛЬНАЯ МЕДИАСИСТЕМА  •  30 ОКТЯБРЯ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r"/>
            <a:r>
              <a:rPr sz="900" b="1">
                <a:solidFill>
                  <a:srgbClr val="30D2D2"/>
                </a:solidFill>
                <a:latin typeface="Aptos"/>
              </a:rPr>
              <a:t>15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737360"/>
            <a:ext cx="3520440" cy="3200400"/>
          </a:xfrm>
          <a:prstGeom prst="roundRect">
            <a:avLst/>
          </a:prstGeom>
          <a:solidFill>
            <a:srgbClr val="172742"/>
          </a:solidFill>
          <a:ln>
            <a:solidFill>
              <a:srgbClr val="2D41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59" y="1883664"/>
            <a:ext cx="315468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1">
                <a:solidFill>
                  <a:srgbClr val="30D2D2"/>
                </a:solidFill>
                <a:latin typeface="Aptos"/>
              </a:rPr>
              <a:t>СИСТЕМА ГЛОБАЛЬНА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2304288"/>
            <a:ext cx="3154680" cy="248716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600" b="0">
                <a:solidFill>
                  <a:srgbClr val="F5F8FC"/>
                </a:solidFill>
                <a:latin typeface="Aptos"/>
              </a:rPr>
              <a:t>Информация и аудитория пересекают границы, а национальные медиа встроены в транснациональные сети.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43400" y="1737360"/>
            <a:ext cx="3520440" cy="3200400"/>
          </a:xfrm>
          <a:prstGeom prst="roundRect">
            <a:avLst/>
          </a:prstGeom>
          <a:solidFill>
            <a:srgbClr val="172742"/>
          </a:solidFill>
          <a:ln>
            <a:solidFill>
              <a:srgbClr val="2D41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26280" y="1883664"/>
            <a:ext cx="315468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1">
                <a:solidFill>
                  <a:srgbClr val="FFBE5C"/>
                </a:solidFill>
                <a:latin typeface="Aptos"/>
              </a:rPr>
              <a:t>ВЛАСТЬ ПЛАТФОРМЕННА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26280" y="2304288"/>
            <a:ext cx="3154680" cy="248716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600" b="0">
                <a:solidFill>
                  <a:srgbClr val="F5F8FC"/>
                </a:solidFill>
                <a:latin typeface="Aptos"/>
              </a:rPr>
              <a:t>Ключевой ресурс — не только контент, но и контроль над алгоритмами, данными, инфраструктурой и доступом.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46719" y="1737360"/>
            <a:ext cx="3520440" cy="3200400"/>
          </a:xfrm>
          <a:prstGeom prst="roundRect">
            <a:avLst/>
          </a:prstGeom>
          <a:solidFill>
            <a:srgbClr val="172742"/>
          </a:solidFill>
          <a:ln>
            <a:solidFill>
              <a:srgbClr val="2D41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29599" y="1883664"/>
            <a:ext cx="315468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500" b="1">
                <a:solidFill>
                  <a:srgbClr val="75DCA9"/>
                </a:solidFill>
                <a:latin typeface="Aptos"/>
              </a:rPr>
              <a:t>БУДУЩЕЕ ГИБРИДНОЕ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599" y="2304288"/>
            <a:ext cx="3154680" cy="248716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600" b="0">
                <a:solidFill>
                  <a:srgbClr val="F5F8FC"/>
                </a:solidFill>
                <a:latin typeface="Aptos"/>
              </a:rPr>
              <a:t>ИИ, видео и персонализация изменяют журналистику, экономику медиа и общественную коммуникацию.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5349240"/>
            <a:ext cx="10515600" cy="59436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600" b="1">
                <a:solidFill>
                  <a:srgbClr val="F5F8FC"/>
                </a:solidFill>
                <a:latin typeface="Aptos"/>
              </a:rPr>
              <a:t>Главный вопрос ближайших лет: как совместить глобальную инновацию платформ с прозрачностью, конкуренцией, правами аудитории и устойчивостью независимой журналистики?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16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000" b="1">
                <a:solidFill>
                  <a:srgbClr val="30D2D2"/>
                </a:solidFill>
                <a:latin typeface="Aptos"/>
              </a:rPr>
              <a:t>08 / ИСТОЧНИКИ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2700" b="1">
                <a:solidFill>
                  <a:srgbClr val="F5F8FC"/>
                </a:solidFill>
                <a:latin typeface="Aptos"/>
              </a:rPr>
              <a:t>Источники и методологическая база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389888"/>
            <a:ext cx="685800" cy="41148"/>
          </a:xfrm>
          <a:prstGeom prst="rect">
            <a:avLst/>
          </a:prstGeom>
          <a:solidFill>
            <a:srgbClr val="30D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10528"/>
            <a:ext cx="9144000" cy="16459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800" b="0">
                <a:solidFill>
                  <a:srgbClr val="ADBCCF"/>
                </a:solidFill>
                <a:latin typeface="Aptos"/>
              </a:rPr>
              <a:t>НАДНАЦИОНАЛЬНАЯ МЕДИАСИСТЕМА  •  30 ОКТЯБРЯ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73952"/>
            <a:ext cx="411480" cy="20116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r"/>
            <a:r>
              <a:rPr sz="900" b="1">
                <a:solidFill>
                  <a:srgbClr val="30D2D2"/>
                </a:solidFill>
                <a:latin typeface="Aptos"/>
              </a:rPr>
              <a:t>16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2331720" cy="27432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300" b="1">
                <a:solidFill>
                  <a:srgbClr val="30D2D2"/>
                </a:solidFill>
                <a:latin typeface="Aptos"/>
              </a:rPr>
              <a:t>Reuters Institute (2026)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63240" y="1691640"/>
            <a:ext cx="8046720" cy="27432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200" b="0">
                <a:solidFill>
                  <a:srgbClr val="F5F8FC"/>
                </a:solidFill>
                <a:latin typeface="Aptos"/>
              </a:rPr>
              <a:t>Digital News Report 2026 — данные по 48 рынкам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63240" y="2002536"/>
            <a:ext cx="8046720" cy="2286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900" b="0">
                <a:solidFill>
                  <a:srgbClr val="ADBCCF"/>
                </a:solidFill>
                <a:latin typeface="Aptos"/>
              </a:rPr>
              <a:t>https://reutersinstitute.politics.ox.ac.uk/digital-news-report/2026/dnr-executive-summary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2523744"/>
            <a:ext cx="2331720" cy="27432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300" b="1">
                <a:solidFill>
                  <a:srgbClr val="30D2D2"/>
                </a:solidFill>
                <a:latin typeface="Aptos"/>
              </a:rPr>
              <a:t>Reuters Institute (2025)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63240" y="2523744"/>
            <a:ext cx="8046720" cy="27432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200" b="0">
                <a:solidFill>
                  <a:srgbClr val="F5F8FC"/>
                </a:solidFill>
                <a:latin typeface="Aptos"/>
              </a:rPr>
              <a:t>Digital News Report 2025 — динамика платформ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63240" y="2834640"/>
            <a:ext cx="8046720" cy="2286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900" b="0">
                <a:solidFill>
                  <a:srgbClr val="ADBCCF"/>
                </a:solidFill>
                <a:latin typeface="Aptos"/>
              </a:rPr>
              <a:t>https://reutersinstitute.politics.ox.ac.uk/digital-news-report/2025/dnr-executive-summary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3355848"/>
            <a:ext cx="2331720" cy="27432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300" b="1">
                <a:solidFill>
                  <a:srgbClr val="30D2D2"/>
                </a:solidFill>
                <a:latin typeface="Aptos"/>
              </a:rPr>
              <a:t>Reuters Institute (2026)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63240" y="3355848"/>
            <a:ext cx="8046720" cy="27432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200" b="0">
                <a:solidFill>
                  <a:srgbClr val="F5F8FC"/>
                </a:solidFill>
                <a:latin typeface="Aptos"/>
              </a:rPr>
              <a:t>Generative AI and News Report 2026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63240" y="3666744"/>
            <a:ext cx="8046720" cy="2286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900" b="0">
                <a:solidFill>
                  <a:srgbClr val="ADBCCF"/>
                </a:solidFill>
                <a:latin typeface="Aptos"/>
              </a:rPr>
              <a:t>https://reutersinstitute.politics.ox.ac.uk/generative-ai-and-news-report-2026-standalone-tools-information-infrastructure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" y="4187952"/>
            <a:ext cx="2331720" cy="27432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300" b="1">
                <a:solidFill>
                  <a:srgbClr val="30D2D2"/>
                </a:solidFill>
                <a:latin typeface="Aptos"/>
              </a:rPr>
              <a:t>Statista (2025)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63240" y="4187952"/>
            <a:ext cx="8046720" cy="27432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200" b="0">
                <a:solidFill>
                  <a:srgbClr val="F5F8FC"/>
                </a:solidFill>
                <a:latin typeface="Aptos"/>
              </a:rPr>
              <a:t>Leading media companies worldwide in 2024, by revenue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63240" y="4498848"/>
            <a:ext cx="8046720" cy="2286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900" b="0">
                <a:solidFill>
                  <a:srgbClr val="ADBCCF"/>
                </a:solidFill>
                <a:latin typeface="Aptos"/>
              </a:rPr>
              <a:t>https://www.statista.com/statistics/272469/largest-media-companies-worldwide/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7240" y="5020056"/>
            <a:ext cx="2331720" cy="27432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300" b="1">
                <a:solidFill>
                  <a:srgbClr val="30D2D2"/>
                </a:solidFill>
                <a:latin typeface="Aptos"/>
              </a:rPr>
              <a:t>CompaniesRanked (2026)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063240" y="5020056"/>
            <a:ext cx="8046720" cy="27432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200" b="0">
                <a:solidFill>
                  <a:srgbClr val="F5F8FC"/>
                </a:solidFill>
                <a:latin typeface="Aptos"/>
              </a:rPr>
              <a:t>Largest communication services companies by revenue, FY2025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063240" y="5330952"/>
            <a:ext cx="8046720" cy="2286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900" b="0">
                <a:solidFill>
                  <a:srgbClr val="ADBCCF"/>
                </a:solidFill>
                <a:latin typeface="Aptos"/>
              </a:rPr>
              <a:t>https://www.companiesranked.com/en/largest-communication-services-companies-by-revenue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" y="5989320"/>
            <a:ext cx="10515600" cy="2286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sz="1000" b="0">
                <a:solidFill>
                  <a:srgbClr val="FFBE5C"/>
                </a:solidFill>
                <a:latin typeface="Aptos"/>
              </a:rPr>
              <a:t>Показатели аудитории — опросные данные; топ-10 — авторская качественная оценка системного влияния.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Enkhtuul Ayush</cp:lastModifiedBy>
  <cp:revision>3</cp:revision>
  <dcterms:created xsi:type="dcterms:W3CDTF">2013-01-27T09:14:16Z</dcterms:created>
  <dcterms:modified xsi:type="dcterms:W3CDTF">2026-10-30T15:45:13Z</dcterms:modified>
  <cp:category/>
</cp:coreProperties>
</file>