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8" r:id="rId3"/>
    <p:sldId id="269" r:id="rId4"/>
    <p:sldId id="270" r:id="rId5"/>
    <p:sldId id="271" r:id="rId6"/>
    <p:sldId id="272" r:id="rId7"/>
    <p:sldId id="27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tableStyles" Target="tableStyle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theme" Target="theme/theme1.xml" /><Relationship Id="rId5" Type="http://schemas.openxmlformats.org/officeDocument/2006/relationships/slide" Target="slides/slide4.xml" /><Relationship Id="rId10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presProps" Target="pres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12BED07-6713-92AA-40AF-AE58F4F83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4701464"/>
            <a:ext cx="8952782" cy="120403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9EF77-BF49-E4C1-0FC7-56335477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D5853-25AA-1C3D-EAD2-49667479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F0DAD-5850-CAAE-CD25-4D6DDDFF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851B1-0B20-9549-0D70-886AA9D04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952500"/>
            <a:ext cx="8952781" cy="3748824"/>
          </a:xfrm>
          <a:noFill/>
        </p:spPr>
        <p:txBody>
          <a:bodyPr anchor="b">
            <a:normAutofit/>
          </a:bodyPr>
          <a:lstStyle>
            <a:lvl1pPr algn="l">
              <a:defRPr sz="3200" spc="53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4429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48F26-B5E3-8A90-51FC-8520D1D7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A4D95-10F3-6212-8302-5610C43E3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81BE7-A53D-441E-0393-0E59412C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F10F0-B23F-BF4B-DB66-9BCF734DB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5DDEC-13A7-D988-D082-03076F80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086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0CFA-45ED-71B0-EE3E-CCE6D5C1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618211"/>
            <a:ext cx="8412190" cy="3944389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7BECA-A01D-7D7A-F2A6-891EC9D22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908858"/>
            <a:ext cx="8412192" cy="676102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16478-6FAF-D420-0B87-6EABB81E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4289B-CB0D-8AFC-7C02-F755C0DCC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71E4-8A9E-2A30-D7FE-B3505124B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232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F941-C3A7-545F-8046-C7A9AC80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D4277-CFAE-EEF6-3346-61F06D5A3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1" y="2260121"/>
            <a:ext cx="4350026" cy="365688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43384-699D-84FC-C8B5-7BDE49BB4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6574" y="2260120"/>
            <a:ext cx="4350025" cy="365688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A49386-AFC8-03DA-4563-07B0A0119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ED60A-7704-31D9-7D4D-65C635ED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927DA-3B5E-13B8-0BA8-5DCFF001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5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B55A-280B-BDCB-F966-8578DDE74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966788"/>
            <a:ext cx="10059988" cy="105178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6EA03-7008-14AB-547B-E66EA4EC9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018581"/>
            <a:ext cx="4350027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629F56-D2C8-71FE-FA59-002819D51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2774756"/>
            <a:ext cx="4350027" cy="3150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524D2-CA8D-75F3-D089-C2F0E20D47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6572" y="2018581"/>
            <a:ext cx="4350028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9B0E3-5AE5-0516-27BF-9F246137F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46572" y="2774756"/>
            <a:ext cx="4350028" cy="315079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319A7-6048-4735-B2AC-6D6043F1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15F875-F23E-D0D2-9115-CD494FDA0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B4F88F-F488-D9D5-CF99-AA1750AA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094593-EFC2-EEEF-74CD-BD00F4132A94}"/>
              </a:ext>
            </a:extLst>
          </p:cNvPr>
          <p:cNvCxnSpPr>
            <a:cxnSpLocks/>
          </p:cNvCxnSpPr>
          <p:nvPr/>
        </p:nvCxnSpPr>
        <p:spPr>
          <a:xfrm>
            <a:off x="6657975" y="2625552"/>
            <a:ext cx="423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851F6D-436C-FA47-8CD1-2C10E735764A}"/>
              </a:ext>
            </a:extLst>
          </p:cNvPr>
          <p:cNvCxnSpPr>
            <a:cxnSpLocks/>
          </p:cNvCxnSpPr>
          <p:nvPr/>
        </p:nvCxnSpPr>
        <p:spPr>
          <a:xfrm>
            <a:off x="1403684" y="2625552"/>
            <a:ext cx="42417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0438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1B86-9261-4E82-EF65-30F78154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3A5E84-E43B-20AE-E80D-47CB0B07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F5797-14F1-9FEB-247C-0E325AF7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B5D7AF-1489-8F93-4828-0AE784B8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558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6CAF1C-8901-AE05-E52C-D5B95941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CD4F90-2973-4FE2-6C2C-5C2AC5C5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0414B-A7EC-0C14-EFD2-29C5582C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00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78C7-A764-C5E4-A6A4-DC5B1B35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6484"/>
            <a:ext cx="3932237" cy="212251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E178-4B5D-413B-6583-AB81E8D04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12026"/>
            <a:ext cx="5143500" cy="456565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92F6D-71AB-9630-9DBE-46041C50C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EAAD1-C919-6E2E-32D2-E199025F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8B5D8-E15B-BE38-2A89-BD0F02E1A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ECC26-B78C-4CBD-6883-97E80D3E5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235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4EAA-30F7-390A-C77C-2E5BD8218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7185"/>
            <a:ext cx="3932237" cy="2121813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3A1C34-81AC-D534-67B1-427212289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57702" y="1307186"/>
            <a:ext cx="5038898" cy="45983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1012D-3524-26C6-64C1-8CE6E7A9A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FA6D7-1BE0-F14D-A2F7-4836180B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6B5AC-3F20-FDC1-D579-7C4C6B4ED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74ACA-1D54-81FA-70B1-31AB3011B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80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2C3AB-851A-0D2F-B3AE-5B161CFFC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9FD6B-3621-3904-7878-A2825C692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08AE9-D8ED-ED5D-D7B0-A43811777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EF98B-AC81-D122-3D05-9C4E2FE42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FB543-B138-6627-3714-12105D17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031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DE16D-F1A0-DDB5-A98C-A9055C93D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8334" y="952499"/>
            <a:ext cx="2051165" cy="4953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A548F-8DA7-C53C-1BFE-7C720CB20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952499"/>
            <a:ext cx="8235834" cy="495300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EA2C8-1C90-25D0-8B0A-30B73CFD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FF1A4-0404-DA2D-1EA4-828091C0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57155-0F4A-F7B7-C4A8-755572E98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423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92104-6F24-CD50-F55E-22A55084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42963"/>
            <a:ext cx="9601200" cy="1309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059CB-D00E-398D-E4D9-59792FC40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262188"/>
            <a:ext cx="9601200" cy="3643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FBC38-D897-7CBE-AC89-A95A2222D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7726" y="61991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5DBDDF98-C922-483F-97E9-3E76B0201B42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28008-2A03-D518-4A75-30816EB0D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6625" y="6199188"/>
            <a:ext cx="34099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91D49-2BD8-1C36-B43A-CF2F91777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107" y="6199188"/>
            <a:ext cx="619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874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kern="1200" cap="all" spc="5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548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949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735658-270A-8D75-091E-AFB444A3D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C2786A-6896-CE0F-C8DF-64D88B0FA1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40233" r="-2" b="3516"/>
          <a:stretch>
            <a:fillRect/>
          </a:stretch>
        </p:blipFill>
        <p:spPr>
          <a:xfrm>
            <a:off x="20" y="7675"/>
            <a:ext cx="1219198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9FB1C88-5F1D-C7DF-A4B3-E8EE7F6BF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649468" y="-649466"/>
            <a:ext cx="6857999" cy="8156934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6000"/>
                </a:srgbClr>
              </a:gs>
              <a:gs pos="100000">
                <a:srgbClr val="000000">
                  <a:alpha val="0"/>
                </a:srgbClr>
              </a:gs>
              <a:gs pos="56000">
                <a:srgbClr val="000000">
                  <a:alpha val="37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4711BF64-C99B-2F90-ADA1-0C08F9BE8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952501" y="964922"/>
            <a:ext cx="4558122" cy="4943507"/>
          </a:xfrm>
          <a:custGeom>
            <a:avLst/>
            <a:gdLst>
              <a:gd name="connsiteX0" fmla="*/ 0 w 9985794"/>
              <a:gd name="connsiteY0" fmla="*/ 0 h 4920343"/>
              <a:gd name="connsiteX1" fmla="*/ 9985794 w 9985794"/>
              <a:gd name="connsiteY1" fmla="*/ 0 h 4920343"/>
              <a:gd name="connsiteX2" fmla="*/ 9985794 w 9985794"/>
              <a:gd name="connsiteY2" fmla="*/ 4920343 h 4920343"/>
              <a:gd name="connsiteX3" fmla="*/ 0 w 9985794"/>
              <a:gd name="connsiteY3" fmla="*/ 4920343 h 4920343"/>
              <a:gd name="connsiteX4" fmla="*/ 0 w 9985794"/>
              <a:gd name="connsiteY4" fmla="*/ 4119525 h 4920343"/>
              <a:gd name="connsiteX5" fmla="*/ 4905554 w 9985794"/>
              <a:gd name="connsiteY5" fmla="*/ 4119525 h 4920343"/>
              <a:gd name="connsiteX6" fmla="*/ 4905554 w 9985794"/>
              <a:gd name="connsiteY6" fmla="*/ 1451087 h 4920343"/>
              <a:gd name="connsiteX7" fmla="*/ 0 w 9985794"/>
              <a:gd name="connsiteY7" fmla="*/ 1451087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8" fmla="*/ 4996994 w 9985794"/>
              <a:gd name="connsiteY8" fmla="*/ 4210965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0" fmla="*/ 4905554 w 9985794"/>
              <a:gd name="connsiteY0" fmla="*/ 1451087 h 4920343"/>
              <a:gd name="connsiteX1" fmla="*/ 0 w 9985794"/>
              <a:gd name="connsiteY1" fmla="*/ 1451087 h 4920343"/>
              <a:gd name="connsiteX2" fmla="*/ 0 w 9985794"/>
              <a:gd name="connsiteY2" fmla="*/ 0 h 4920343"/>
              <a:gd name="connsiteX3" fmla="*/ 9985794 w 9985794"/>
              <a:gd name="connsiteY3" fmla="*/ 0 h 4920343"/>
              <a:gd name="connsiteX4" fmla="*/ 9985794 w 9985794"/>
              <a:gd name="connsiteY4" fmla="*/ 4920343 h 4920343"/>
              <a:gd name="connsiteX5" fmla="*/ 0 w 9985794"/>
              <a:gd name="connsiteY5" fmla="*/ 4920343 h 4920343"/>
              <a:gd name="connsiteX6" fmla="*/ 0 w 9985794"/>
              <a:gd name="connsiteY6" fmla="*/ 4119525 h 4920343"/>
              <a:gd name="connsiteX0" fmla="*/ 0 w 9985794"/>
              <a:gd name="connsiteY0" fmla="*/ 1451087 h 4920343"/>
              <a:gd name="connsiteX1" fmla="*/ 0 w 9985794"/>
              <a:gd name="connsiteY1" fmla="*/ 0 h 4920343"/>
              <a:gd name="connsiteX2" fmla="*/ 9985794 w 9985794"/>
              <a:gd name="connsiteY2" fmla="*/ 0 h 4920343"/>
              <a:gd name="connsiteX3" fmla="*/ 9985794 w 9985794"/>
              <a:gd name="connsiteY3" fmla="*/ 4920343 h 4920343"/>
              <a:gd name="connsiteX4" fmla="*/ 0 w 9985794"/>
              <a:gd name="connsiteY4" fmla="*/ 4920343 h 4920343"/>
              <a:gd name="connsiteX5" fmla="*/ 0 w 9985794"/>
              <a:gd name="connsiteY5" fmla="*/ 4119525 h 4920343"/>
              <a:gd name="connsiteX0" fmla="*/ 0 w 10019371"/>
              <a:gd name="connsiteY0" fmla="*/ 1655069 h 4920343"/>
              <a:gd name="connsiteX1" fmla="*/ 33577 w 10019371"/>
              <a:gd name="connsiteY1" fmla="*/ 0 h 4920343"/>
              <a:gd name="connsiteX2" fmla="*/ 10019371 w 10019371"/>
              <a:gd name="connsiteY2" fmla="*/ 0 h 4920343"/>
              <a:gd name="connsiteX3" fmla="*/ 10019371 w 10019371"/>
              <a:gd name="connsiteY3" fmla="*/ 4920343 h 4920343"/>
              <a:gd name="connsiteX4" fmla="*/ 33577 w 10019371"/>
              <a:gd name="connsiteY4" fmla="*/ 4920343 h 4920343"/>
              <a:gd name="connsiteX5" fmla="*/ 33577 w 10019371"/>
              <a:gd name="connsiteY5" fmla="*/ 4119525 h 4920343"/>
              <a:gd name="connsiteX0" fmla="*/ 0 w 9991028"/>
              <a:gd name="connsiteY0" fmla="*/ 1645173 h 4920343"/>
              <a:gd name="connsiteX1" fmla="*/ 5234 w 9991028"/>
              <a:gd name="connsiteY1" fmla="*/ 0 h 4920343"/>
              <a:gd name="connsiteX2" fmla="*/ 9991028 w 9991028"/>
              <a:gd name="connsiteY2" fmla="*/ 0 h 4920343"/>
              <a:gd name="connsiteX3" fmla="*/ 9991028 w 9991028"/>
              <a:gd name="connsiteY3" fmla="*/ 4920343 h 4920343"/>
              <a:gd name="connsiteX4" fmla="*/ 5234 w 9991028"/>
              <a:gd name="connsiteY4" fmla="*/ 4920343 h 4920343"/>
              <a:gd name="connsiteX5" fmla="*/ 5234 w 9991028"/>
              <a:gd name="connsiteY5" fmla="*/ 4119525 h 4920343"/>
              <a:gd name="connsiteX0" fmla="*/ 59 w 9986364"/>
              <a:gd name="connsiteY0" fmla="*/ 1639236 h 4920343"/>
              <a:gd name="connsiteX1" fmla="*/ 570 w 9986364"/>
              <a:gd name="connsiteY1" fmla="*/ 0 h 4920343"/>
              <a:gd name="connsiteX2" fmla="*/ 9986364 w 9986364"/>
              <a:gd name="connsiteY2" fmla="*/ 0 h 4920343"/>
              <a:gd name="connsiteX3" fmla="*/ 9986364 w 9986364"/>
              <a:gd name="connsiteY3" fmla="*/ 4920343 h 4920343"/>
              <a:gd name="connsiteX4" fmla="*/ 570 w 9986364"/>
              <a:gd name="connsiteY4" fmla="*/ 4920343 h 4920343"/>
              <a:gd name="connsiteX5" fmla="*/ 570 w 9986364"/>
              <a:gd name="connsiteY5" fmla="*/ 4119525 h 4920343"/>
              <a:gd name="connsiteX0" fmla="*/ 60 w 9986364"/>
              <a:gd name="connsiteY0" fmla="*/ 1847740 h 4920343"/>
              <a:gd name="connsiteX1" fmla="*/ 570 w 9986364"/>
              <a:gd name="connsiteY1" fmla="*/ 0 h 4920343"/>
              <a:gd name="connsiteX2" fmla="*/ 9986364 w 9986364"/>
              <a:gd name="connsiteY2" fmla="*/ 0 h 4920343"/>
              <a:gd name="connsiteX3" fmla="*/ 9986364 w 9986364"/>
              <a:gd name="connsiteY3" fmla="*/ 4920343 h 4920343"/>
              <a:gd name="connsiteX4" fmla="*/ 570 w 9986364"/>
              <a:gd name="connsiteY4" fmla="*/ 4920343 h 4920343"/>
              <a:gd name="connsiteX5" fmla="*/ 570 w 9986364"/>
              <a:gd name="connsiteY5" fmla="*/ 4119525 h 4920343"/>
              <a:gd name="connsiteX0" fmla="*/ 11626 w 9985937"/>
              <a:gd name="connsiteY0" fmla="*/ 1797498 h 4920343"/>
              <a:gd name="connsiteX1" fmla="*/ 143 w 9985937"/>
              <a:gd name="connsiteY1" fmla="*/ 0 h 4920343"/>
              <a:gd name="connsiteX2" fmla="*/ 9985937 w 9985937"/>
              <a:gd name="connsiteY2" fmla="*/ 0 h 4920343"/>
              <a:gd name="connsiteX3" fmla="*/ 9985937 w 9985937"/>
              <a:gd name="connsiteY3" fmla="*/ 4920343 h 4920343"/>
              <a:gd name="connsiteX4" fmla="*/ 143 w 9985937"/>
              <a:gd name="connsiteY4" fmla="*/ 4920343 h 4920343"/>
              <a:gd name="connsiteX5" fmla="*/ 143 w 9985937"/>
              <a:gd name="connsiteY5" fmla="*/ 4119525 h 4920343"/>
              <a:gd name="connsiteX0" fmla="*/ 62 w 9986364"/>
              <a:gd name="connsiteY0" fmla="*/ 1779914 h 4920343"/>
              <a:gd name="connsiteX1" fmla="*/ 570 w 9986364"/>
              <a:gd name="connsiteY1" fmla="*/ 0 h 4920343"/>
              <a:gd name="connsiteX2" fmla="*/ 9986364 w 9986364"/>
              <a:gd name="connsiteY2" fmla="*/ 0 h 4920343"/>
              <a:gd name="connsiteX3" fmla="*/ 9986364 w 9986364"/>
              <a:gd name="connsiteY3" fmla="*/ 4920343 h 4920343"/>
              <a:gd name="connsiteX4" fmla="*/ 570 w 9986364"/>
              <a:gd name="connsiteY4" fmla="*/ 4920343 h 4920343"/>
              <a:gd name="connsiteX5" fmla="*/ 570 w 9986364"/>
              <a:gd name="connsiteY5" fmla="*/ 4119525 h 4920343"/>
              <a:gd name="connsiteX0" fmla="*/ 17584 w 9985899"/>
              <a:gd name="connsiteY0" fmla="*/ 1779914 h 4920343"/>
              <a:gd name="connsiteX1" fmla="*/ 105 w 9985899"/>
              <a:gd name="connsiteY1" fmla="*/ 0 h 4920343"/>
              <a:gd name="connsiteX2" fmla="*/ 9985899 w 9985899"/>
              <a:gd name="connsiteY2" fmla="*/ 0 h 4920343"/>
              <a:gd name="connsiteX3" fmla="*/ 9985899 w 9985899"/>
              <a:gd name="connsiteY3" fmla="*/ 4920343 h 4920343"/>
              <a:gd name="connsiteX4" fmla="*/ 105 w 9985899"/>
              <a:gd name="connsiteY4" fmla="*/ 4920343 h 4920343"/>
              <a:gd name="connsiteX5" fmla="*/ 105 w 9985899"/>
              <a:gd name="connsiteY5" fmla="*/ 4119525 h 49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85899" h="4920343">
                <a:moveTo>
                  <a:pt x="17584" y="1779914"/>
                </a:moveTo>
                <a:cubicBezTo>
                  <a:pt x="19329" y="1231523"/>
                  <a:pt x="-1640" y="548391"/>
                  <a:pt x="105" y="0"/>
                </a:cubicBezTo>
                <a:lnTo>
                  <a:pt x="9985899" y="0"/>
                </a:lnTo>
                <a:lnTo>
                  <a:pt x="9985899" y="4920343"/>
                </a:lnTo>
                <a:lnTo>
                  <a:pt x="105" y="4920343"/>
                </a:lnTo>
                <a:lnTo>
                  <a:pt x="105" y="4119525"/>
                </a:lnTo>
              </a:path>
            </a:pathLst>
          </a:cu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729620" y="1862182"/>
            <a:ext cx="3931090" cy="2155419"/>
          </a:xfrm>
          <a:noFill/>
        </p:spPr>
        <p:txBody>
          <a:bodyPr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Свобода слова</a:t>
            </a:r>
          </a:p>
        </p:txBody>
      </p:sp>
      <p:sp>
        <p:nvSpPr>
          <p:cNvPr id="3" name="SubTitle"/>
          <p:cNvSpPr>
            <a:spLocks noGrp="1"/>
          </p:cNvSpPr>
          <p:nvPr>
            <p:ph type="subTitle" idx="1"/>
          </p:nvPr>
        </p:nvSpPr>
        <p:spPr>
          <a:xfrm>
            <a:off x="1440505" y="4360506"/>
            <a:ext cx="3220205" cy="1060522"/>
          </a:xfrm>
          <a:noFill/>
        </p:spPr>
        <p:txBody>
          <a:bodyPr anchor="b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1700">
                <a:solidFill>
                  <a:srgbClr val="FFFFFF"/>
                </a:solidFill>
              </a:rPr>
              <a:t>Как основа массово информационного права
</a:t>
            </a:r>
          </a:p>
        </p:txBody>
      </p:sp>
    </p:spTree>
    <p:extLst>
      <p:ext uri="{BB962C8B-B14F-4D97-AF65-F5344CB8AC3E}">
        <p14:creationId xmlns:p14="http://schemas.microsoft.com/office/powerpoint/2010/main" val="377366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52500" y="957739"/>
            <a:ext cx="4394103" cy="1778906"/>
          </a:xfrm>
        </p:spPr>
        <p:txBody>
          <a:bodyPr>
            <a:normAutofit/>
          </a:bodyPr>
          <a:lstStyle/>
          <a:p>
            <a:r>
              <a:rPr lang="en-US"/>
              <a:t>Свобода слова и мысли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52500" y="2890882"/>
            <a:ext cx="4394103" cy="30093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Это фундаментальный принцип, который служит базой и ядром всего института массово-информационного права.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5400" y="953965"/>
            <a:ext cx="4164100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Light Bulb and Gear">
            <a:extLst>
              <a:ext uri="{FF2B5EF4-FFF2-40B4-BE49-F238E27FC236}">
                <a16:creationId xmlns:a16="http://schemas.microsoft.com/office/drawing/2014/main" id="{247194E2-0A0D-9A86-8BA3-FAEEAC9C9F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0115" y="1699144"/>
            <a:ext cx="3459714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45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52500" y="957739"/>
            <a:ext cx="4394103" cy="1778906"/>
          </a:xfrm>
        </p:spPr>
        <p:txBody>
          <a:bodyPr>
            <a:normAutofit/>
          </a:bodyPr>
          <a:lstStyle/>
          <a:p>
            <a:r>
              <a:rPr lang="en-US" sz="2400"/>
              <a:t>Конституционный фундамент: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52500" y="2890882"/>
            <a:ext cx="4394103" cy="30093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Закреплена в статье 29 Конституции РФ и международно-правовых актах (например, ст. 19 Всеобщей декларации прав человека), гарантируя каждому право свободно искать, получать, производить и распространять информацию.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5400" y="953965"/>
            <a:ext cx="4164100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Judge">
            <a:extLst>
              <a:ext uri="{FF2B5EF4-FFF2-40B4-BE49-F238E27FC236}">
                <a16:creationId xmlns:a16="http://schemas.microsoft.com/office/drawing/2014/main" id="{40C33B05-1625-3099-083A-B055BDE423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0115" y="1699144"/>
            <a:ext cx="3459714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159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52500" y="957739"/>
            <a:ext cx="4394103" cy="1778906"/>
          </a:xfrm>
        </p:spPr>
        <p:txBody>
          <a:bodyPr>
            <a:normAutofit/>
          </a:bodyPr>
          <a:lstStyle/>
          <a:p>
            <a:r>
              <a:rPr lang="en-US"/>
              <a:t>Основа для СМИ: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52500" y="2890882"/>
            <a:ext cx="4394103" cy="30093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Из свободы слова напрямую вырастает свобода массовой информации — право учреждать СМИ, владеть ими и использовать технические средства для распространения данных.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5400" y="953965"/>
            <a:ext cx="4164100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Scales of Justice">
            <a:extLst>
              <a:ext uri="{FF2B5EF4-FFF2-40B4-BE49-F238E27FC236}">
                <a16:creationId xmlns:a16="http://schemas.microsoft.com/office/drawing/2014/main" id="{F0708EF2-6597-B7E0-70FE-3F47A8C6CE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0115" y="1699144"/>
            <a:ext cx="3459714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117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52500" y="957739"/>
            <a:ext cx="4394103" cy="1778906"/>
          </a:xfrm>
        </p:spPr>
        <p:txBody>
          <a:bodyPr>
            <a:normAutofit/>
          </a:bodyPr>
          <a:lstStyle/>
          <a:p>
            <a:r>
              <a:rPr lang="en-US" sz="2600"/>
              <a:t>Демократический институт: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52500" y="2890882"/>
            <a:ext cx="4394103" cy="30093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Обеспечивает общественный контроль за государством, плюрализм мнений и свободный обмен идеями.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5400" y="953965"/>
            <a:ext cx="4164100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Disconnected">
            <a:extLst>
              <a:ext uri="{FF2B5EF4-FFF2-40B4-BE49-F238E27FC236}">
                <a16:creationId xmlns:a16="http://schemas.microsoft.com/office/drawing/2014/main" id="{98510EA6-299F-C003-42BB-EBC4A51CC1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0115" y="1699144"/>
            <a:ext cx="3459714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411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52500" y="957739"/>
            <a:ext cx="4394103" cy="1778906"/>
          </a:xfrm>
        </p:spPr>
        <p:txBody>
          <a:bodyPr>
            <a:normAutofit/>
          </a:bodyPr>
          <a:lstStyle/>
          <a:p>
            <a:r>
              <a:rPr lang="en-US"/>
              <a:t>Законные рамки: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52500" y="2890882"/>
            <a:ext cx="4394103" cy="30093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Свобода слова не является абсолютной; её ограничения допустимы только в случаях, предусмотренных законом (например, защита государственной тайны, недопустимость экстремизма или защиты чести и достоинства граждан)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5400" y="953965"/>
            <a:ext cx="4164100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Irritant">
            <a:extLst>
              <a:ext uri="{FF2B5EF4-FFF2-40B4-BE49-F238E27FC236}">
                <a16:creationId xmlns:a16="http://schemas.microsoft.com/office/drawing/2014/main" id="{01D7F95D-B698-7526-6A6E-FC289FD9EC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0115" y="1699144"/>
            <a:ext cx="3459714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660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654246F-8623-7F3F-7EFA-15A14DAF0D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952500" y="957739"/>
            <a:ext cx="4394103" cy="1778906"/>
          </a:xfrm>
        </p:spPr>
        <p:txBody>
          <a:bodyPr>
            <a:normAutofit/>
          </a:bodyPr>
          <a:lstStyle/>
          <a:p>
            <a:r>
              <a:rPr lang="en-US"/>
              <a:t>Баланс прав: </a:t>
            </a:r>
          </a:p>
        </p:txBody>
      </p:sp>
      <p:sp>
        <p:nvSpPr>
          <p:cNvPr id="3" name="Content Placeholder"/>
          <p:cNvSpPr>
            <a:spLocks noGrp="1"/>
          </p:cNvSpPr>
          <p:nvPr>
            <p:ph idx="1"/>
          </p:nvPr>
        </p:nvSpPr>
        <p:spPr>
          <a:xfrm>
            <a:off x="952500" y="2890882"/>
            <a:ext cx="4394103" cy="3009381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Предполагает не только право на выражение мнения, но и ответственность за распространение недостоверной или вредоносной информации.</a:t>
            </a:r>
          </a:p>
          <a:p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C4BDE1-4D40-5601-7947-DB5EFE31D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5400" y="953965"/>
            <a:ext cx="4164100" cy="495153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Scales of Justice">
            <a:extLst>
              <a:ext uri="{FF2B5EF4-FFF2-40B4-BE49-F238E27FC236}">
                <a16:creationId xmlns:a16="http://schemas.microsoft.com/office/drawing/2014/main" id="{A2EC3657-4AA4-4B91-0C2D-D3E09EF8B3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00115" y="1699144"/>
            <a:ext cx="3459714" cy="3459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50539"/>
      </p:ext>
    </p:extLst>
  </p:cSld>
  <p:clrMapOvr>
    <a:masterClrMapping/>
  </p:clrMapOvr>
</p:sld>
</file>

<file path=ppt/theme/theme1.xml><?xml version="1.0" encoding="utf-8"?>
<a:theme xmlns:a="http://schemas.openxmlformats.org/drawingml/2006/main" name="PoiseVTI">
  <a:themeElements>
    <a:clrScheme name="Poise">
      <a:dk1>
        <a:sysClr val="windowText" lastClr="000000"/>
      </a:dk1>
      <a:lt1>
        <a:sysClr val="window" lastClr="FFFFFF"/>
      </a:lt1>
      <a:dk2>
        <a:srgbClr val="403739"/>
      </a:dk2>
      <a:lt2>
        <a:srgbClr val="F4E9E6"/>
      </a:lt2>
      <a:accent1>
        <a:srgbClr val="B18083"/>
      </a:accent1>
      <a:accent2>
        <a:srgbClr val="C17A69"/>
      </a:accent2>
      <a:accent3>
        <a:srgbClr val="CE9573"/>
      </a:accent3>
      <a:accent4>
        <a:srgbClr val="82907A"/>
      </a:accent4>
      <a:accent5>
        <a:srgbClr val="9A9966"/>
      </a:accent5>
      <a:accent6>
        <a:srgbClr val="AB9955"/>
      </a:accent6>
      <a:hlink>
        <a:srgbClr val="A97979"/>
      </a:hlink>
      <a:folHlink>
        <a:srgbClr val="BB7563"/>
      </a:folHlink>
    </a:clrScheme>
    <a:fontScheme name="Goudy Univers">
      <a:majorFont>
        <a:latin typeface="Goudy Old Style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iseVTI" id="{9843863B-6720-4231-BFE7-E604B355382A}" vid="{6C5B2780-C73E-445D-98DA-9D2BCD78971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PoiseVTI</vt:lpstr>
      <vt:lpstr>Свобода слова</vt:lpstr>
      <vt:lpstr>Свобода слова и мысли </vt:lpstr>
      <vt:lpstr>Конституционный фундамент: </vt:lpstr>
      <vt:lpstr>Основа для СМИ: </vt:lpstr>
      <vt:lpstr>Демократический институт: </vt:lpstr>
      <vt:lpstr>Законные рамки: </vt:lpstr>
      <vt:lpstr>Баланс прав: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Свобода слова</dc:title>
  <dc:creator>Enkhtuul Ayush</dc:creator>
  <cp:lastModifiedBy>Enkhtuul Ayush</cp:lastModifiedBy>
  <cp:revision>1</cp:revision>
  <dcterms:created xsi:type="dcterms:W3CDTF">2026-09-22T14:50:09Z</dcterms:created>
  <dcterms:modified xsi:type="dcterms:W3CDTF">2026-09-22T14:59:01Z</dcterms:modified>
</cp:coreProperties>
</file>