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42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8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43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5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0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3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8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2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735658-270A-8D75-091E-AFB444A3D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C2786A-6896-CE0F-C8DF-64D88B0FA1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40233" r="-2" b="3516"/>
          <a:stretch>
            <a:fillRect/>
          </a:stretch>
        </p:blipFill>
        <p:spPr>
          <a:xfrm>
            <a:off x="20" y="7675"/>
            <a:ext cx="1219198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FB1C88-5F1D-C7DF-A4B3-E8EE7F6B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49468" y="-649466"/>
            <a:ext cx="6857999" cy="815693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56000">
                <a:srgbClr val="000000">
                  <a:alpha val="37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52501" y="964922"/>
            <a:ext cx="4558122" cy="4943507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  <a:gd name="connsiteX0" fmla="*/ 0 w 10019371"/>
              <a:gd name="connsiteY0" fmla="*/ 1655069 h 4920343"/>
              <a:gd name="connsiteX1" fmla="*/ 33577 w 10019371"/>
              <a:gd name="connsiteY1" fmla="*/ 0 h 4920343"/>
              <a:gd name="connsiteX2" fmla="*/ 10019371 w 10019371"/>
              <a:gd name="connsiteY2" fmla="*/ 0 h 4920343"/>
              <a:gd name="connsiteX3" fmla="*/ 10019371 w 10019371"/>
              <a:gd name="connsiteY3" fmla="*/ 4920343 h 4920343"/>
              <a:gd name="connsiteX4" fmla="*/ 33577 w 10019371"/>
              <a:gd name="connsiteY4" fmla="*/ 4920343 h 4920343"/>
              <a:gd name="connsiteX5" fmla="*/ 33577 w 10019371"/>
              <a:gd name="connsiteY5" fmla="*/ 4119525 h 4920343"/>
              <a:gd name="connsiteX0" fmla="*/ 0 w 9991028"/>
              <a:gd name="connsiteY0" fmla="*/ 1645173 h 4920343"/>
              <a:gd name="connsiteX1" fmla="*/ 5234 w 9991028"/>
              <a:gd name="connsiteY1" fmla="*/ 0 h 4920343"/>
              <a:gd name="connsiteX2" fmla="*/ 9991028 w 9991028"/>
              <a:gd name="connsiteY2" fmla="*/ 0 h 4920343"/>
              <a:gd name="connsiteX3" fmla="*/ 9991028 w 9991028"/>
              <a:gd name="connsiteY3" fmla="*/ 4920343 h 4920343"/>
              <a:gd name="connsiteX4" fmla="*/ 5234 w 9991028"/>
              <a:gd name="connsiteY4" fmla="*/ 4920343 h 4920343"/>
              <a:gd name="connsiteX5" fmla="*/ 5234 w 9991028"/>
              <a:gd name="connsiteY5" fmla="*/ 4119525 h 4920343"/>
              <a:gd name="connsiteX0" fmla="*/ 59 w 9986364"/>
              <a:gd name="connsiteY0" fmla="*/ 1639236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60 w 9986364"/>
              <a:gd name="connsiteY0" fmla="*/ 1847740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1626 w 9985937"/>
              <a:gd name="connsiteY0" fmla="*/ 1797498 h 4920343"/>
              <a:gd name="connsiteX1" fmla="*/ 143 w 9985937"/>
              <a:gd name="connsiteY1" fmla="*/ 0 h 4920343"/>
              <a:gd name="connsiteX2" fmla="*/ 9985937 w 9985937"/>
              <a:gd name="connsiteY2" fmla="*/ 0 h 4920343"/>
              <a:gd name="connsiteX3" fmla="*/ 9985937 w 9985937"/>
              <a:gd name="connsiteY3" fmla="*/ 4920343 h 4920343"/>
              <a:gd name="connsiteX4" fmla="*/ 143 w 9985937"/>
              <a:gd name="connsiteY4" fmla="*/ 4920343 h 4920343"/>
              <a:gd name="connsiteX5" fmla="*/ 143 w 9985937"/>
              <a:gd name="connsiteY5" fmla="*/ 4119525 h 4920343"/>
              <a:gd name="connsiteX0" fmla="*/ 62 w 9986364"/>
              <a:gd name="connsiteY0" fmla="*/ 1779914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7584 w 9985899"/>
              <a:gd name="connsiteY0" fmla="*/ 1779914 h 4920343"/>
              <a:gd name="connsiteX1" fmla="*/ 105 w 9985899"/>
              <a:gd name="connsiteY1" fmla="*/ 0 h 4920343"/>
              <a:gd name="connsiteX2" fmla="*/ 9985899 w 9985899"/>
              <a:gd name="connsiteY2" fmla="*/ 0 h 4920343"/>
              <a:gd name="connsiteX3" fmla="*/ 9985899 w 9985899"/>
              <a:gd name="connsiteY3" fmla="*/ 4920343 h 4920343"/>
              <a:gd name="connsiteX4" fmla="*/ 105 w 9985899"/>
              <a:gd name="connsiteY4" fmla="*/ 4920343 h 4920343"/>
              <a:gd name="connsiteX5" fmla="*/ 105 w 9985899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899" h="4920343">
                <a:moveTo>
                  <a:pt x="17584" y="1779914"/>
                </a:moveTo>
                <a:cubicBezTo>
                  <a:pt x="19329" y="1231523"/>
                  <a:pt x="-1640" y="548391"/>
                  <a:pt x="105" y="0"/>
                </a:cubicBezTo>
                <a:lnTo>
                  <a:pt x="9985899" y="0"/>
                </a:lnTo>
                <a:lnTo>
                  <a:pt x="9985899" y="4920343"/>
                </a:lnTo>
                <a:lnTo>
                  <a:pt x="105" y="4920343"/>
                </a:lnTo>
                <a:lnTo>
                  <a:pt x="105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29620" y="1862182"/>
            <a:ext cx="3931090" cy="2155419"/>
          </a:xfrm>
          <a:noFill/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Свобода слова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440505" y="4360506"/>
            <a:ext cx="3220205" cy="1060522"/>
          </a:xfrm>
          <a:noFill/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>
                <a:solidFill>
                  <a:srgbClr val="FFFFFF"/>
                </a:solidFill>
              </a:rPr>
              <a:t>Как основа массово информационного права
</a:t>
            </a:r>
          </a:p>
        </p:txBody>
      </p:sp>
    </p:spTree>
    <p:extLst>
      <p:ext uri="{BB962C8B-B14F-4D97-AF65-F5344CB8AC3E}">
        <p14:creationId xmlns:p14="http://schemas.microsoft.com/office/powerpoint/2010/main" val="37736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Свобода слова и мысли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Это фундаментальный принцип, который служит базой и ядром всего института массово-информационного права.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Light Bulb and Gear">
            <a:extLst>
              <a:ext uri="{FF2B5EF4-FFF2-40B4-BE49-F238E27FC236}">
                <a16:creationId xmlns:a16="http://schemas.microsoft.com/office/drawing/2014/main" id="{247194E2-0A0D-9A86-8BA3-FAEEAC9C9F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4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 sz="2400"/>
              <a:t>Конституционный фундамент: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Закреплена в статье 29 Конституции РФ и международно-правовых актах (например, ст. 19 Всеобщей декларации прав человека), гарантируя каждому право свободно искать, получать, производить и распространять информацию.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Judge">
            <a:extLst>
              <a:ext uri="{FF2B5EF4-FFF2-40B4-BE49-F238E27FC236}">
                <a16:creationId xmlns:a16="http://schemas.microsoft.com/office/drawing/2014/main" id="{40C33B05-1625-3099-083A-B055BDE423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5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Основа для СМИ: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Из свободы слова напрямую вырастает свобода массовой информации — право учреждать СМИ, владеть ими и использовать технические средства для распространения данных.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F0708EF2-6597-B7E0-70FE-3F47A8C6CE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1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 sz="2600"/>
              <a:t>Демократический институт: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Обеспечивает общественный контроль за государством, плюрализм мнений и свободный обмен идеями.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Disconnected">
            <a:extLst>
              <a:ext uri="{FF2B5EF4-FFF2-40B4-BE49-F238E27FC236}">
                <a16:creationId xmlns:a16="http://schemas.microsoft.com/office/drawing/2014/main" id="{98510EA6-299F-C003-42BB-EBC4A51CC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1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Законные рамки: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Свобода слова не является абсолютной; её ограничения допустимы только в случаях, предусмотренных законом (например, защита государственной тайны, недопустимость экстремизма или защиты чести и достоинства граждан)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Irritant">
            <a:extLst>
              <a:ext uri="{FF2B5EF4-FFF2-40B4-BE49-F238E27FC236}">
                <a16:creationId xmlns:a16="http://schemas.microsoft.com/office/drawing/2014/main" id="{01D7F95D-B698-7526-6A6E-FC289FD9E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6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Баланс прав: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Предполагает не только право на выражение мнения, но и ответственность за распространение недостоверной или вредоносной информации.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A2EC3657-4AA4-4B91-0C2D-D3E09EF8B3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50539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PoiseVTI</vt:lpstr>
      <vt:lpstr>Свобода слова</vt:lpstr>
      <vt:lpstr>Свобода слова и мысли </vt:lpstr>
      <vt:lpstr>Конституционный фундамент: </vt:lpstr>
      <vt:lpstr>Основа для СМИ: </vt:lpstr>
      <vt:lpstr>Демократический институт: </vt:lpstr>
      <vt:lpstr>Законные рамки: </vt:lpstr>
      <vt:lpstr>Баланс прав: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Свобода слова</dc:title>
  <dc:creator>Enkhtuul Ayush</dc:creator>
  <cp:lastModifiedBy>Enkhtuul Ayush</cp:lastModifiedBy>
  <cp:revision>2</cp:revision>
  <dcterms:created xsi:type="dcterms:W3CDTF">2026-09-22T14:50:09Z</dcterms:created>
  <dcterms:modified xsi:type="dcterms:W3CDTF">2026-09-22T16:31:57Z</dcterms:modified>
</cp:coreProperties>
</file>