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5/6/2026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834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173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88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67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7770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907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348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26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364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96471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93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1968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07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27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8478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212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842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5/6/2026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882616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 id="214748398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4DBEE2-C3A5-7A3C-69A6-CE25BA7D7813}"/>
              </a:ext>
            </a:extLst>
          </p:cNvPr>
          <p:cNvSpPr>
            <a:spLocks noGrp="1"/>
          </p:cNvSpPr>
          <p:nvPr>
            <p:ph type="ctrTitle"/>
          </p:nvPr>
        </p:nvSpPr>
        <p:spPr/>
        <p:txBody>
          <a:bodyPr/>
          <a:lstStyle/>
          <a:p>
            <a:r>
              <a:rPr lang="ru-RU" sz="1800" kern="1800" dirty="0">
                <a:effectLst/>
                <a:latin typeface="Times New Roman" panose="02020603050405020304" pitchFamily="18" charset="0"/>
                <a:ea typeface="Times New Roman" panose="02020603050405020304" pitchFamily="18" charset="0"/>
              </a:rPr>
              <a:t>ЭКОНОМИКА МОНГОЛИИ: </a:t>
            </a:r>
            <a:endParaRPr lang="ru-RU" dirty="0"/>
          </a:p>
        </p:txBody>
      </p:sp>
      <p:sp>
        <p:nvSpPr>
          <p:cNvPr id="3" name="Подзаголовок 2">
            <a:extLst>
              <a:ext uri="{FF2B5EF4-FFF2-40B4-BE49-F238E27FC236}">
                <a16:creationId xmlns:a16="http://schemas.microsoft.com/office/drawing/2014/main" id="{BF96CF21-2634-DDC0-7CAE-B20E3E916314}"/>
              </a:ext>
            </a:extLst>
          </p:cNvPr>
          <p:cNvSpPr>
            <a:spLocks noGrp="1"/>
          </p:cNvSpPr>
          <p:nvPr>
            <p:ph type="subTitle" idx="1"/>
          </p:nvPr>
        </p:nvSpPr>
        <p:spPr/>
        <p:txBody>
          <a:bodyPr/>
          <a:lstStyle/>
          <a:p>
            <a:r>
              <a:rPr lang="ru-RU" sz="1800" kern="1800" dirty="0">
                <a:effectLst/>
                <a:latin typeface="Times New Roman" panose="02020603050405020304" pitchFamily="18" charset="0"/>
                <a:ea typeface="Times New Roman" panose="02020603050405020304" pitchFamily="18" charset="0"/>
                <a:cs typeface="Times New Roman" panose="02020603050405020304" pitchFamily="18" charset="0"/>
              </a:rPr>
              <a:t>ТРАДИЦИЯ И СОВРЕМЕННОСТЬ</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36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7B445-B699-B0E7-65B2-48179C8A9B40}"/>
              </a:ext>
            </a:extLst>
          </p:cNvPr>
          <p:cNvSpPr>
            <a:spLocks noGrp="1"/>
          </p:cNvSpPr>
          <p:nvPr>
            <p:ph type="title"/>
          </p:nvPr>
        </p:nvSpPr>
        <p:spPr/>
        <p:txBody>
          <a:bodyPr/>
          <a:lstStyle/>
          <a:p>
            <a:r>
              <a:rPr lang="ru-RU"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ГЛАВА 8. Стратегически важные месторождения</a:t>
            </a:r>
            <a:endParaRPr lang="ru-RU" dirty="0"/>
          </a:p>
        </p:txBody>
      </p:sp>
      <p:sp>
        <p:nvSpPr>
          <p:cNvPr id="3" name="Объект 2">
            <a:extLst>
              <a:ext uri="{FF2B5EF4-FFF2-40B4-BE49-F238E27FC236}">
                <a16:creationId xmlns:a16="http://schemas.microsoft.com/office/drawing/2014/main" id="{285B6448-3938-2245-8C25-48F8781DA965}"/>
              </a:ext>
            </a:extLst>
          </p:cNvPr>
          <p:cNvSpPr>
            <a:spLocks noGrp="1"/>
          </p:cNvSpPr>
          <p:nvPr>
            <p:ph idx="1"/>
          </p:nvPr>
        </p:nvSpPr>
        <p:spPr/>
        <p:txBody>
          <a:bodyPr/>
          <a:lstStyle/>
          <a:p>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Пересмотренная версия Закона о полезных ископаемых</a:t>
            </a:r>
            <a:b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была одобрена парламентом 8 июля 2006 года. Этот закон ввёл совершенно новый термин – стратегические месторождения. Согласно Закону о полезных ископаемых, стратегически важными считаются месторождения, которые оказывают влияние на национальную безопасность, национальное и региональное социальное развитие или обладают потенциалом производить более 5 процентов валового внутреннего продукта Монголии в год. На основании этих трёх критериев, изложенных в законе, 27 июня 2007 года парламент принял постановление и включил 15 месторождений в список стратегических. </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16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5E62A8-447C-7F10-1172-8A804CA4286C}"/>
              </a:ext>
            </a:extLst>
          </p:cNvPr>
          <p:cNvSpPr>
            <a:spLocks noGrp="1"/>
          </p:cNvSpPr>
          <p:nvPr>
            <p:ph type="title"/>
          </p:nvPr>
        </p:nvSpPr>
        <p:spPr/>
        <p:txBody>
          <a:bodyPr/>
          <a:lstStyle/>
          <a:p>
            <a:r>
              <a:rPr lang="ru-RU"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ГЛАВА </a:t>
            </a:r>
            <a:r>
              <a:rPr lang="en-US"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ru-RU"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Монгольские компании на мировом фондовом рынке</a:t>
            </a:r>
            <a:endParaRPr lang="ru-RU" dirty="0"/>
          </a:p>
        </p:txBody>
      </p:sp>
      <p:sp>
        <p:nvSpPr>
          <p:cNvPr id="3" name="Объект 2">
            <a:extLst>
              <a:ext uri="{FF2B5EF4-FFF2-40B4-BE49-F238E27FC236}">
                <a16:creationId xmlns:a16="http://schemas.microsoft.com/office/drawing/2014/main" id="{4F8353E0-218C-B905-3CF1-0D89FEEBC42A}"/>
              </a:ext>
            </a:extLst>
          </p:cNvPr>
          <p:cNvSpPr>
            <a:spLocks noGrp="1"/>
          </p:cNvSpPr>
          <p:nvPr>
            <p:ph idx="1"/>
          </p:nvPr>
        </p:nvSpPr>
        <p:spPr/>
        <p:txBody>
          <a:bodyPr/>
          <a:lstStyle/>
          <a:p>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Монголии 18 компаний с иностранными и отечественными инвестициями занимаются разведкой и добычей полезных ископаемых, акции которых котируются на мировых фондовых биржах, включая Австралию, Гонконг, Лондон, Нью-Йорк и Торонто. Например TRQ инвестирует в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Ою-Толгой</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Centerra</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Gold</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Denison</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Mines</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Corporation</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Blue</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Rock</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Resources</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BHP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Billiton</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Erdene</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Resources</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South</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Gobi</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Energy</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Resources</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Bayfield</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Ventures</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Corporation</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Western</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Prospector</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Entry</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Gold</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QGX,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Portress</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Minerals</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East</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Asia</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Minerals</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Corporation</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Hill</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Energy</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Solomon</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Resources</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Land</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Drill</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Mega</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Uranium</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Khan</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Resources</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Petro</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Matad</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Mongolia</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Energy</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Corporation</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Hunnu</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Coal</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Major</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Drilling</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Group</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Magnum</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Resources</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это 18 компаний с иностранными и отечественными инвестициями, работающих в области разведки и добычи полезных ископаемых в Монголии и котирующих свои акции на мировых фондовых биржах. Теперь это число превысило 50.</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39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12C5BB-188A-D5AF-C1F6-CC1488BC0AC6}"/>
              </a:ext>
            </a:extLst>
          </p:cNvPr>
          <p:cNvSpPr>
            <a:spLocks noGrp="1"/>
          </p:cNvSpPr>
          <p:nvPr>
            <p:ph type="title"/>
          </p:nvPr>
        </p:nvSpPr>
        <p:spPr/>
        <p:txBody>
          <a:bodyPr/>
          <a:lstStyle/>
          <a:p>
            <a:r>
              <a:rPr lang="ru-RU"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ГЛАВА 1</a:t>
            </a:r>
            <a:r>
              <a:rPr lang="en-US"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ru-RU"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Внешние отношения и экономическое  сотрудничество</a:t>
            </a:r>
            <a:endParaRPr lang="ru-RU" dirty="0"/>
          </a:p>
        </p:txBody>
      </p:sp>
      <p:sp>
        <p:nvSpPr>
          <p:cNvPr id="3" name="Объект 2">
            <a:extLst>
              <a:ext uri="{FF2B5EF4-FFF2-40B4-BE49-F238E27FC236}">
                <a16:creationId xmlns:a16="http://schemas.microsoft.com/office/drawing/2014/main" id="{C9E19C1B-730A-0FEB-1E40-65527DE523C9}"/>
              </a:ext>
            </a:extLst>
          </p:cNvPr>
          <p:cNvSpPr>
            <a:spLocks noGrp="1"/>
          </p:cNvSpPr>
          <p:nvPr>
            <p:ph idx="1"/>
          </p:nvPr>
        </p:nvSpPr>
        <p:spPr/>
        <p:txBody>
          <a:bodyPr/>
          <a:lstStyle/>
          <a:p>
            <a:r>
              <a:rPr lang="ru-RU" sz="1800" dirty="0">
                <a:solidFill>
                  <a:srgbClr val="000000"/>
                </a:solidFill>
                <a:effectLst/>
                <a:latin typeface="Times New Roman" panose="02020603050405020304" pitchFamily="18" charset="0"/>
                <a:ea typeface="Times New Roman" panose="02020603050405020304" pitchFamily="18" charset="0"/>
              </a:rPr>
              <a:t>Анализируя международные</a:t>
            </a:r>
            <a:r>
              <a:rPr lang="en-US" sz="1800" dirty="0">
                <a:solidFill>
                  <a:srgbClr val="000000"/>
                </a:solidFill>
                <a:effectLst/>
                <a:latin typeface="Times New Roman" panose="02020603050405020304" pitchFamily="18" charset="0"/>
                <a:ea typeface="Times New Roman" panose="02020603050405020304" pitchFamily="18" charset="0"/>
              </a:rPr>
              <a:t> с</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оглашения о сотрудничестве, заключенные во время зарубежных визитов Президента Монголии У.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Хурелсуха</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было установлено, что доминирующее положение в экономике занимают горнодобывающая промышленность, банковское дело, рынки капитала и страхование. Были заключены соглашения о сотрудничестве и инвестициях, проведены встречи инвесторов и бизнес-саммиты, а основное внимание уделялось продвижению монгольской продукции на мировой рынок, увеличению экспорта и привлечению инвестиций, поэтому они были объединены в группу «Внешнее сотрудничество». С момента назначения У.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Хурелсуха</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Президентом Монголии внешние связи расширились, и вместе с этим наблюдался рост внешней торговли страны, однако глобальный экономический и политический кризис оказал негативное влияние. Поэтому внешние связи и торговля рассматриваются здесь отдельно, как группа.</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24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562CC6-70F3-164D-07F0-CCC31C3306A0}"/>
              </a:ext>
            </a:extLst>
          </p:cNvPr>
          <p:cNvSpPr>
            <a:spLocks noGrp="1"/>
          </p:cNvSpPr>
          <p:nvPr>
            <p:ph type="title"/>
          </p:nvPr>
        </p:nvSpPr>
        <p:spPr/>
        <p:txBody>
          <a:bodyPr/>
          <a:lstStyle/>
          <a:p>
            <a:r>
              <a:rPr lang="en-US"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Заключение</a:t>
            </a:r>
            <a:endParaRPr lang="ru-RU" dirty="0"/>
          </a:p>
        </p:txBody>
      </p:sp>
      <p:sp>
        <p:nvSpPr>
          <p:cNvPr id="3" name="Объект 2">
            <a:extLst>
              <a:ext uri="{FF2B5EF4-FFF2-40B4-BE49-F238E27FC236}">
                <a16:creationId xmlns:a16="http://schemas.microsoft.com/office/drawing/2014/main" id="{C5D54D87-B706-089D-00D0-959364DA3682}"/>
              </a:ext>
            </a:extLst>
          </p:cNvPr>
          <p:cNvSpPr>
            <a:spLocks noGrp="1"/>
          </p:cNvSpPr>
          <p:nvPr>
            <p:ph idx="1"/>
          </p:nvPr>
        </p:nvSpPr>
        <p:spPr/>
        <p:txBody>
          <a:bodyPr/>
          <a:lstStyle/>
          <a:p>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Уникальность данной работы заключается в том, что ранее не проводилось исследований, в которых бы были собраны, объединены и систематизированы новости, отчеты, статьи и интервью из различных жанров журналистики по каждому сектору монгольской экономики. Это первый случай, когда подобное исследование проводилось как в бумажном, так и в электронном виде. Я уверен, что это исследование стало уникальным не только в Монголии, но и во всем мире. Цель исследования заключалась в представлении точных, объективных, своевременных, сбалансированных и достоверных новостей, отчетов, статей и интервью из различных источников по монгольской экономике, политике, международным отношениям, банковскому делу и финансам в виде сборника статей в бумажном и электронном виде на монгольском языке для отечественных читателей и на других языках для зарубежных читателей. Исследователь делает вывод, что мой организм достиг этой цели.</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916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839008-9402-1B8A-AAAB-F4BDDA887E6A}"/>
              </a:ext>
            </a:extLst>
          </p:cNvPr>
          <p:cNvSpPr>
            <a:spLocks noGrp="1"/>
          </p:cNvSpPr>
          <p:nvPr>
            <p:ph type="title"/>
          </p:nvPr>
        </p:nvSpPr>
        <p:spPr/>
        <p:txBody>
          <a:bodyPr/>
          <a:lstStyle/>
          <a:p>
            <a:r>
              <a:rPr lang="ru-RU"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Источник</a:t>
            </a:r>
            <a:endParaRPr lang="ru-RU" dirty="0"/>
          </a:p>
        </p:txBody>
      </p:sp>
      <p:sp>
        <p:nvSpPr>
          <p:cNvPr id="3" name="Объект 2">
            <a:extLst>
              <a:ext uri="{FF2B5EF4-FFF2-40B4-BE49-F238E27FC236}">
                <a16:creationId xmlns:a16="http://schemas.microsoft.com/office/drawing/2014/main" id="{B86B2480-14F1-BDDA-A104-F30918CA3B93}"/>
              </a:ext>
            </a:extLst>
          </p:cNvPr>
          <p:cNvSpPr>
            <a:spLocks noGrp="1"/>
          </p:cNvSpPr>
          <p:nvPr>
            <p:ph idx="1"/>
          </p:nvPr>
        </p:nvSpPr>
        <p:spPr/>
        <p:txBody>
          <a:bodyPr/>
          <a:lstStyle/>
          <a:p>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Часть данных, использованных для изучения раздела, посвященного экономике Монголии, была взята из фискальной политики Монголии, монетарной политики Монголии, а также ежегодных и ежемесячных статистических отчетов, публикуемых Национальным статистическим комитетом Монголии. В качестве дополнительного источника также использовались исследования MICC (Монгольского комитета по коммуникациям). Однако для подтверждения данных и другой информации, использованной в разделе, посвященном политике Монголии, в качестве </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дополнительного2</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источника были использованы данные о визитах президента Монголии У.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Хурелсуха</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зарубежные страны и соглашениях о сотрудничестве с зарубежными странами. В качестве дополнительного источника для исследования также использовались новости и сообщения, опубликованные в международных СМИ. Эти данные были собраны на сайте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dailypost.mn</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где и проводилось диссертационное исследование по теме «Экономика Монголии: традиции и современность. </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90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8DB8C1-227B-A6DE-E500-EE5626501CDF}"/>
              </a:ext>
            </a:extLst>
          </p:cNvPr>
          <p:cNvSpPr>
            <a:spLocks noGrp="1"/>
          </p:cNvSpPr>
          <p:nvPr>
            <p:ph type="title"/>
          </p:nvPr>
        </p:nvSpPr>
        <p:spPr/>
        <p:txBody>
          <a:bodyPr/>
          <a:lstStyle/>
          <a:p>
            <a:r>
              <a:rPr lang="en-US" dirty="0"/>
              <a:t>Спасибо за внимание</a:t>
            </a:r>
            <a:endParaRPr lang="ru-RU" dirty="0"/>
          </a:p>
        </p:txBody>
      </p:sp>
      <p:sp>
        <p:nvSpPr>
          <p:cNvPr id="3" name="Объект 2">
            <a:extLst>
              <a:ext uri="{FF2B5EF4-FFF2-40B4-BE49-F238E27FC236}">
                <a16:creationId xmlns:a16="http://schemas.microsoft.com/office/drawing/2014/main" id="{E2B8990A-7D8E-2FB7-1F0F-CD57040FE164}"/>
              </a:ext>
            </a:extLst>
          </p:cNvPr>
          <p:cNvSpPr>
            <a:spLocks noGrp="1"/>
          </p:cNvSpPr>
          <p:nvPr>
            <p:ph idx="1"/>
          </p:nvPr>
        </p:nvSpPr>
        <p:spPr/>
        <p:txBody>
          <a:bodyPr/>
          <a:lstStyle/>
          <a:p>
            <a:r>
              <a:rPr lang="en-US" dirty="0"/>
              <a:t>Спасибо за внимание</a:t>
            </a:r>
            <a:endParaRPr lang="ru-RU" dirty="0"/>
          </a:p>
        </p:txBody>
      </p:sp>
    </p:spTree>
    <p:extLst>
      <p:ext uri="{BB962C8B-B14F-4D97-AF65-F5344CB8AC3E}">
        <p14:creationId xmlns:p14="http://schemas.microsoft.com/office/powerpoint/2010/main" val="112238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9D53C8-0B80-E4EF-A225-045F57186510}"/>
              </a:ext>
            </a:extLst>
          </p:cNvPr>
          <p:cNvSpPr>
            <a:spLocks noGrp="1"/>
          </p:cNvSpPr>
          <p:nvPr>
            <p:ph type="title"/>
          </p:nvPr>
        </p:nvSpPr>
        <p:spPr/>
        <p:txBody>
          <a:bodyPr/>
          <a:lstStyle/>
          <a:p>
            <a:r>
              <a:rPr lang="en-US" dirty="0"/>
              <a:t>Ввeдение</a:t>
            </a:r>
            <a:endParaRPr lang="ru-RU" dirty="0"/>
          </a:p>
        </p:txBody>
      </p:sp>
      <p:sp>
        <p:nvSpPr>
          <p:cNvPr id="3" name="Объект 2">
            <a:extLst>
              <a:ext uri="{FF2B5EF4-FFF2-40B4-BE49-F238E27FC236}">
                <a16:creationId xmlns:a16="http://schemas.microsoft.com/office/drawing/2014/main" id="{EDF9C7BB-0CB4-B1D7-5676-0289025ECDF1}"/>
              </a:ext>
            </a:extLst>
          </p:cNvPr>
          <p:cNvSpPr>
            <a:spLocks noGrp="1"/>
          </p:cNvSpPr>
          <p:nvPr>
            <p:ph idx="1"/>
          </p:nvPr>
        </p:nvSpPr>
        <p:spPr/>
        <p:txBody>
          <a:bodyPr/>
          <a:lstStyle/>
          <a:p>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 собрал и систематизировал собственные письменные и собранные материалы по экономике Монголии, включая цифры, факты, материалы, новости, отчеты, статьи и интервью, собранные в период с 2006 по 2025 год, по темам, и опубликовал их на своем веб-сайте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dailypost.mn</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Здесь я собрал подборку материалов по истории экономики Монголии от ее традиций до наших дней. Моя магистерская диссертация основана на сборнике моих статей по теме «Экономика Монголии: традиции и современность». Моя магистерская диссертация представлена ​​как в бумажном, так и в электронном виде. Конечно, она включает новости, отчеты, интервью и статьи, охватывающие все жанры журналистики. Однако каждая новость, отчет, интервью и статья были спланированы по конкретной теме и написаны с учетом ее особенностей, охватывая экономику Монголии от ее истории до наших дней.</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49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0323F2-F183-CBC4-F973-C78BC456322B}"/>
              </a:ext>
            </a:extLst>
          </p:cNvPr>
          <p:cNvSpPr>
            <a:spLocks noGrp="1"/>
          </p:cNvSpPr>
          <p:nvPr>
            <p:ph type="title"/>
          </p:nvPr>
        </p:nvSpPr>
        <p:spPr/>
        <p:txBody>
          <a:bodyPr/>
          <a:lstStyle/>
          <a:p>
            <a:r>
              <a:rPr lang="ru-RU"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ГЛАВА 1. Возникновение и развитие Министерства </a:t>
            </a:r>
            <a:r>
              <a:rPr lang="en-US"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финансов</a:t>
            </a:r>
            <a:endParaRPr lang="ru-RU" dirty="0"/>
          </a:p>
        </p:txBody>
      </p:sp>
      <p:sp>
        <p:nvSpPr>
          <p:cNvPr id="3" name="Объект 2">
            <a:extLst>
              <a:ext uri="{FF2B5EF4-FFF2-40B4-BE49-F238E27FC236}">
                <a16:creationId xmlns:a16="http://schemas.microsoft.com/office/drawing/2014/main" id="{E2B321D6-14D1-615B-41C3-45D61D0EEF01}"/>
              </a:ext>
            </a:extLst>
          </p:cNvPr>
          <p:cNvSpPr>
            <a:spLocks noGrp="1"/>
          </p:cNvSpPr>
          <p:nvPr>
            <p:ph idx="1"/>
          </p:nvPr>
        </p:nvSpPr>
        <p:spPr/>
        <p:txBody>
          <a:bodyPr/>
          <a:lstStyle/>
          <a:p>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Сто лет назад, 29 декабря 1911 года Монголия провозгласила свою независимость. В этот день восьмой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Джавзундамба</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Хутугт</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был провозглашен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Богдо</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-ханом, правителем религии и государства, и было создано правительство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Богдо</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 пятью министерствами. Например, Министерство финансов, Министерство военных дел, Министерство иностранных дел, Министерство внутренних дел и Министерство юстиции были созданы при правительстве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Богдо</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Министерство финансов, одно из старейших министерств в Монголии, было создано в то время как Министерство финансов, а первым министром был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Гадинбалын</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Чагдаржав</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56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9396D5-4EF2-9937-9EAE-883D198C2C46}"/>
              </a:ext>
            </a:extLst>
          </p:cNvPr>
          <p:cNvSpPr>
            <a:spLocks noGrp="1"/>
          </p:cNvSpPr>
          <p:nvPr>
            <p:ph type="title"/>
          </p:nvPr>
        </p:nvSpPr>
        <p:spPr/>
        <p:txBody>
          <a:bodyPr/>
          <a:lstStyle/>
          <a:p>
            <a:r>
              <a:rPr lang="ru-RU"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ГЛАВА 2. Бюджетная реформа и налог </a:t>
            </a:r>
            <a:endParaRPr lang="ru-RU" sz="44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212DEC2-B539-4909-DC8D-B03BD347CF8A}"/>
              </a:ext>
            </a:extLst>
          </p:cNvPr>
          <p:cNvSpPr>
            <a:spLocks noGrp="1"/>
          </p:cNvSpPr>
          <p:nvPr>
            <p:ph idx="1"/>
          </p:nvPr>
        </p:nvSpPr>
        <p:spPr/>
        <p:txBody>
          <a:bodyPr/>
          <a:lstStyle/>
          <a:p>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связи с быстрым ростом мировой экономики, спрос на медь начал резко расти в 2005 году. Соответственно, цена на медь резко выросла в соответствии со спросом. Поэтому наша страна реализовала политику увеличения доходов бюджета, введя налог на рост цен на медный концентрат, экспортируемый на мировой рынок в то время. В 2006 году Парламент утвердил Закон о налоге на рост цен на некоторые товары, и на оставшийся доход после вычета 2600 долларов США из цены одной тонны меди, экспортируемой на мировой рынок заводом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Эрдэнэт</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был наложен налог в размере 68 процентов. Потом много раз менял этот налог. </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08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98C5E7-9261-5A22-07DF-14A1DD324683}"/>
              </a:ext>
            </a:extLst>
          </p:cNvPr>
          <p:cNvSpPr>
            <a:spLocks noGrp="1"/>
          </p:cNvSpPr>
          <p:nvPr>
            <p:ph type="title"/>
          </p:nvPr>
        </p:nvSpPr>
        <p:spPr/>
        <p:txBody>
          <a:bodyPr/>
          <a:lstStyle/>
          <a:p>
            <a:r>
              <a:rPr lang="ru-RU"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ГЛАВА 3. Всемирный банк и финансовый кризис</a:t>
            </a:r>
            <a:endParaRPr lang="ru-RU" dirty="0"/>
          </a:p>
        </p:txBody>
      </p:sp>
      <p:sp>
        <p:nvSpPr>
          <p:cNvPr id="3" name="Объект 2">
            <a:extLst>
              <a:ext uri="{FF2B5EF4-FFF2-40B4-BE49-F238E27FC236}">
                <a16:creationId xmlns:a16="http://schemas.microsoft.com/office/drawing/2014/main" id="{1B8FEE6A-2508-F2BC-89C6-4DC1E0B9116D}"/>
              </a:ext>
            </a:extLst>
          </p:cNvPr>
          <p:cNvSpPr>
            <a:spLocks noGrp="1"/>
          </p:cNvSpPr>
          <p:nvPr>
            <p:ph idx="1"/>
          </p:nvPr>
        </p:nvSpPr>
        <p:spPr/>
        <p:txBody>
          <a:bodyPr/>
          <a:lstStyle/>
          <a:p>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Соединенные Штаты по праву входят в число ведущих экономик мира. Однако несколько лет назад экономика страны пережила кризис. Что именно стало причиной краха ведущей экономики мира? 28 октября 2008 года  </a:t>
            </a:r>
            <a:r>
              <a:rPr lang="ru-RU" sz="1800" i="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Аршад</a:t>
            </a:r>
            <a:r>
              <a:rPr lang="ru-RU" sz="1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Саид, тогдашний постоянный представитель Всемирного банка в Монголии, ответил на этот вопрос: </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Финансовому кризису в США способствовало множество факторов.  </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r>
              <a:rPr lang="ru-RU" sz="1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Во-первых: </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Федеральная резервная система США выдала большое количество кредитов под низкий процент.  </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r>
              <a:rPr lang="ru-RU" sz="1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Во-вторых: </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Правительство США проводило политику, а банки страны смягчили условия кредитования и выдали большое количество плохих кредитов.  </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r>
              <a:rPr lang="ru-RU" sz="18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В-третьих: </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Экономический кризис в США изначально был в основном сосредоточен на европейских странах, но позже распространился на страны Азии.</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09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391E2C-0C87-D78B-191D-B9F44D139523}"/>
              </a:ext>
            </a:extLst>
          </p:cNvPr>
          <p:cNvSpPr>
            <a:spLocks noGrp="1"/>
          </p:cNvSpPr>
          <p:nvPr>
            <p:ph type="title"/>
          </p:nvPr>
        </p:nvSpPr>
        <p:spPr/>
        <p:txBody>
          <a:bodyPr/>
          <a:lstStyle/>
          <a:p>
            <a:r>
              <a:rPr lang="ru-RU"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ГЛАВА 4. Банк Монголии и коммерческие банки</a:t>
            </a:r>
            <a:endParaRPr lang="ru-RU" dirty="0"/>
          </a:p>
        </p:txBody>
      </p:sp>
      <p:sp>
        <p:nvSpPr>
          <p:cNvPr id="3" name="Объект 2">
            <a:extLst>
              <a:ext uri="{FF2B5EF4-FFF2-40B4-BE49-F238E27FC236}">
                <a16:creationId xmlns:a16="http://schemas.microsoft.com/office/drawing/2014/main" id="{67A34566-B7B0-5D75-891C-77F56880B6F9}"/>
              </a:ext>
            </a:extLst>
          </p:cNvPr>
          <p:cNvSpPr>
            <a:spLocks noGrp="1"/>
          </p:cNvSpPr>
          <p:nvPr>
            <p:ph idx="1"/>
          </p:nvPr>
        </p:nvSpPr>
        <p:spPr/>
        <p:txBody>
          <a:bodyPr/>
          <a:lstStyle/>
          <a:p>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июня 1924 года был создан Банк Монголии. Банк Монголии занимался денежной реформой, выпуском национальной валюты – тугрика. В начале 1990-х годов в Монголии была принята двухуровневая банковская система. Другими словами, она состояла из двух уровней: центрального банка и коммерческих банков. По состоянию на 17 июля 2012 года Банк Монголии имел 17 филиалов в провинциях и одно представительство в Лондоне, контролируя деятельность более 14 коммерческих банков. В свою очередь, 14 коммерческих банков предоставляли сберегательные и кредитные услуги гражданам и предприятиям через 436 филиалов.</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965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DC6550-2EB6-F49B-5A6D-5029BC371612}"/>
              </a:ext>
            </a:extLst>
          </p:cNvPr>
          <p:cNvSpPr>
            <a:spLocks noGrp="1"/>
          </p:cNvSpPr>
          <p:nvPr>
            <p:ph type="title"/>
          </p:nvPr>
        </p:nvSpPr>
        <p:spPr/>
        <p:txBody>
          <a:bodyPr>
            <a:normAutofit fontScale="90000"/>
          </a:bodyPr>
          <a:lstStyle/>
          <a:p>
            <a:r>
              <a:rPr lang="ru-RU"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ГЛАВА 5. Банк развития, создавший и выпустивший облигации на мировом рынке</a:t>
            </a:r>
            <a:endParaRPr lang="ru-RU" dirty="0"/>
          </a:p>
        </p:txBody>
      </p:sp>
      <p:sp>
        <p:nvSpPr>
          <p:cNvPr id="3" name="Объект 2">
            <a:extLst>
              <a:ext uri="{FF2B5EF4-FFF2-40B4-BE49-F238E27FC236}">
                <a16:creationId xmlns:a16="http://schemas.microsoft.com/office/drawing/2014/main" id="{DE69F31A-72B1-0E9B-3113-1E9A55B6C95A}"/>
              </a:ext>
            </a:extLst>
          </p:cNvPr>
          <p:cNvSpPr>
            <a:spLocks noGrp="1"/>
          </p:cNvSpPr>
          <p:nvPr>
            <p:ph idx="1"/>
          </p:nvPr>
        </p:nvSpPr>
        <p:spPr/>
        <p:txBody>
          <a:bodyPr/>
          <a:lstStyle/>
          <a:p>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Коммерческие банки в нашей стране обычно не выдают крупные кредиты. Это связано с тем, что им не разрешено предоставлять кредиты более чем на 20 процентов от собственного капитала одному субъекту хозяйствования. Таким образом, 99 процентов от общего объема их кредитов составляют кредиты до 50 миллионов тугриков, а 1 процент – кредиты до 500 миллионов тугриков. Однако крупномасштабные проекты требуют огромных инвестиций. Поэтому, чтобы устранить эту проблему и финансировать крупные проекты и программы, правительство Монголии приняло решение о создании Банка развития в июле 2010 года. Этот Банк развития Банк выпускает облигации на мировом рынке.</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68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1683D2-3B4C-72D4-4970-ED62386518FE}"/>
              </a:ext>
            </a:extLst>
          </p:cNvPr>
          <p:cNvSpPr>
            <a:spLocks noGrp="1"/>
          </p:cNvSpPr>
          <p:nvPr>
            <p:ph type="title"/>
          </p:nvPr>
        </p:nvSpPr>
        <p:spPr/>
        <p:txBody>
          <a:bodyPr/>
          <a:lstStyle/>
          <a:p>
            <a:r>
              <a:rPr lang="ru-RU"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ГЛАВА 6. Развития монгольской фондовой </a:t>
            </a:r>
            <a:r>
              <a:rPr lang="en-US"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рынок</a:t>
            </a:r>
            <a:endParaRPr lang="ru-RU" dirty="0"/>
          </a:p>
        </p:txBody>
      </p:sp>
      <p:sp>
        <p:nvSpPr>
          <p:cNvPr id="3" name="Объект 2">
            <a:extLst>
              <a:ext uri="{FF2B5EF4-FFF2-40B4-BE49-F238E27FC236}">
                <a16:creationId xmlns:a16="http://schemas.microsoft.com/office/drawing/2014/main" id="{B1E46461-DEAB-F216-1809-EF99108DB941}"/>
              </a:ext>
            </a:extLst>
          </p:cNvPr>
          <p:cNvSpPr>
            <a:spLocks noGrp="1"/>
          </p:cNvSpPr>
          <p:nvPr>
            <p:ph idx="1"/>
          </p:nvPr>
        </p:nvSpPr>
        <p:spPr/>
        <p:txBody>
          <a:bodyPr/>
          <a:lstStyle/>
          <a:p>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связи с переходом от централизованно планируемой к рыночной экономике, 18 января 1991 года Правительство приняло Постановление № 22, направленное на развитие рынка ценных бумаг в Монголии и начало приватизации. Сразу после создания Монгольской фондовой биржи была организована подготовка профессиональных кадров для работы на фондовом рынке, сертификация приватизационных билетов «Сине-фиолетового» и «Фиолетового» типа, а также организована работа по их депонированию в централизованном депозитарии. Например, первоначально 269 человек прошли обучение и получили право работать на фондовом рынке, а затем было создано 29 </a:t>
            </a:r>
            <a:r>
              <a:rPr lang="ru-RU"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брокерско</a:t>
            </a:r>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-дилерских компаний.</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1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723885-7A83-2E36-47AC-0EB80954B0DD}"/>
              </a:ext>
            </a:extLst>
          </p:cNvPr>
          <p:cNvSpPr>
            <a:spLocks noGrp="1"/>
          </p:cNvSpPr>
          <p:nvPr>
            <p:ph type="title"/>
          </p:nvPr>
        </p:nvSpPr>
        <p:spPr/>
        <p:txBody>
          <a:bodyPr/>
          <a:lstStyle/>
          <a:p>
            <a:r>
              <a:rPr lang="ru-RU" sz="4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ГЛАВА 7. Промышленный сектор</a:t>
            </a:r>
            <a:endParaRPr lang="ru-RU" dirty="0"/>
          </a:p>
        </p:txBody>
      </p:sp>
      <p:sp>
        <p:nvSpPr>
          <p:cNvPr id="3" name="Объект 2">
            <a:extLst>
              <a:ext uri="{FF2B5EF4-FFF2-40B4-BE49-F238E27FC236}">
                <a16:creationId xmlns:a16="http://schemas.microsoft.com/office/drawing/2014/main" id="{16C94307-DE66-2108-D681-559DEA8D70AE}"/>
              </a:ext>
            </a:extLst>
          </p:cNvPr>
          <p:cNvSpPr>
            <a:spLocks noGrp="1"/>
          </p:cNvSpPr>
          <p:nvPr>
            <p:ph idx="1"/>
          </p:nvPr>
        </p:nvSpPr>
        <p:spPr/>
        <p:txBody>
          <a:bodyPr/>
          <a:lstStyle/>
          <a:p>
            <a:r>
              <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Малые и средние предприятия не включают банковские, финансовые, страховые и горнодобывающие компании. В других секторах физические и юридические лица с числом сотрудников до 199 человек и доходом до 1,5 млрд тугриков считаются малыми и средними предприятиями. Согласно этому показателю 88 процентов из общего числа 73 тысяч налогоплательщиков и предприятий в 2014 году были классифицированы как малые и средние предприятия. Соответствующие органы предоставляют данные, что в 2013 году они произвели 20 процентов валового внутреннего продукта. Поэтому 2009 год был объявлен годом индустриализации, а развитие малых и средних предприятий было объявлено. В этом контексте в 2009 году из бюджета было выделено поддержку малых и средних предприятий.</a:t>
            </a:r>
            <a:endParaRPr lang="ru-RU"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1208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15</Slides>
  <Notes>0</Notes>
  <HiddenSlides>0</HiddenSlide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Натуральные материалы</vt:lpstr>
      <vt:lpstr>ЭКОНОМИКА МОНГОЛИИ: </vt:lpstr>
      <vt:lpstr>Ввeдение</vt:lpstr>
      <vt:lpstr>ГЛАВА 1. Возникновение и развитие Министерства финансов</vt:lpstr>
      <vt:lpstr>ГЛАВА 2. Бюджетная реформа и налог </vt:lpstr>
      <vt:lpstr>ГЛАВА 3. Всемирный банк и финансовый кризис</vt:lpstr>
      <vt:lpstr>ГЛАВА 4. Банк Монголии и коммерческие банки</vt:lpstr>
      <vt:lpstr>ГЛАВА 5. Банк развития, создавший и выпустивший облигации на мировом рынке</vt:lpstr>
      <vt:lpstr>ГЛАВА 6. Развития монгольской фондовой рынок</vt:lpstr>
      <vt:lpstr>ГЛАВА 7. Промышленный сектор</vt:lpstr>
      <vt:lpstr>ГЛАВА 8. Стратегически важные месторождения</vt:lpstr>
      <vt:lpstr>ГЛАВА 9. Монгольские компании на мировом фондовом рынке</vt:lpstr>
      <vt:lpstr>ГЛАВА 10. Внешние отношения и экономическое  сотрудничество</vt:lpstr>
      <vt:lpstr>Заключение</vt:lpstr>
      <vt:lpstr>Источник</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ЭКОНОМИКА МОНГОЛИИ: </dc:title>
  <dc:creator>Ayush Enkhtuul</dc:creator>
  <cp:lastModifiedBy>Ayush Enkhtuul</cp:lastModifiedBy>
  <cp:revision>1</cp:revision>
  <dcterms:created xsi:type="dcterms:W3CDTF">2026-05-06T17:33:52Z</dcterms:created>
  <dcterms:modified xsi:type="dcterms:W3CDTF">2026-05-06T17:52:46Z</dcterms:modified>
</cp:coreProperties>
</file>