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82" r:id="rId11"/>
    <p:sldId id="277" r:id="rId12"/>
    <p:sldId id="278" r:id="rId13"/>
    <p:sldId id="279" r:id="rId14"/>
    <p:sldId id="280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22362"/>
            <a:ext cx="88760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230134"/>
            <a:ext cx="48768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5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1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54169"/>
            <a:ext cx="2674301" cy="532279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854169"/>
            <a:ext cx="78867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1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4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095930"/>
            <a:ext cx="4507931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2938410"/>
            <a:ext cx="4507930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095930"/>
            <a:ext cx="4507932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2938410"/>
            <a:ext cx="4507932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2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3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5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1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6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400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2630" y="6356349"/>
            <a:ext cx="306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5/17/2026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099372" y="4308656"/>
            <a:ext cx="3471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6670" y="6356349"/>
            <a:ext cx="576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63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32">
          <p15:clr>
            <a:srgbClr val="F26B43"/>
          </p15:clr>
        </p15:guide>
        <p15:guide id="2" pos="3840">
          <p15:clr>
            <a:srgbClr val="F26B43"/>
          </p15:clr>
        </p15:guide>
        <p15:guide id="3" pos="768">
          <p15:clr>
            <a:srgbClr val="F26B43"/>
          </p15:clr>
        </p15:guide>
        <p15:guide id="4" pos="432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orient="horz" pos="1224">
          <p15:clr>
            <a:srgbClr val="F26B43"/>
          </p15:clr>
        </p15:guide>
        <p15:guide id="7" pos="7176">
          <p15:clr>
            <a:srgbClr val="F26B43"/>
          </p15:clr>
        </p15:guide>
        <p15:guide id="8" orient="horz" pos="3984">
          <p15:clr>
            <a:srgbClr val="F26B43"/>
          </p15:clr>
        </p15:guide>
        <p15:guide id="9" orient="horz" pos="816">
          <p15:clr>
            <a:srgbClr val="F26B43"/>
          </p15:clr>
        </p15:guide>
        <p15:guide id="10" pos="6912">
          <p15:clr>
            <a:srgbClr val="F26B43"/>
          </p15:clr>
        </p15:guide>
        <p15:guide id="11" orient="horz" pos="34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4B41654-6813-4B8B-8AF9-6134D6BB1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E93070F-7718-4268-9A46-202B06E06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2808706" y="3856382"/>
            <a:ext cx="9383294" cy="3001903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190310 w 9288370"/>
              <a:gd name="connsiteY27" fmla="*/ 1307786 h 1858154"/>
              <a:gd name="connsiteX28" fmla="*/ 4230008 w 9288370"/>
              <a:gd name="connsiteY28" fmla="*/ 1303546 h 1858154"/>
              <a:gd name="connsiteX29" fmla="*/ 4575478 w 9288370"/>
              <a:gd name="connsiteY29" fmla="*/ 1261726 h 1858154"/>
              <a:gd name="connsiteX30" fmla="*/ 4650026 w 9288370"/>
              <a:gd name="connsiteY30" fmla="*/ 1265798 h 1858154"/>
              <a:gd name="connsiteX31" fmla="*/ 4792008 w 9288370"/>
              <a:gd name="connsiteY31" fmla="*/ 1243899 h 1858154"/>
              <a:gd name="connsiteX32" fmla="*/ 4954126 w 9288370"/>
              <a:gd name="connsiteY32" fmla="*/ 1204617 h 1858154"/>
              <a:gd name="connsiteX33" fmla="*/ 5309678 w 9288370"/>
              <a:gd name="connsiteY33" fmla="*/ 1128278 h 1858154"/>
              <a:gd name="connsiteX34" fmla="*/ 5474724 w 9288370"/>
              <a:gd name="connsiteY34" fmla="*/ 1091167 h 1858154"/>
              <a:gd name="connsiteX35" fmla="*/ 5612132 w 9288370"/>
              <a:gd name="connsiteY35" fmla="*/ 1051509 h 1858154"/>
              <a:gd name="connsiteX36" fmla="*/ 5776618 w 9288370"/>
              <a:gd name="connsiteY36" fmla="*/ 1053037 h 1858154"/>
              <a:gd name="connsiteX37" fmla="*/ 5785786 w 9288370"/>
              <a:gd name="connsiteY37" fmla="*/ 1051213 h 1858154"/>
              <a:gd name="connsiteX38" fmla="*/ 5829381 w 9288370"/>
              <a:gd name="connsiteY38" fmla="*/ 1046878 h 1858154"/>
              <a:gd name="connsiteX39" fmla="*/ 5943596 w 9288370"/>
              <a:gd name="connsiteY39" fmla="*/ 1043237 h 1858154"/>
              <a:gd name="connsiteX40" fmla="*/ 5985730 w 9288370"/>
              <a:gd name="connsiteY40" fmla="*/ 1035396 h 1858154"/>
              <a:gd name="connsiteX41" fmla="*/ 6103109 w 9288370"/>
              <a:gd name="connsiteY41" fmla="*/ 1019019 h 1858154"/>
              <a:gd name="connsiteX42" fmla="*/ 6222406 w 9288370"/>
              <a:gd name="connsiteY42" fmla="*/ 985341 h 1858154"/>
              <a:gd name="connsiteX43" fmla="*/ 6598672 w 9288370"/>
              <a:gd name="connsiteY43" fmla="*/ 902062 h 1858154"/>
              <a:gd name="connsiteX44" fmla="*/ 6766149 w 9288370"/>
              <a:gd name="connsiteY44" fmla="*/ 846132 h 1858154"/>
              <a:gd name="connsiteX45" fmla="*/ 6886312 w 9288370"/>
              <a:gd name="connsiteY45" fmla="*/ 781877 h 1858154"/>
              <a:gd name="connsiteX46" fmla="*/ 7006457 w 9288370"/>
              <a:gd name="connsiteY46" fmla="*/ 699758 h 1858154"/>
              <a:gd name="connsiteX47" fmla="*/ 7231643 w 9288370"/>
              <a:gd name="connsiteY47" fmla="*/ 640778 h 1858154"/>
              <a:gd name="connsiteX48" fmla="*/ 7363123 w 9288370"/>
              <a:gd name="connsiteY48" fmla="*/ 593682 h 1858154"/>
              <a:gd name="connsiteX49" fmla="*/ 7588368 w 9288370"/>
              <a:gd name="connsiteY49" fmla="*/ 531129 h 1858154"/>
              <a:gd name="connsiteX50" fmla="*/ 7952094 w 9288370"/>
              <a:gd name="connsiteY50" fmla="*/ 409302 h 1858154"/>
              <a:gd name="connsiteX51" fmla="*/ 8231938 w 9288370"/>
              <a:gd name="connsiteY51" fmla="*/ 259259 h 1858154"/>
              <a:gd name="connsiteX52" fmla="*/ 8428864 w 9288370"/>
              <a:gd name="connsiteY52" fmla="*/ 208471 h 1858154"/>
              <a:gd name="connsiteX53" fmla="*/ 8616510 w 9288370"/>
              <a:gd name="connsiteY53" fmla="*/ 161973 h 1858154"/>
              <a:gd name="connsiteX54" fmla="*/ 8826766 w 9288370"/>
              <a:gd name="connsiteY54" fmla="*/ 152111 h 1858154"/>
              <a:gd name="connsiteX55" fmla="*/ 8917647 w 9288370"/>
              <a:gd name="connsiteY55" fmla="*/ 112232 h 1858154"/>
              <a:gd name="connsiteX56" fmla="*/ 9182272 w 9288370"/>
              <a:gd name="connsiteY56" fmla="*/ 37171 h 1858154"/>
              <a:gd name="connsiteX57" fmla="*/ 9232990 w 9288370"/>
              <a:gd name="connsiteY57" fmla="*/ 24074 h 1858154"/>
              <a:gd name="connsiteX58" fmla="*/ 9288370 w 9288370"/>
              <a:gd name="connsiteY58" fmla="*/ 0 h 1858154"/>
              <a:gd name="connsiteX59" fmla="*/ 0 w 9288370"/>
              <a:gd name="connsiteY59" fmla="*/ 0 h 1858154"/>
              <a:gd name="connsiteX60" fmla="*/ 0 w 9288370"/>
              <a:gd name="connsiteY60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95849 w 9288370"/>
              <a:gd name="connsiteY25" fmla="*/ 1272939 h 1858154"/>
              <a:gd name="connsiteX26" fmla="*/ 4190310 w 9288370"/>
              <a:gd name="connsiteY26" fmla="*/ 1307786 h 1858154"/>
              <a:gd name="connsiteX27" fmla="*/ 4230008 w 9288370"/>
              <a:gd name="connsiteY27" fmla="*/ 1303546 h 1858154"/>
              <a:gd name="connsiteX28" fmla="*/ 4575478 w 9288370"/>
              <a:gd name="connsiteY28" fmla="*/ 1261726 h 1858154"/>
              <a:gd name="connsiteX29" fmla="*/ 4650026 w 9288370"/>
              <a:gd name="connsiteY29" fmla="*/ 1265798 h 1858154"/>
              <a:gd name="connsiteX30" fmla="*/ 4792008 w 9288370"/>
              <a:gd name="connsiteY30" fmla="*/ 1243899 h 1858154"/>
              <a:gd name="connsiteX31" fmla="*/ 4954126 w 9288370"/>
              <a:gd name="connsiteY31" fmla="*/ 1204617 h 1858154"/>
              <a:gd name="connsiteX32" fmla="*/ 5309678 w 9288370"/>
              <a:gd name="connsiteY32" fmla="*/ 1128278 h 1858154"/>
              <a:gd name="connsiteX33" fmla="*/ 5474724 w 9288370"/>
              <a:gd name="connsiteY33" fmla="*/ 1091167 h 1858154"/>
              <a:gd name="connsiteX34" fmla="*/ 5612132 w 9288370"/>
              <a:gd name="connsiteY34" fmla="*/ 1051509 h 1858154"/>
              <a:gd name="connsiteX35" fmla="*/ 5776618 w 9288370"/>
              <a:gd name="connsiteY35" fmla="*/ 1053037 h 1858154"/>
              <a:gd name="connsiteX36" fmla="*/ 5785786 w 9288370"/>
              <a:gd name="connsiteY36" fmla="*/ 1051213 h 1858154"/>
              <a:gd name="connsiteX37" fmla="*/ 5829381 w 9288370"/>
              <a:gd name="connsiteY37" fmla="*/ 1046878 h 1858154"/>
              <a:gd name="connsiteX38" fmla="*/ 5943596 w 9288370"/>
              <a:gd name="connsiteY38" fmla="*/ 1043237 h 1858154"/>
              <a:gd name="connsiteX39" fmla="*/ 5985730 w 9288370"/>
              <a:gd name="connsiteY39" fmla="*/ 1035396 h 1858154"/>
              <a:gd name="connsiteX40" fmla="*/ 6103109 w 9288370"/>
              <a:gd name="connsiteY40" fmla="*/ 1019019 h 1858154"/>
              <a:gd name="connsiteX41" fmla="*/ 6222406 w 9288370"/>
              <a:gd name="connsiteY41" fmla="*/ 985341 h 1858154"/>
              <a:gd name="connsiteX42" fmla="*/ 6598672 w 9288370"/>
              <a:gd name="connsiteY42" fmla="*/ 902062 h 1858154"/>
              <a:gd name="connsiteX43" fmla="*/ 6766149 w 9288370"/>
              <a:gd name="connsiteY43" fmla="*/ 846132 h 1858154"/>
              <a:gd name="connsiteX44" fmla="*/ 6886312 w 9288370"/>
              <a:gd name="connsiteY44" fmla="*/ 781877 h 1858154"/>
              <a:gd name="connsiteX45" fmla="*/ 7006457 w 9288370"/>
              <a:gd name="connsiteY45" fmla="*/ 699758 h 1858154"/>
              <a:gd name="connsiteX46" fmla="*/ 7231643 w 9288370"/>
              <a:gd name="connsiteY46" fmla="*/ 640778 h 1858154"/>
              <a:gd name="connsiteX47" fmla="*/ 7363123 w 9288370"/>
              <a:gd name="connsiteY47" fmla="*/ 593682 h 1858154"/>
              <a:gd name="connsiteX48" fmla="*/ 7588368 w 9288370"/>
              <a:gd name="connsiteY48" fmla="*/ 531129 h 1858154"/>
              <a:gd name="connsiteX49" fmla="*/ 7952094 w 9288370"/>
              <a:gd name="connsiteY49" fmla="*/ 409302 h 1858154"/>
              <a:gd name="connsiteX50" fmla="*/ 8231938 w 9288370"/>
              <a:gd name="connsiteY50" fmla="*/ 259259 h 1858154"/>
              <a:gd name="connsiteX51" fmla="*/ 8428864 w 9288370"/>
              <a:gd name="connsiteY51" fmla="*/ 208471 h 1858154"/>
              <a:gd name="connsiteX52" fmla="*/ 8616510 w 9288370"/>
              <a:gd name="connsiteY52" fmla="*/ 161973 h 1858154"/>
              <a:gd name="connsiteX53" fmla="*/ 8826766 w 9288370"/>
              <a:gd name="connsiteY53" fmla="*/ 152111 h 1858154"/>
              <a:gd name="connsiteX54" fmla="*/ 8917647 w 9288370"/>
              <a:gd name="connsiteY54" fmla="*/ 112232 h 1858154"/>
              <a:gd name="connsiteX55" fmla="*/ 9182272 w 9288370"/>
              <a:gd name="connsiteY55" fmla="*/ 37171 h 1858154"/>
              <a:gd name="connsiteX56" fmla="*/ 9232990 w 9288370"/>
              <a:gd name="connsiteY56" fmla="*/ 24074 h 1858154"/>
              <a:gd name="connsiteX57" fmla="*/ 9288370 w 9288370"/>
              <a:gd name="connsiteY57" fmla="*/ 0 h 1858154"/>
              <a:gd name="connsiteX58" fmla="*/ 0 w 9288370"/>
              <a:gd name="connsiteY58" fmla="*/ 0 h 1858154"/>
              <a:gd name="connsiteX59" fmla="*/ 0 w 9288370"/>
              <a:gd name="connsiteY59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707853 w 9288370"/>
              <a:gd name="connsiteY22" fmla="*/ 1241722 h 1858154"/>
              <a:gd name="connsiteX23" fmla="*/ 3925616 w 9288370"/>
              <a:gd name="connsiteY23" fmla="*/ 1253751 h 1858154"/>
              <a:gd name="connsiteX24" fmla="*/ 3995849 w 9288370"/>
              <a:gd name="connsiteY24" fmla="*/ 1272939 h 1858154"/>
              <a:gd name="connsiteX25" fmla="*/ 4190310 w 9288370"/>
              <a:gd name="connsiteY25" fmla="*/ 1307786 h 1858154"/>
              <a:gd name="connsiteX26" fmla="*/ 4230008 w 9288370"/>
              <a:gd name="connsiteY26" fmla="*/ 1303546 h 1858154"/>
              <a:gd name="connsiteX27" fmla="*/ 4575478 w 9288370"/>
              <a:gd name="connsiteY27" fmla="*/ 1261726 h 1858154"/>
              <a:gd name="connsiteX28" fmla="*/ 4650026 w 9288370"/>
              <a:gd name="connsiteY28" fmla="*/ 1265798 h 1858154"/>
              <a:gd name="connsiteX29" fmla="*/ 4792008 w 9288370"/>
              <a:gd name="connsiteY29" fmla="*/ 1243899 h 1858154"/>
              <a:gd name="connsiteX30" fmla="*/ 4954126 w 9288370"/>
              <a:gd name="connsiteY30" fmla="*/ 1204617 h 1858154"/>
              <a:gd name="connsiteX31" fmla="*/ 5309678 w 9288370"/>
              <a:gd name="connsiteY31" fmla="*/ 1128278 h 1858154"/>
              <a:gd name="connsiteX32" fmla="*/ 5474724 w 9288370"/>
              <a:gd name="connsiteY32" fmla="*/ 1091167 h 1858154"/>
              <a:gd name="connsiteX33" fmla="*/ 5612132 w 9288370"/>
              <a:gd name="connsiteY33" fmla="*/ 1051509 h 1858154"/>
              <a:gd name="connsiteX34" fmla="*/ 5776618 w 9288370"/>
              <a:gd name="connsiteY34" fmla="*/ 1053037 h 1858154"/>
              <a:gd name="connsiteX35" fmla="*/ 5785786 w 9288370"/>
              <a:gd name="connsiteY35" fmla="*/ 1051213 h 1858154"/>
              <a:gd name="connsiteX36" fmla="*/ 5829381 w 9288370"/>
              <a:gd name="connsiteY36" fmla="*/ 1046878 h 1858154"/>
              <a:gd name="connsiteX37" fmla="*/ 5943596 w 9288370"/>
              <a:gd name="connsiteY37" fmla="*/ 1043237 h 1858154"/>
              <a:gd name="connsiteX38" fmla="*/ 5985730 w 9288370"/>
              <a:gd name="connsiteY38" fmla="*/ 1035396 h 1858154"/>
              <a:gd name="connsiteX39" fmla="*/ 6103109 w 9288370"/>
              <a:gd name="connsiteY39" fmla="*/ 1019019 h 1858154"/>
              <a:gd name="connsiteX40" fmla="*/ 6222406 w 9288370"/>
              <a:gd name="connsiteY40" fmla="*/ 985341 h 1858154"/>
              <a:gd name="connsiteX41" fmla="*/ 6598672 w 9288370"/>
              <a:gd name="connsiteY41" fmla="*/ 902062 h 1858154"/>
              <a:gd name="connsiteX42" fmla="*/ 6766149 w 9288370"/>
              <a:gd name="connsiteY42" fmla="*/ 846132 h 1858154"/>
              <a:gd name="connsiteX43" fmla="*/ 6886312 w 9288370"/>
              <a:gd name="connsiteY43" fmla="*/ 781877 h 1858154"/>
              <a:gd name="connsiteX44" fmla="*/ 7006457 w 9288370"/>
              <a:gd name="connsiteY44" fmla="*/ 699758 h 1858154"/>
              <a:gd name="connsiteX45" fmla="*/ 7231643 w 9288370"/>
              <a:gd name="connsiteY45" fmla="*/ 640778 h 1858154"/>
              <a:gd name="connsiteX46" fmla="*/ 7363123 w 9288370"/>
              <a:gd name="connsiteY46" fmla="*/ 593682 h 1858154"/>
              <a:gd name="connsiteX47" fmla="*/ 7588368 w 9288370"/>
              <a:gd name="connsiteY47" fmla="*/ 531129 h 1858154"/>
              <a:gd name="connsiteX48" fmla="*/ 7952094 w 9288370"/>
              <a:gd name="connsiteY48" fmla="*/ 409302 h 1858154"/>
              <a:gd name="connsiteX49" fmla="*/ 8231938 w 9288370"/>
              <a:gd name="connsiteY49" fmla="*/ 259259 h 1858154"/>
              <a:gd name="connsiteX50" fmla="*/ 8428864 w 9288370"/>
              <a:gd name="connsiteY50" fmla="*/ 208471 h 1858154"/>
              <a:gd name="connsiteX51" fmla="*/ 8616510 w 9288370"/>
              <a:gd name="connsiteY51" fmla="*/ 161973 h 1858154"/>
              <a:gd name="connsiteX52" fmla="*/ 8826766 w 9288370"/>
              <a:gd name="connsiteY52" fmla="*/ 152111 h 1858154"/>
              <a:gd name="connsiteX53" fmla="*/ 8917647 w 9288370"/>
              <a:gd name="connsiteY53" fmla="*/ 112232 h 1858154"/>
              <a:gd name="connsiteX54" fmla="*/ 9182272 w 9288370"/>
              <a:gd name="connsiteY54" fmla="*/ 37171 h 1858154"/>
              <a:gd name="connsiteX55" fmla="*/ 9232990 w 9288370"/>
              <a:gd name="connsiteY55" fmla="*/ 24074 h 1858154"/>
              <a:gd name="connsiteX56" fmla="*/ 9288370 w 9288370"/>
              <a:gd name="connsiteY56" fmla="*/ 0 h 1858154"/>
              <a:gd name="connsiteX57" fmla="*/ 0 w 9288370"/>
              <a:gd name="connsiteY57" fmla="*/ 0 h 1858154"/>
              <a:gd name="connsiteX58" fmla="*/ 0 w 9288370"/>
              <a:gd name="connsiteY58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230008 w 9288370"/>
              <a:gd name="connsiteY25" fmla="*/ 1303546 h 1858154"/>
              <a:gd name="connsiteX26" fmla="*/ 4575478 w 9288370"/>
              <a:gd name="connsiteY26" fmla="*/ 1261726 h 1858154"/>
              <a:gd name="connsiteX27" fmla="*/ 4650026 w 9288370"/>
              <a:gd name="connsiteY27" fmla="*/ 1265798 h 1858154"/>
              <a:gd name="connsiteX28" fmla="*/ 4792008 w 9288370"/>
              <a:gd name="connsiteY28" fmla="*/ 1243899 h 1858154"/>
              <a:gd name="connsiteX29" fmla="*/ 4954126 w 9288370"/>
              <a:gd name="connsiteY29" fmla="*/ 1204617 h 1858154"/>
              <a:gd name="connsiteX30" fmla="*/ 5309678 w 9288370"/>
              <a:gd name="connsiteY30" fmla="*/ 1128278 h 1858154"/>
              <a:gd name="connsiteX31" fmla="*/ 5474724 w 9288370"/>
              <a:gd name="connsiteY31" fmla="*/ 1091167 h 1858154"/>
              <a:gd name="connsiteX32" fmla="*/ 5612132 w 9288370"/>
              <a:gd name="connsiteY32" fmla="*/ 1051509 h 1858154"/>
              <a:gd name="connsiteX33" fmla="*/ 5776618 w 9288370"/>
              <a:gd name="connsiteY33" fmla="*/ 1053037 h 1858154"/>
              <a:gd name="connsiteX34" fmla="*/ 5785786 w 9288370"/>
              <a:gd name="connsiteY34" fmla="*/ 1051213 h 1858154"/>
              <a:gd name="connsiteX35" fmla="*/ 5829381 w 9288370"/>
              <a:gd name="connsiteY35" fmla="*/ 1046878 h 1858154"/>
              <a:gd name="connsiteX36" fmla="*/ 5943596 w 9288370"/>
              <a:gd name="connsiteY36" fmla="*/ 1043237 h 1858154"/>
              <a:gd name="connsiteX37" fmla="*/ 5985730 w 9288370"/>
              <a:gd name="connsiteY37" fmla="*/ 1035396 h 1858154"/>
              <a:gd name="connsiteX38" fmla="*/ 6103109 w 9288370"/>
              <a:gd name="connsiteY38" fmla="*/ 1019019 h 1858154"/>
              <a:gd name="connsiteX39" fmla="*/ 6222406 w 9288370"/>
              <a:gd name="connsiteY39" fmla="*/ 985341 h 1858154"/>
              <a:gd name="connsiteX40" fmla="*/ 6598672 w 9288370"/>
              <a:gd name="connsiteY40" fmla="*/ 902062 h 1858154"/>
              <a:gd name="connsiteX41" fmla="*/ 6766149 w 9288370"/>
              <a:gd name="connsiteY41" fmla="*/ 846132 h 1858154"/>
              <a:gd name="connsiteX42" fmla="*/ 6886312 w 9288370"/>
              <a:gd name="connsiteY42" fmla="*/ 781877 h 1858154"/>
              <a:gd name="connsiteX43" fmla="*/ 7006457 w 9288370"/>
              <a:gd name="connsiteY43" fmla="*/ 699758 h 1858154"/>
              <a:gd name="connsiteX44" fmla="*/ 7231643 w 9288370"/>
              <a:gd name="connsiteY44" fmla="*/ 640778 h 1858154"/>
              <a:gd name="connsiteX45" fmla="*/ 7363123 w 9288370"/>
              <a:gd name="connsiteY45" fmla="*/ 593682 h 1858154"/>
              <a:gd name="connsiteX46" fmla="*/ 7588368 w 9288370"/>
              <a:gd name="connsiteY46" fmla="*/ 531129 h 1858154"/>
              <a:gd name="connsiteX47" fmla="*/ 7952094 w 9288370"/>
              <a:gd name="connsiteY47" fmla="*/ 409302 h 1858154"/>
              <a:gd name="connsiteX48" fmla="*/ 8231938 w 9288370"/>
              <a:gd name="connsiteY48" fmla="*/ 259259 h 1858154"/>
              <a:gd name="connsiteX49" fmla="*/ 8428864 w 9288370"/>
              <a:gd name="connsiteY49" fmla="*/ 208471 h 1858154"/>
              <a:gd name="connsiteX50" fmla="*/ 8616510 w 9288370"/>
              <a:gd name="connsiteY50" fmla="*/ 161973 h 1858154"/>
              <a:gd name="connsiteX51" fmla="*/ 8826766 w 9288370"/>
              <a:gd name="connsiteY51" fmla="*/ 152111 h 1858154"/>
              <a:gd name="connsiteX52" fmla="*/ 8917647 w 9288370"/>
              <a:gd name="connsiteY52" fmla="*/ 112232 h 1858154"/>
              <a:gd name="connsiteX53" fmla="*/ 9182272 w 9288370"/>
              <a:gd name="connsiteY53" fmla="*/ 37171 h 1858154"/>
              <a:gd name="connsiteX54" fmla="*/ 9232990 w 9288370"/>
              <a:gd name="connsiteY54" fmla="*/ 24074 h 1858154"/>
              <a:gd name="connsiteX55" fmla="*/ 9288370 w 9288370"/>
              <a:gd name="connsiteY55" fmla="*/ 0 h 1858154"/>
              <a:gd name="connsiteX56" fmla="*/ 0 w 9288370"/>
              <a:gd name="connsiteY56" fmla="*/ 0 h 1858154"/>
              <a:gd name="connsiteX57" fmla="*/ 0 w 9288370"/>
              <a:gd name="connsiteY57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575478 w 9288370"/>
              <a:gd name="connsiteY25" fmla="*/ 1261726 h 1858154"/>
              <a:gd name="connsiteX26" fmla="*/ 4650026 w 9288370"/>
              <a:gd name="connsiteY26" fmla="*/ 1265798 h 1858154"/>
              <a:gd name="connsiteX27" fmla="*/ 4792008 w 9288370"/>
              <a:gd name="connsiteY27" fmla="*/ 1243899 h 1858154"/>
              <a:gd name="connsiteX28" fmla="*/ 4954126 w 9288370"/>
              <a:gd name="connsiteY28" fmla="*/ 1204617 h 1858154"/>
              <a:gd name="connsiteX29" fmla="*/ 5309678 w 9288370"/>
              <a:gd name="connsiteY29" fmla="*/ 1128278 h 1858154"/>
              <a:gd name="connsiteX30" fmla="*/ 5474724 w 9288370"/>
              <a:gd name="connsiteY30" fmla="*/ 1091167 h 1858154"/>
              <a:gd name="connsiteX31" fmla="*/ 5612132 w 9288370"/>
              <a:gd name="connsiteY31" fmla="*/ 1051509 h 1858154"/>
              <a:gd name="connsiteX32" fmla="*/ 5776618 w 9288370"/>
              <a:gd name="connsiteY32" fmla="*/ 1053037 h 1858154"/>
              <a:gd name="connsiteX33" fmla="*/ 5785786 w 9288370"/>
              <a:gd name="connsiteY33" fmla="*/ 1051213 h 1858154"/>
              <a:gd name="connsiteX34" fmla="*/ 5829381 w 9288370"/>
              <a:gd name="connsiteY34" fmla="*/ 1046878 h 1858154"/>
              <a:gd name="connsiteX35" fmla="*/ 5943596 w 9288370"/>
              <a:gd name="connsiteY35" fmla="*/ 1043237 h 1858154"/>
              <a:gd name="connsiteX36" fmla="*/ 5985730 w 9288370"/>
              <a:gd name="connsiteY36" fmla="*/ 1035396 h 1858154"/>
              <a:gd name="connsiteX37" fmla="*/ 6103109 w 9288370"/>
              <a:gd name="connsiteY37" fmla="*/ 1019019 h 1858154"/>
              <a:gd name="connsiteX38" fmla="*/ 6222406 w 9288370"/>
              <a:gd name="connsiteY38" fmla="*/ 985341 h 1858154"/>
              <a:gd name="connsiteX39" fmla="*/ 6598672 w 9288370"/>
              <a:gd name="connsiteY39" fmla="*/ 902062 h 1858154"/>
              <a:gd name="connsiteX40" fmla="*/ 6766149 w 9288370"/>
              <a:gd name="connsiteY40" fmla="*/ 846132 h 1858154"/>
              <a:gd name="connsiteX41" fmla="*/ 6886312 w 9288370"/>
              <a:gd name="connsiteY41" fmla="*/ 781877 h 1858154"/>
              <a:gd name="connsiteX42" fmla="*/ 7006457 w 9288370"/>
              <a:gd name="connsiteY42" fmla="*/ 699758 h 1858154"/>
              <a:gd name="connsiteX43" fmla="*/ 7231643 w 9288370"/>
              <a:gd name="connsiteY43" fmla="*/ 640778 h 1858154"/>
              <a:gd name="connsiteX44" fmla="*/ 7363123 w 9288370"/>
              <a:gd name="connsiteY44" fmla="*/ 593682 h 1858154"/>
              <a:gd name="connsiteX45" fmla="*/ 7588368 w 9288370"/>
              <a:gd name="connsiteY45" fmla="*/ 531129 h 1858154"/>
              <a:gd name="connsiteX46" fmla="*/ 7952094 w 9288370"/>
              <a:gd name="connsiteY46" fmla="*/ 409302 h 1858154"/>
              <a:gd name="connsiteX47" fmla="*/ 8231938 w 9288370"/>
              <a:gd name="connsiteY47" fmla="*/ 259259 h 1858154"/>
              <a:gd name="connsiteX48" fmla="*/ 8428864 w 9288370"/>
              <a:gd name="connsiteY48" fmla="*/ 208471 h 1858154"/>
              <a:gd name="connsiteX49" fmla="*/ 8616510 w 9288370"/>
              <a:gd name="connsiteY49" fmla="*/ 161973 h 1858154"/>
              <a:gd name="connsiteX50" fmla="*/ 8826766 w 9288370"/>
              <a:gd name="connsiteY50" fmla="*/ 152111 h 1858154"/>
              <a:gd name="connsiteX51" fmla="*/ 8917647 w 9288370"/>
              <a:gd name="connsiteY51" fmla="*/ 112232 h 1858154"/>
              <a:gd name="connsiteX52" fmla="*/ 9182272 w 9288370"/>
              <a:gd name="connsiteY52" fmla="*/ 37171 h 1858154"/>
              <a:gd name="connsiteX53" fmla="*/ 9232990 w 9288370"/>
              <a:gd name="connsiteY53" fmla="*/ 24074 h 1858154"/>
              <a:gd name="connsiteX54" fmla="*/ 9288370 w 9288370"/>
              <a:gd name="connsiteY54" fmla="*/ 0 h 1858154"/>
              <a:gd name="connsiteX55" fmla="*/ 0 w 9288370"/>
              <a:gd name="connsiteY55" fmla="*/ 0 h 1858154"/>
              <a:gd name="connsiteX56" fmla="*/ 0 w 9288370"/>
              <a:gd name="connsiteY56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612132 w 9288370"/>
              <a:gd name="connsiteY30" fmla="*/ 1051509 h 1858154"/>
              <a:gd name="connsiteX31" fmla="*/ 5776618 w 9288370"/>
              <a:gd name="connsiteY31" fmla="*/ 1053037 h 1858154"/>
              <a:gd name="connsiteX32" fmla="*/ 5785786 w 9288370"/>
              <a:gd name="connsiteY32" fmla="*/ 1051213 h 1858154"/>
              <a:gd name="connsiteX33" fmla="*/ 5829381 w 9288370"/>
              <a:gd name="connsiteY33" fmla="*/ 1046878 h 1858154"/>
              <a:gd name="connsiteX34" fmla="*/ 5943596 w 9288370"/>
              <a:gd name="connsiteY34" fmla="*/ 1043237 h 1858154"/>
              <a:gd name="connsiteX35" fmla="*/ 5985730 w 9288370"/>
              <a:gd name="connsiteY35" fmla="*/ 1035396 h 1858154"/>
              <a:gd name="connsiteX36" fmla="*/ 6103109 w 9288370"/>
              <a:gd name="connsiteY36" fmla="*/ 1019019 h 1858154"/>
              <a:gd name="connsiteX37" fmla="*/ 6222406 w 9288370"/>
              <a:gd name="connsiteY37" fmla="*/ 985341 h 1858154"/>
              <a:gd name="connsiteX38" fmla="*/ 6598672 w 9288370"/>
              <a:gd name="connsiteY38" fmla="*/ 902062 h 1858154"/>
              <a:gd name="connsiteX39" fmla="*/ 6766149 w 9288370"/>
              <a:gd name="connsiteY39" fmla="*/ 846132 h 1858154"/>
              <a:gd name="connsiteX40" fmla="*/ 6886312 w 9288370"/>
              <a:gd name="connsiteY40" fmla="*/ 781877 h 1858154"/>
              <a:gd name="connsiteX41" fmla="*/ 7006457 w 9288370"/>
              <a:gd name="connsiteY41" fmla="*/ 699758 h 1858154"/>
              <a:gd name="connsiteX42" fmla="*/ 7231643 w 9288370"/>
              <a:gd name="connsiteY42" fmla="*/ 640778 h 1858154"/>
              <a:gd name="connsiteX43" fmla="*/ 7363123 w 9288370"/>
              <a:gd name="connsiteY43" fmla="*/ 593682 h 1858154"/>
              <a:gd name="connsiteX44" fmla="*/ 7588368 w 9288370"/>
              <a:gd name="connsiteY44" fmla="*/ 531129 h 1858154"/>
              <a:gd name="connsiteX45" fmla="*/ 7952094 w 9288370"/>
              <a:gd name="connsiteY45" fmla="*/ 409302 h 1858154"/>
              <a:gd name="connsiteX46" fmla="*/ 8231938 w 9288370"/>
              <a:gd name="connsiteY46" fmla="*/ 259259 h 1858154"/>
              <a:gd name="connsiteX47" fmla="*/ 8428864 w 9288370"/>
              <a:gd name="connsiteY47" fmla="*/ 208471 h 1858154"/>
              <a:gd name="connsiteX48" fmla="*/ 8616510 w 9288370"/>
              <a:gd name="connsiteY48" fmla="*/ 161973 h 1858154"/>
              <a:gd name="connsiteX49" fmla="*/ 8826766 w 9288370"/>
              <a:gd name="connsiteY49" fmla="*/ 152111 h 1858154"/>
              <a:gd name="connsiteX50" fmla="*/ 8917647 w 9288370"/>
              <a:gd name="connsiteY50" fmla="*/ 112232 h 1858154"/>
              <a:gd name="connsiteX51" fmla="*/ 9182272 w 9288370"/>
              <a:gd name="connsiteY51" fmla="*/ 37171 h 1858154"/>
              <a:gd name="connsiteX52" fmla="*/ 9232990 w 9288370"/>
              <a:gd name="connsiteY52" fmla="*/ 24074 h 1858154"/>
              <a:gd name="connsiteX53" fmla="*/ 9288370 w 9288370"/>
              <a:gd name="connsiteY53" fmla="*/ 0 h 1858154"/>
              <a:gd name="connsiteX54" fmla="*/ 0 w 9288370"/>
              <a:gd name="connsiteY54" fmla="*/ 0 h 1858154"/>
              <a:gd name="connsiteX55" fmla="*/ 0 w 9288370"/>
              <a:gd name="connsiteY55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776618 w 9288370"/>
              <a:gd name="connsiteY30" fmla="*/ 1053037 h 1858154"/>
              <a:gd name="connsiteX31" fmla="*/ 5785786 w 9288370"/>
              <a:gd name="connsiteY31" fmla="*/ 1051213 h 1858154"/>
              <a:gd name="connsiteX32" fmla="*/ 5829381 w 9288370"/>
              <a:gd name="connsiteY32" fmla="*/ 1046878 h 1858154"/>
              <a:gd name="connsiteX33" fmla="*/ 5943596 w 9288370"/>
              <a:gd name="connsiteY33" fmla="*/ 1043237 h 1858154"/>
              <a:gd name="connsiteX34" fmla="*/ 5985730 w 9288370"/>
              <a:gd name="connsiteY34" fmla="*/ 1035396 h 1858154"/>
              <a:gd name="connsiteX35" fmla="*/ 6103109 w 9288370"/>
              <a:gd name="connsiteY35" fmla="*/ 1019019 h 1858154"/>
              <a:gd name="connsiteX36" fmla="*/ 6222406 w 9288370"/>
              <a:gd name="connsiteY36" fmla="*/ 985341 h 1858154"/>
              <a:gd name="connsiteX37" fmla="*/ 6598672 w 9288370"/>
              <a:gd name="connsiteY37" fmla="*/ 902062 h 1858154"/>
              <a:gd name="connsiteX38" fmla="*/ 6766149 w 9288370"/>
              <a:gd name="connsiteY38" fmla="*/ 846132 h 1858154"/>
              <a:gd name="connsiteX39" fmla="*/ 6886312 w 9288370"/>
              <a:gd name="connsiteY39" fmla="*/ 781877 h 1858154"/>
              <a:gd name="connsiteX40" fmla="*/ 7006457 w 9288370"/>
              <a:gd name="connsiteY40" fmla="*/ 699758 h 1858154"/>
              <a:gd name="connsiteX41" fmla="*/ 7231643 w 9288370"/>
              <a:gd name="connsiteY41" fmla="*/ 640778 h 1858154"/>
              <a:gd name="connsiteX42" fmla="*/ 7363123 w 9288370"/>
              <a:gd name="connsiteY42" fmla="*/ 593682 h 1858154"/>
              <a:gd name="connsiteX43" fmla="*/ 7588368 w 9288370"/>
              <a:gd name="connsiteY43" fmla="*/ 531129 h 1858154"/>
              <a:gd name="connsiteX44" fmla="*/ 7952094 w 9288370"/>
              <a:gd name="connsiteY44" fmla="*/ 409302 h 1858154"/>
              <a:gd name="connsiteX45" fmla="*/ 8231938 w 9288370"/>
              <a:gd name="connsiteY45" fmla="*/ 259259 h 1858154"/>
              <a:gd name="connsiteX46" fmla="*/ 8428864 w 9288370"/>
              <a:gd name="connsiteY46" fmla="*/ 208471 h 1858154"/>
              <a:gd name="connsiteX47" fmla="*/ 8616510 w 9288370"/>
              <a:gd name="connsiteY47" fmla="*/ 161973 h 1858154"/>
              <a:gd name="connsiteX48" fmla="*/ 8826766 w 9288370"/>
              <a:gd name="connsiteY48" fmla="*/ 152111 h 1858154"/>
              <a:gd name="connsiteX49" fmla="*/ 8917647 w 9288370"/>
              <a:gd name="connsiteY49" fmla="*/ 112232 h 1858154"/>
              <a:gd name="connsiteX50" fmla="*/ 9182272 w 9288370"/>
              <a:gd name="connsiteY50" fmla="*/ 37171 h 1858154"/>
              <a:gd name="connsiteX51" fmla="*/ 9232990 w 9288370"/>
              <a:gd name="connsiteY51" fmla="*/ 24074 h 1858154"/>
              <a:gd name="connsiteX52" fmla="*/ 9288370 w 9288370"/>
              <a:gd name="connsiteY52" fmla="*/ 0 h 1858154"/>
              <a:gd name="connsiteX53" fmla="*/ 0 w 9288370"/>
              <a:gd name="connsiteY53" fmla="*/ 0 h 1858154"/>
              <a:gd name="connsiteX54" fmla="*/ 0 w 9288370"/>
              <a:gd name="connsiteY54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086577 w 9288370"/>
              <a:gd name="connsiteY6" fmla="*/ 1505147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048" y="1865568"/>
                  <a:pt x="172940" y="1764711"/>
                </a:cubicBezTo>
                <a:cubicBezTo>
                  <a:pt x="311483" y="1711511"/>
                  <a:pt x="169495" y="1729979"/>
                  <a:pt x="338948" y="1710964"/>
                </a:cubicBezTo>
                <a:cubicBezTo>
                  <a:pt x="385385" y="1705560"/>
                  <a:pt x="461234" y="1665690"/>
                  <a:pt x="535500" y="1645986"/>
                </a:cubicBezTo>
                <a:cubicBezTo>
                  <a:pt x="594561" y="1643179"/>
                  <a:pt x="628315" y="1617973"/>
                  <a:pt x="717636" y="1599045"/>
                </a:cubicBezTo>
                <a:lnTo>
                  <a:pt x="1086577" y="1505147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800708" y="1480482"/>
                  <a:pt x="2013960" y="1428111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77648" y="1305096"/>
                  <a:pt x="3335568" y="1253614"/>
                  <a:pt x="3444611" y="1236739"/>
                </a:cubicBezTo>
                <a:cubicBezTo>
                  <a:pt x="3599578" y="1225919"/>
                  <a:pt x="3833743" y="1247718"/>
                  <a:pt x="3925616" y="1253751"/>
                </a:cubicBezTo>
                <a:cubicBezTo>
                  <a:pt x="3973615" y="1258954"/>
                  <a:pt x="3951733" y="1263933"/>
                  <a:pt x="3995849" y="1272939"/>
                </a:cubicBezTo>
                <a:cubicBezTo>
                  <a:pt x="4035170" y="1280272"/>
                  <a:pt x="4151284" y="1302685"/>
                  <a:pt x="4190310" y="1307786"/>
                </a:cubicBezTo>
                <a:cubicBezTo>
                  <a:pt x="4286915" y="1305917"/>
                  <a:pt x="4498859" y="1268724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776618" y="1053037"/>
                </a:ln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lnTo>
                  <a:pt x="0" y="1858154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58CF3DF-0183-419B-93BB-68C620D83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1391900" cy="6542709"/>
          </a:xfrm>
          <a:custGeom>
            <a:avLst/>
            <a:gdLst>
              <a:gd name="connsiteX0" fmla="*/ 11391900 w 11391900"/>
              <a:gd name="connsiteY0" fmla="*/ 0 h 6542709"/>
              <a:gd name="connsiteX1" fmla="*/ 214241 w 11391900"/>
              <a:gd name="connsiteY1" fmla="*/ 0 h 6542709"/>
              <a:gd name="connsiteX2" fmla="*/ 0 w 11391900"/>
              <a:gd name="connsiteY2" fmla="*/ 6163678 h 6542709"/>
              <a:gd name="connsiteX3" fmla="*/ 11391900 w 11391900"/>
              <a:gd name="connsiteY3" fmla="*/ 6542709 h 654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91900" h="6542709">
                <a:moveTo>
                  <a:pt x="11391900" y="0"/>
                </a:moveTo>
                <a:lnTo>
                  <a:pt x="214241" y="0"/>
                </a:lnTo>
                <a:lnTo>
                  <a:pt x="0" y="6163678"/>
                </a:lnTo>
                <a:lnTo>
                  <a:pt x="11391900" y="6542709"/>
                </a:lnTo>
                <a:close/>
              </a:path>
            </a:pathLst>
          </a:custGeom>
          <a:solidFill>
            <a:srgbClr val="EFEEE9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D02A3B-36EA-2AB1-7543-48080A0B71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020" r="8020"/>
          <a:stretch/>
        </p:blipFill>
        <p:spPr>
          <a:xfrm>
            <a:off x="20" y="10"/>
            <a:ext cx="11244875" cy="6393594"/>
          </a:xfrm>
          <a:custGeom>
            <a:avLst/>
            <a:gdLst/>
            <a:ahLst/>
            <a:cxnLst/>
            <a:rect l="l" t="t" r="r" b="b"/>
            <a:pathLst>
              <a:path w="11244895" h="6393604">
                <a:moveTo>
                  <a:pt x="0" y="0"/>
                </a:moveTo>
                <a:lnTo>
                  <a:pt x="11024882" y="0"/>
                </a:lnTo>
                <a:lnTo>
                  <a:pt x="11244874" y="5980202"/>
                </a:lnTo>
                <a:cubicBezTo>
                  <a:pt x="11245230" y="5990765"/>
                  <a:pt x="11241062" y="6000472"/>
                  <a:pt x="11234024" y="6007639"/>
                </a:cubicBezTo>
                <a:lnTo>
                  <a:pt x="11206188" y="6019725"/>
                </a:lnTo>
                <a:cubicBezTo>
                  <a:pt x="11206216" y="6020500"/>
                  <a:pt x="11206246" y="6021274"/>
                  <a:pt x="11206274" y="6022049"/>
                </a:cubicBezTo>
                <a:lnTo>
                  <a:pt x="10574878" y="6042984"/>
                </a:lnTo>
                <a:lnTo>
                  <a:pt x="10558875" y="6047706"/>
                </a:lnTo>
                <a:cubicBezTo>
                  <a:pt x="10550278" y="6049738"/>
                  <a:pt x="10538428" y="6051751"/>
                  <a:pt x="10520436" y="6053193"/>
                </a:cubicBezTo>
                <a:cubicBezTo>
                  <a:pt x="10475138" y="6040706"/>
                  <a:pt x="10418243" y="6076360"/>
                  <a:pt x="10361896" y="6059419"/>
                </a:cubicBezTo>
                <a:cubicBezTo>
                  <a:pt x="10341403" y="6055542"/>
                  <a:pt x="10279362" y="6057956"/>
                  <a:pt x="10268486" y="6067189"/>
                </a:cubicBezTo>
                <a:cubicBezTo>
                  <a:pt x="10255727" y="6069499"/>
                  <a:pt x="10240317" y="6066803"/>
                  <a:pt x="10235276" y="6076493"/>
                </a:cubicBezTo>
                <a:cubicBezTo>
                  <a:pt x="10226520" y="6088232"/>
                  <a:pt x="10179594" y="6071903"/>
                  <a:pt x="10187365" y="6085214"/>
                </a:cubicBezTo>
                <a:cubicBezTo>
                  <a:pt x="10154086" y="6074061"/>
                  <a:pt x="10130952" y="6098795"/>
                  <a:pt x="10104570" y="6105527"/>
                </a:cubicBezTo>
                <a:lnTo>
                  <a:pt x="10024444" y="6115758"/>
                </a:lnTo>
                <a:lnTo>
                  <a:pt x="9970441" y="6119015"/>
                </a:lnTo>
                <a:lnTo>
                  <a:pt x="9962588" y="6118985"/>
                </a:lnTo>
                <a:lnTo>
                  <a:pt x="9897357" y="6110779"/>
                </a:lnTo>
                <a:cubicBezTo>
                  <a:pt x="9895915" y="6112721"/>
                  <a:pt x="9893945" y="6114547"/>
                  <a:pt x="9891504" y="6116195"/>
                </a:cubicBezTo>
                <a:lnTo>
                  <a:pt x="9871379" y="6122185"/>
                </a:lnTo>
                <a:lnTo>
                  <a:pt x="9853740" y="6116538"/>
                </a:lnTo>
                <a:lnTo>
                  <a:pt x="9771804" y="6108146"/>
                </a:lnTo>
                <a:lnTo>
                  <a:pt x="9652162" y="6101878"/>
                </a:lnTo>
                <a:lnTo>
                  <a:pt x="9633903" y="6096074"/>
                </a:lnTo>
                <a:cubicBezTo>
                  <a:pt x="9592509" y="6090410"/>
                  <a:pt x="9543168" y="6099341"/>
                  <a:pt x="9516360" y="6084309"/>
                </a:cubicBezTo>
                <a:lnTo>
                  <a:pt x="9454893" y="6083927"/>
                </a:lnTo>
                <a:lnTo>
                  <a:pt x="9448281" y="6090004"/>
                </a:lnTo>
                <a:lnTo>
                  <a:pt x="9430107" y="6089060"/>
                </a:lnTo>
                <a:lnTo>
                  <a:pt x="9425264" y="6090092"/>
                </a:lnTo>
                <a:cubicBezTo>
                  <a:pt x="9416026" y="6092092"/>
                  <a:pt x="9406854" y="6093861"/>
                  <a:pt x="9397520" y="6094724"/>
                </a:cubicBezTo>
                <a:cubicBezTo>
                  <a:pt x="9398304" y="6089168"/>
                  <a:pt x="9396028" y="6085782"/>
                  <a:pt x="9391940" y="6083785"/>
                </a:cubicBezTo>
                <a:lnTo>
                  <a:pt x="9383661" y="6082480"/>
                </a:lnTo>
                <a:lnTo>
                  <a:pt x="9082566" y="6092463"/>
                </a:lnTo>
                <a:lnTo>
                  <a:pt x="9057129" y="6103516"/>
                </a:lnTo>
                <a:lnTo>
                  <a:pt x="8977002" y="6113748"/>
                </a:lnTo>
                <a:lnTo>
                  <a:pt x="8922998" y="6117005"/>
                </a:lnTo>
                <a:lnTo>
                  <a:pt x="8915145" y="6116975"/>
                </a:lnTo>
                <a:lnTo>
                  <a:pt x="8849913" y="6108769"/>
                </a:lnTo>
                <a:cubicBezTo>
                  <a:pt x="8848472" y="6110709"/>
                  <a:pt x="8846502" y="6112536"/>
                  <a:pt x="8844062" y="6114185"/>
                </a:cubicBezTo>
                <a:lnTo>
                  <a:pt x="8823936" y="6120175"/>
                </a:lnTo>
                <a:lnTo>
                  <a:pt x="8806296" y="6114528"/>
                </a:lnTo>
                <a:lnTo>
                  <a:pt x="8724361" y="6106136"/>
                </a:lnTo>
                <a:lnTo>
                  <a:pt x="8703362" y="6105036"/>
                </a:lnTo>
                <a:lnTo>
                  <a:pt x="7828889" y="6134030"/>
                </a:lnTo>
                <a:lnTo>
                  <a:pt x="7072945" y="6159094"/>
                </a:lnTo>
                <a:lnTo>
                  <a:pt x="6575033" y="6175603"/>
                </a:lnTo>
                <a:lnTo>
                  <a:pt x="6535251" y="6177101"/>
                </a:lnTo>
                <a:cubicBezTo>
                  <a:pt x="6544375" y="6185039"/>
                  <a:pt x="6360160" y="6189774"/>
                  <a:pt x="6293471" y="6185203"/>
                </a:cubicBezTo>
                <a:lnTo>
                  <a:pt x="6291786" y="6184994"/>
                </a:lnTo>
                <a:lnTo>
                  <a:pt x="3497393" y="6277645"/>
                </a:lnTo>
                <a:lnTo>
                  <a:pt x="0" y="6393604"/>
                </a:ln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1CFAF5C-B656-4964-BB14-3E870B286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3454463"/>
            <a:ext cx="11244895" cy="2939141"/>
          </a:xfrm>
          <a:custGeom>
            <a:avLst/>
            <a:gdLst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109890 w 10676609"/>
              <a:gd name="connsiteY53" fmla="*/ 3021493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215404 w 10676609"/>
              <a:gd name="connsiteY53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215404 w 10676609"/>
              <a:gd name="connsiteY52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215404 w 10676609"/>
              <a:gd name="connsiteY51" fmla="*/ 0 h 6579963"/>
              <a:gd name="connsiteX0" fmla="*/ 87963 w 10676609"/>
              <a:gd name="connsiteY0" fmla="*/ 3640822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87963 w 10676609"/>
              <a:gd name="connsiteY51" fmla="*/ 3640822 h 6579963"/>
              <a:gd name="connsiteX0" fmla="*/ 87963 w 10676609"/>
              <a:gd name="connsiteY0" fmla="*/ 0 h 2939141"/>
              <a:gd name="connsiteX1" fmla="*/ 10676609 w 10676609"/>
              <a:gd name="connsiteY1" fmla="*/ 0 h 2939141"/>
              <a:gd name="connsiteX2" fmla="*/ 10676609 w 10676609"/>
              <a:gd name="connsiteY2" fmla="*/ 2939141 h 2939141"/>
              <a:gd name="connsiteX3" fmla="*/ 7355965 w 10676609"/>
              <a:gd name="connsiteY3" fmla="*/ 2823182 h 2939141"/>
              <a:gd name="connsiteX4" fmla="*/ 4702793 w 10676609"/>
              <a:gd name="connsiteY4" fmla="*/ 2730531 h 2939141"/>
              <a:gd name="connsiteX5" fmla="*/ 4701193 w 10676609"/>
              <a:gd name="connsiteY5" fmla="*/ 2730740 h 2939141"/>
              <a:gd name="connsiteX6" fmla="*/ 4471632 w 10676609"/>
              <a:gd name="connsiteY6" fmla="*/ 2722638 h 2939141"/>
              <a:gd name="connsiteX7" fmla="*/ 4433860 w 10676609"/>
              <a:gd name="connsiteY7" fmla="*/ 2721140 h 2939141"/>
              <a:gd name="connsiteX8" fmla="*/ 3961111 w 10676609"/>
              <a:gd name="connsiteY8" fmla="*/ 2704631 h 2939141"/>
              <a:gd name="connsiteX9" fmla="*/ 3243371 w 10676609"/>
              <a:gd name="connsiteY9" fmla="*/ 2679567 h 2939141"/>
              <a:gd name="connsiteX10" fmla="*/ 2413091 w 10676609"/>
              <a:gd name="connsiteY10" fmla="*/ 2650573 h 2939141"/>
              <a:gd name="connsiteX11" fmla="*/ 2393153 w 10676609"/>
              <a:gd name="connsiteY11" fmla="*/ 2651673 h 2939141"/>
              <a:gd name="connsiteX12" fmla="*/ 2315359 w 10676609"/>
              <a:gd name="connsiteY12" fmla="*/ 2660065 h 2939141"/>
              <a:gd name="connsiteX13" fmla="*/ 2298610 w 10676609"/>
              <a:gd name="connsiteY13" fmla="*/ 2665712 h 2939141"/>
              <a:gd name="connsiteX14" fmla="*/ 2279502 w 10676609"/>
              <a:gd name="connsiteY14" fmla="*/ 2659722 h 2939141"/>
              <a:gd name="connsiteX15" fmla="*/ 2273946 w 10676609"/>
              <a:gd name="connsiteY15" fmla="*/ 2654306 h 2939141"/>
              <a:gd name="connsiteX16" fmla="*/ 2212011 w 10676609"/>
              <a:gd name="connsiteY16" fmla="*/ 2662512 h 2939141"/>
              <a:gd name="connsiteX17" fmla="*/ 2204555 w 10676609"/>
              <a:gd name="connsiteY17" fmla="*/ 2662542 h 2939141"/>
              <a:gd name="connsiteX18" fmla="*/ 2153280 w 10676609"/>
              <a:gd name="connsiteY18" fmla="*/ 2659285 h 2939141"/>
              <a:gd name="connsiteX19" fmla="*/ 2077202 w 10676609"/>
              <a:gd name="connsiteY19" fmla="*/ 2649053 h 2939141"/>
              <a:gd name="connsiteX20" fmla="*/ 2053051 w 10676609"/>
              <a:gd name="connsiteY20" fmla="*/ 2638000 h 2939141"/>
              <a:gd name="connsiteX21" fmla="*/ 1767172 w 10676609"/>
              <a:gd name="connsiteY21" fmla="*/ 2628017 h 2939141"/>
              <a:gd name="connsiteX22" fmla="*/ 1759312 w 10676609"/>
              <a:gd name="connsiteY22" fmla="*/ 2629322 h 2939141"/>
              <a:gd name="connsiteX23" fmla="*/ 1754014 w 10676609"/>
              <a:gd name="connsiteY23" fmla="*/ 2640261 h 2939141"/>
              <a:gd name="connsiteX24" fmla="*/ 1727672 w 10676609"/>
              <a:gd name="connsiteY24" fmla="*/ 2635629 h 2939141"/>
              <a:gd name="connsiteX25" fmla="*/ 1723074 w 10676609"/>
              <a:gd name="connsiteY25" fmla="*/ 2634597 h 2939141"/>
              <a:gd name="connsiteX26" fmla="*/ 1705818 w 10676609"/>
              <a:gd name="connsiteY26" fmla="*/ 2635541 h 2939141"/>
              <a:gd name="connsiteX27" fmla="*/ 1699540 w 10676609"/>
              <a:gd name="connsiteY27" fmla="*/ 2629464 h 2939141"/>
              <a:gd name="connsiteX28" fmla="*/ 1641180 w 10676609"/>
              <a:gd name="connsiteY28" fmla="*/ 2629846 h 2939141"/>
              <a:gd name="connsiteX29" fmla="*/ 1529577 w 10676609"/>
              <a:gd name="connsiteY29" fmla="*/ 2641611 h 2939141"/>
              <a:gd name="connsiteX30" fmla="*/ 1512241 w 10676609"/>
              <a:gd name="connsiteY30" fmla="*/ 2647415 h 2939141"/>
              <a:gd name="connsiteX31" fmla="*/ 1398645 w 10676609"/>
              <a:gd name="connsiteY31" fmla="*/ 2653683 h 2939141"/>
              <a:gd name="connsiteX32" fmla="*/ 1320850 w 10676609"/>
              <a:gd name="connsiteY32" fmla="*/ 2662075 h 2939141"/>
              <a:gd name="connsiteX33" fmla="*/ 1304102 w 10676609"/>
              <a:gd name="connsiteY33" fmla="*/ 2667722 h 2939141"/>
              <a:gd name="connsiteX34" fmla="*/ 1284994 w 10676609"/>
              <a:gd name="connsiteY34" fmla="*/ 2661732 h 2939141"/>
              <a:gd name="connsiteX35" fmla="*/ 1279437 w 10676609"/>
              <a:gd name="connsiteY35" fmla="*/ 2656316 h 2939141"/>
              <a:gd name="connsiteX36" fmla="*/ 1217503 w 10676609"/>
              <a:gd name="connsiteY36" fmla="*/ 2664522 h 2939141"/>
              <a:gd name="connsiteX37" fmla="*/ 1210047 w 10676609"/>
              <a:gd name="connsiteY37" fmla="*/ 2664552 h 2939141"/>
              <a:gd name="connsiteX38" fmla="*/ 1158773 w 10676609"/>
              <a:gd name="connsiteY38" fmla="*/ 2661295 h 2939141"/>
              <a:gd name="connsiteX39" fmla="*/ 1082696 w 10676609"/>
              <a:gd name="connsiteY39" fmla="*/ 2651064 h 2939141"/>
              <a:gd name="connsiteX40" fmla="*/ 1004085 w 10676609"/>
              <a:gd name="connsiteY40" fmla="*/ 2630751 h 2939141"/>
              <a:gd name="connsiteX41" fmla="*/ 958596 w 10676609"/>
              <a:gd name="connsiteY41" fmla="*/ 2622030 h 2939141"/>
              <a:gd name="connsiteX42" fmla="*/ 927064 w 10676609"/>
              <a:gd name="connsiteY42" fmla="*/ 2612726 h 2939141"/>
              <a:gd name="connsiteX43" fmla="*/ 838375 w 10676609"/>
              <a:gd name="connsiteY43" fmla="*/ 2604956 h 2939141"/>
              <a:gd name="connsiteX44" fmla="*/ 687847 w 10676609"/>
              <a:gd name="connsiteY44" fmla="*/ 2598730 h 2939141"/>
              <a:gd name="connsiteX45" fmla="*/ 651350 w 10676609"/>
              <a:gd name="connsiteY45" fmla="*/ 2593243 h 2939141"/>
              <a:gd name="connsiteX46" fmla="*/ 636156 w 10676609"/>
              <a:gd name="connsiteY46" fmla="*/ 2588521 h 2939141"/>
              <a:gd name="connsiteX47" fmla="*/ 36669 w 10676609"/>
              <a:gd name="connsiteY47" fmla="*/ 2567586 h 2939141"/>
              <a:gd name="connsiteX48" fmla="*/ 36751 w 10676609"/>
              <a:gd name="connsiteY48" fmla="*/ 2565262 h 2939141"/>
              <a:gd name="connsiteX49" fmla="*/ 10322 w 10676609"/>
              <a:gd name="connsiteY49" fmla="*/ 2553176 h 2939141"/>
              <a:gd name="connsiteX50" fmla="*/ 20 w 10676609"/>
              <a:gd name="connsiteY50" fmla="*/ 2525739 h 2939141"/>
              <a:gd name="connsiteX51" fmla="*/ 87963 w 10676609"/>
              <a:gd name="connsiteY51" fmla="*/ 0 h 293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676609" h="2939141">
                <a:moveTo>
                  <a:pt x="87963" y="0"/>
                </a:moveTo>
                <a:lnTo>
                  <a:pt x="10676609" y="0"/>
                </a:lnTo>
                <a:lnTo>
                  <a:pt x="10676609" y="2939141"/>
                </a:lnTo>
                <a:lnTo>
                  <a:pt x="7355965" y="2823182"/>
                </a:lnTo>
                <a:lnTo>
                  <a:pt x="4702793" y="2730531"/>
                </a:lnTo>
                <a:lnTo>
                  <a:pt x="4701193" y="2730740"/>
                </a:lnTo>
                <a:cubicBezTo>
                  <a:pt x="4637874" y="2735311"/>
                  <a:pt x="4462969" y="2730576"/>
                  <a:pt x="4471632" y="2722638"/>
                </a:cubicBezTo>
                <a:lnTo>
                  <a:pt x="4433860" y="2721140"/>
                </a:lnTo>
                <a:lnTo>
                  <a:pt x="3961111" y="2704631"/>
                </a:lnTo>
                <a:lnTo>
                  <a:pt x="3243371" y="2679567"/>
                </a:lnTo>
                <a:lnTo>
                  <a:pt x="2413091" y="2650573"/>
                </a:lnTo>
                <a:lnTo>
                  <a:pt x="2393153" y="2651673"/>
                </a:lnTo>
                <a:lnTo>
                  <a:pt x="2315359" y="2660065"/>
                </a:lnTo>
                <a:lnTo>
                  <a:pt x="2298610" y="2665712"/>
                </a:lnTo>
                <a:lnTo>
                  <a:pt x="2279502" y="2659722"/>
                </a:lnTo>
                <a:cubicBezTo>
                  <a:pt x="2277185" y="2658073"/>
                  <a:pt x="2275314" y="2656246"/>
                  <a:pt x="2273946" y="2654306"/>
                </a:cubicBezTo>
                <a:lnTo>
                  <a:pt x="2212011" y="2662512"/>
                </a:lnTo>
                <a:lnTo>
                  <a:pt x="2204555" y="2662542"/>
                </a:lnTo>
                <a:lnTo>
                  <a:pt x="2153280" y="2659285"/>
                </a:lnTo>
                <a:lnTo>
                  <a:pt x="2077202" y="2649053"/>
                </a:lnTo>
                <a:lnTo>
                  <a:pt x="2053051" y="2638000"/>
                </a:lnTo>
                <a:lnTo>
                  <a:pt x="1767172" y="2628017"/>
                </a:lnTo>
                <a:lnTo>
                  <a:pt x="1759312" y="2629322"/>
                </a:lnTo>
                <a:cubicBezTo>
                  <a:pt x="1755430" y="2631319"/>
                  <a:pt x="1753269" y="2634705"/>
                  <a:pt x="1754014" y="2640261"/>
                </a:cubicBezTo>
                <a:cubicBezTo>
                  <a:pt x="1745152" y="2639398"/>
                  <a:pt x="1736443" y="2637629"/>
                  <a:pt x="1727672" y="2635629"/>
                </a:cubicBezTo>
                <a:lnTo>
                  <a:pt x="1723074" y="2634597"/>
                </a:lnTo>
                <a:lnTo>
                  <a:pt x="1705818" y="2635541"/>
                </a:lnTo>
                <a:lnTo>
                  <a:pt x="1699540" y="2629464"/>
                </a:lnTo>
                <a:lnTo>
                  <a:pt x="1641180" y="2629846"/>
                </a:lnTo>
                <a:cubicBezTo>
                  <a:pt x="1615726" y="2644878"/>
                  <a:pt x="1568879" y="2635947"/>
                  <a:pt x="1529577" y="2641611"/>
                </a:cubicBezTo>
                <a:lnTo>
                  <a:pt x="1512241" y="2647415"/>
                </a:lnTo>
                <a:lnTo>
                  <a:pt x="1398645" y="2653683"/>
                </a:lnTo>
                <a:lnTo>
                  <a:pt x="1320850" y="2662075"/>
                </a:lnTo>
                <a:lnTo>
                  <a:pt x="1304102" y="2667722"/>
                </a:lnTo>
                <a:lnTo>
                  <a:pt x="1284994" y="2661732"/>
                </a:lnTo>
                <a:cubicBezTo>
                  <a:pt x="1282677" y="2660084"/>
                  <a:pt x="1280806" y="2658258"/>
                  <a:pt x="1279437" y="2656316"/>
                </a:cubicBezTo>
                <a:lnTo>
                  <a:pt x="1217503" y="2664522"/>
                </a:lnTo>
                <a:lnTo>
                  <a:pt x="1210047" y="2664552"/>
                </a:lnTo>
                <a:lnTo>
                  <a:pt x="1158773" y="2661295"/>
                </a:lnTo>
                <a:lnTo>
                  <a:pt x="1082696" y="2651064"/>
                </a:lnTo>
                <a:cubicBezTo>
                  <a:pt x="1057647" y="2644332"/>
                  <a:pt x="1035683" y="2619598"/>
                  <a:pt x="1004085" y="2630751"/>
                </a:cubicBezTo>
                <a:cubicBezTo>
                  <a:pt x="1011464" y="2617440"/>
                  <a:pt x="966909" y="2633769"/>
                  <a:pt x="958596" y="2622030"/>
                </a:cubicBezTo>
                <a:cubicBezTo>
                  <a:pt x="953809" y="2612340"/>
                  <a:pt x="939178" y="2615036"/>
                  <a:pt x="927064" y="2612726"/>
                </a:cubicBezTo>
                <a:cubicBezTo>
                  <a:pt x="916738" y="2603493"/>
                  <a:pt x="857832" y="2601079"/>
                  <a:pt x="838375" y="2604956"/>
                </a:cubicBezTo>
                <a:cubicBezTo>
                  <a:pt x="784875" y="2621897"/>
                  <a:pt x="730856" y="2586243"/>
                  <a:pt x="687847" y="2598730"/>
                </a:cubicBezTo>
                <a:cubicBezTo>
                  <a:pt x="670764" y="2597288"/>
                  <a:pt x="659513" y="2595275"/>
                  <a:pt x="651350" y="2593243"/>
                </a:cubicBezTo>
                <a:lnTo>
                  <a:pt x="636156" y="2588521"/>
                </a:lnTo>
                <a:lnTo>
                  <a:pt x="36669" y="2567586"/>
                </a:lnTo>
                <a:cubicBezTo>
                  <a:pt x="36696" y="2566811"/>
                  <a:pt x="36724" y="2566037"/>
                  <a:pt x="36751" y="2565262"/>
                </a:cubicBezTo>
                <a:lnTo>
                  <a:pt x="10322" y="2553176"/>
                </a:lnTo>
                <a:cubicBezTo>
                  <a:pt x="3639" y="2546009"/>
                  <a:pt x="-318" y="2536302"/>
                  <a:pt x="20" y="2525739"/>
                </a:cubicBezTo>
                <a:lnTo>
                  <a:pt x="87963" y="0"/>
                </a:lnTo>
                <a:close/>
              </a:path>
            </a:pathLst>
          </a:custGeom>
          <a:gradFill>
            <a:gsLst>
              <a:gs pos="0">
                <a:srgbClr val="000000">
                  <a:alpha val="42745"/>
                </a:srgbClr>
              </a:gs>
              <a:gs pos="35000">
                <a:srgbClr val="000000">
                  <a:alpha val="0"/>
                </a:srgbClr>
              </a:gs>
              <a:gs pos="20000">
                <a:srgbClr val="000000">
                  <a:alpha val="24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1" y="2590800"/>
            <a:ext cx="6005198" cy="2732236"/>
          </a:xfrm>
        </p:spPr>
        <p:txBody>
          <a:bodyPr>
            <a:normAutofit/>
          </a:bodyPr>
          <a:lstStyle/>
          <a:p>
            <a:r>
              <a:rPr lang="ru-RU" sz="4000" dirty="0" err="1"/>
              <a:t>Чингис</a:t>
            </a:r>
            <a:r>
              <a:rPr lang="ru-RU" sz="4000" dirty="0"/>
              <a:t> хан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85802" y="5501801"/>
            <a:ext cx="7830046" cy="539257"/>
          </a:xfrm>
          <a:noFill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ru-RU" sz="2000" dirty="0">
                <a:solidFill>
                  <a:srgbClr val="FFFFFF"/>
                </a:solidFill>
              </a:rPr>
              <a:t>Великий монгольский князь
</a:t>
            </a:r>
          </a:p>
        </p:txBody>
      </p:sp>
    </p:spTree>
    <p:extLst>
      <p:ext uri="{BB962C8B-B14F-4D97-AF65-F5344CB8AC3E}">
        <p14:creationId xmlns:p14="http://schemas.microsoft.com/office/powerpoint/2010/main" val="82732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63FF6A-3F93-8F2E-391B-AFBA7D45A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444" y="1861675"/>
            <a:ext cx="4177553" cy="4006568"/>
          </a:xfrm>
        </p:spPr>
        <p:txBody>
          <a:bodyPr>
            <a:normAutofit/>
          </a:bodyPr>
          <a:lstStyle/>
          <a:p>
            <a:r>
              <a:rPr lang="ru-RU" sz="2000" b="0" i="0" dirty="0">
                <a:solidFill>
                  <a:srgbClr val="E6E8F0"/>
                </a:solidFill>
                <a:effectLst/>
              </a:rPr>
              <a:t>Чингисхан (</a:t>
            </a:r>
            <a:r>
              <a:rPr lang="ru-RU" sz="2000" b="0" i="0" dirty="0" err="1">
                <a:solidFill>
                  <a:srgbClr val="E6E8F0"/>
                </a:solidFill>
                <a:effectLst/>
              </a:rPr>
              <a:t>Темучин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) оказал колоссальное влияние на мировую историю, кардинально изменив карту и политическую структуру Азии и Европы в </a:t>
            </a:r>
            <a:r>
              <a:rPr lang="af-ZA" sz="2000" b="0" i="0" dirty="0">
                <a:solidFill>
                  <a:srgbClr val="E6E8F0"/>
                </a:solidFill>
                <a:effectLst/>
              </a:rPr>
              <a:t>XIII 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веке. Его основные достижения можно разделить на военные, политические и культурно-экономические:</a:t>
            </a:r>
            <a:endParaRPr lang="ru-RU" sz="2000" dirty="0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788D54AB-501B-2524-E202-746E4D1D17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 rot="171272">
            <a:off x="5508952" y="1700834"/>
            <a:ext cx="5810082" cy="4006581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C4B3B54D-A91F-EE51-4FA0-82D0BB274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6"/>
            <a:ext cx="9493249" cy="1015440"/>
          </a:xfrm>
        </p:spPr>
        <p:txBody>
          <a:bodyPr>
            <a:normAutofit fontScale="90000"/>
          </a:bodyPr>
          <a:lstStyle/>
          <a:p>
            <a:r>
              <a:rPr lang="en-US"/>
              <a:t>Чингисхан что сделал и оставлял в мире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609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D37B2-E5DA-C51A-E933-991FED5A0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375" y="-256507"/>
            <a:ext cx="9493249" cy="961651"/>
          </a:xfrm>
        </p:spPr>
        <p:txBody>
          <a:bodyPr/>
          <a:lstStyle/>
          <a:p>
            <a:r>
              <a:rPr lang="en-US" dirty="0"/>
              <a:t>Экономическое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2BD6A8-14A6-490A-41CC-D4CFCB9B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481264"/>
            <a:ext cx="12192000" cy="97553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0" i="0" dirty="0">
              <a:solidFill>
                <a:srgbClr val="E6E8F0"/>
              </a:solidFill>
              <a:effectLst/>
              <a:latin typeface="Google Sans"/>
            </a:endParaRPr>
          </a:p>
          <a:p>
            <a:r>
              <a:rPr lang="en-US" sz="2000" b="1" dirty="0">
                <a:solidFill>
                  <a:srgbClr val="E6E8F0"/>
                </a:solidFill>
                <a:latin typeface="Google Sans"/>
              </a:rPr>
              <a:t>В</a:t>
            </a:r>
            <a:r>
              <a:rPr lang="en-US" sz="2000" b="1" dirty="0">
                <a:solidFill>
                  <a:srgbClr val="E6E8F0"/>
                </a:solidFill>
              </a:rPr>
              <a:t>оенная доб</a:t>
            </a:r>
            <a:r>
              <a:rPr lang="ru-RU" sz="2000" b="1" i="0" dirty="0" err="1">
                <a:solidFill>
                  <a:srgbClr val="E6E8F0"/>
                </a:solidFill>
                <a:effectLst/>
              </a:rPr>
              <a:t>ыча</a:t>
            </a:r>
            <a:r>
              <a:rPr lang="ru-RU" sz="2000" b="1" i="0" dirty="0">
                <a:solidFill>
                  <a:srgbClr val="E6E8F0"/>
                </a:solidFill>
                <a:effectLst/>
              </a:rPr>
              <a:t> и дань: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На начальном этапе основой казны была военная добыча. После завоевания территорий главной статьей дохода стали натуральная рента, налоги, подати и дань с покоренных народов.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Создание централизованной системы управления: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внедрил жесткую дисциплину и систему «меритократии» (продвижение по заслугам), заменив родоплеменную знать на преданных военачальников. Это обеспечило стабильность и безопасность торговых путей.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Поддержка торговли: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Понимание важности торговли привело к созданию безопасных условий для купцов, развитию дорожной сети</a:t>
            </a:r>
            <a:r>
              <a:rPr lang="en-US" sz="2000" b="0" i="0">
                <a:solidFill>
                  <a:srgbClr val="E6E8F0"/>
                </a:solidFill>
                <a:effectLst/>
              </a:rPr>
              <a:t> </a:t>
            </a:r>
            <a:r>
              <a:rPr lang="ru-RU" sz="2000" b="0" i="0">
                <a:solidFill>
                  <a:srgbClr val="E6E8F0"/>
                </a:solidFill>
                <a:effectLst/>
              </a:rPr>
              <a:t>и 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организации курьерской связи для нужд государства.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Экономическая разведка: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Чингисхан активно использовал разведку для сбора данных об экономическом потенциале соседних стран перед их завоеванием.</a:t>
            </a:r>
          </a:p>
          <a:p>
            <a:r>
              <a:rPr lang="ru-RU" sz="2000" b="1" i="0" dirty="0">
                <a:solidFill>
                  <a:srgbClr val="E6E8F0"/>
                </a:solidFill>
                <a:effectLst/>
              </a:rPr>
              <a:t>Структурные изменения:</a:t>
            </a:r>
            <a:r>
              <a:rPr lang="ru-RU" sz="2000" b="0" i="0" dirty="0">
                <a:solidFill>
                  <a:srgbClr val="E6E8F0"/>
                </a:solidFill>
                <a:effectLst/>
              </a:rPr>
              <a:t> Экономика ориентировалась на обеспечение армии: поощрялось ремесло (особенно военное производство) и кочевое скотоводство, при этом покоренные земледельческие народы облагались тяжелыми налогами</a:t>
            </a:r>
            <a:r>
              <a:rPr lang="en-US" sz="2000" b="0" i="0" dirty="0">
                <a:solidFill>
                  <a:srgbClr val="E6E8F0"/>
                </a:solidFill>
                <a:effectLst/>
              </a:rPr>
              <a:t>.</a:t>
            </a:r>
            <a:endParaRPr lang="en-US" sz="2000" dirty="0">
              <a:solidFill>
                <a:srgbClr val="E6E8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57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4335C-2504-EB01-BE9C-7D8FFC0EB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375" y="-788988"/>
            <a:ext cx="9493249" cy="1577975"/>
          </a:xfrm>
        </p:spPr>
        <p:txBody>
          <a:bodyPr/>
          <a:lstStyle/>
          <a:p>
            <a:r>
              <a:rPr lang="en-US" dirty="0"/>
              <a:t>Идеологическое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2BDA4-8A0C-E5C2-80A9-7DBA80496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53707"/>
            <a:ext cx="12061826" cy="933254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8000" b="0" i="0" dirty="0">
              <a:solidFill>
                <a:srgbClr val="E6E8F0"/>
              </a:solidFill>
              <a:effectLst/>
            </a:endParaRP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Идея «Мирового господства» (Единый Монгольский Эл):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Фундаментальная идея о том, что Чингисхан получил «вечное небо» (</a:t>
            </a:r>
            <a:r>
              <a:rPr lang="ru-RU" sz="8000" b="0" i="0" dirty="0" err="1">
                <a:solidFill>
                  <a:srgbClr val="E6E8F0"/>
                </a:solidFill>
                <a:effectLst/>
              </a:rPr>
              <a:t>Тэнгри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) мандат на объединение всех «народов, живущих в войлочных юртах», а затем и на владение всей землей. Это обосновывало завоевательные походы как исполнение божественной воли.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Меритократия (власть способных):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В отличие от родоплеменной системы, Чингисхан внедрил систему, где положение зависело от личной верности, храбрости и способностей, а не от знатности рода.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Верность и жесткая дисциплина: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Основой идеологии была незыблемая верность хану и сплоченность монголов. Предательство каралось смертью, а ответственность часто была коллективной (десятичная система организации армии).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Религиозная терпимость (Яса):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Чингисхан придерживался </a:t>
            </a:r>
            <a:r>
              <a:rPr lang="ru-RU" sz="8000" b="0" i="0" dirty="0" err="1">
                <a:solidFill>
                  <a:srgbClr val="E6E8F0"/>
                </a:solidFill>
                <a:effectLst/>
              </a:rPr>
              <a:t>тенгрианства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, но в его законодательстве — </a:t>
            </a:r>
            <a:r>
              <a:rPr lang="ru-RU" sz="8000" b="1" i="0" dirty="0">
                <a:solidFill>
                  <a:srgbClr val="E6E8F0"/>
                </a:solidFill>
                <a:effectLst/>
              </a:rPr>
              <a:t>Великой Ясе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— было прописано уважение ко всем религиям. Это было прагматичным решением для предотвращения восстаний на захваченных территориях (исламских, христианских, буддийских).</a:t>
            </a:r>
          </a:p>
          <a:p>
            <a:r>
              <a:rPr lang="ru-RU" sz="8000" b="1" i="0" dirty="0">
                <a:solidFill>
                  <a:srgbClr val="E6E8F0"/>
                </a:solidFill>
                <a:effectLst/>
              </a:rPr>
              <a:t>Прагматизм и законность:</a:t>
            </a:r>
            <a:r>
              <a:rPr lang="ru-RU" sz="8000" b="0" i="0" dirty="0">
                <a:solidFill>
                  <a:srgbClr val="E6E8F0"/>
                </a:solidFill>
                <a:effectLst/>
              </a:rPr>
              <a:t> Яса служила юридической основой, закрепляющей государственные институты и нормы поведения, направленные на стабильность империи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335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3E5278-4F6F-689A-428F-6DF966F50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51" y="-3801034"/>
            <a:ext cx="8973297" cy="4751294"/>
          </a:xfrm>
        </p:spPr>
        <p:txBody>
          <a:bodyPr>
            <a:normAutofit fontScale="90000"/>
          </a:bodyPr>
          <a:lstStyle/>
          <a:p>
            <a:r>
              <a:rPr lang="en-US" dirty="0"/>
              <a:t>Демографическое направление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169B95-19DE-4E3F-C4B1-6A87EE879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9" y="1308847"/>
            <a:ext cx="12156141" cy="5919135"/>
          </a:xfrm>
        </p:spPr>
        <p:txBody>
          <a:bodyPr>
            <a:normAutofit fontScale="77500" lnSpcReduction="20000"/>
          </a:bodyPr>
          <a:lstStyle/>
          <a:p>
            <a:r>
              <a:rPr lang="ru-RU" sz="2600" b="0" i="0" dirty="0">
                <a:solidFill>
                  <a:srgbClr val="E6E8F0"/>
                </a:solidFill>
                <a:effectLst/>
              </a:rPr>
              <a:t>Военно</a:t>
            </a:r>
            <a:r>
              <a:rPr lang="ru-RU" sz="2600" b="1" i="0" dirty="0">
                <a:solidFill>
                  <a:srgbClr val="E6E8F0"/>
                </a:solidFill>
                <a:effectLst/>
              </a:rPr>
              <a:t>-административная реформа (Десятичная система):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Вся структура общества была перестроена по военному принципу. Население делилось на «десятки», «сотни», «тысячи» и «</a:t>
            </a:r>
            <a:r>
              <a:rPr lang="ru-RU" sz="2600" b="0" i="0" dirty="0" err="1">
                <a:solidFill>
                  <a:srgbClr val="E6E8F0"/>
                </a:solidFill>
                <a:effectLst/>
              </a:rPr>
              <a:t>тумены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» (10 000). Это позволяло максимально мобилизовать мужчин для завоевательных походов.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Создание единой нации: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Чингисхан объединил разрозненные монгольские, тюркские и другие кочевые племена в единый монгольский этнос, преодолевая племенные распри.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Закон Яса: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Введенный закон устанавливал жесткую дисциплину, запрещал похищение женщин и кражу имущества, что способствовало стабилизации демографической ситуации внутри страны.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Генетическое влияние: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Активная завоевательная деятельность и социальная система, при которой властные мужчины (включая Чингисхана и его окружение) имели много детей, привели к формированию сильных генетических линий.</a:t>
            </a:r>
          </a:p>
          <a:p>
            <a:r>
              <a:rPr lang="ru-RU" sz="2600" b="1" i="0" dirty="0">
                <a:solidFill>
                  <a:srgbClr val="E6E8F0"/>
                </a:solidFill>
                <a:effectLst/>
              </a:rPr>
              <a:t>Демографическая катастрофа для завоеванных:</a:t>
            </a:r>
            <a:r>
              <a:rPr lang="ru-RU" sz="2600" b="0" i="0" dirty="0">
                <a:solidFill>
                  <a:srgbClr val="E6E8F0"/>
                </a:solidFill>
                <a:effectLst/>
              </a:rPr>
              <a:t> Монгольские завоевания привели к значительному сокращению населения в покоренных регионах (Средняя Азия, Китай, Восточная Европа), что характеризовалось как «демографическая катастрофа». </a:t>
            </a:r>
          </a:p>
          <a:p>
            <a:pPr marL="0" indent="0">
              <a:buNone/>
            </a:pPr>
            <a:endParaRPr lang="en-US" b="0" i="0" dirty="0">
              <a:solidFill>
                <a:srgbClr val="E6E8F0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984126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C4B3B54D-A91F-EE51-4FA0-82D0BB274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351" y="-256989"/>
            <a:ext cx="9493249" cy="1015440"/>
          </a:xfrm>
        </p:spPr>
        <p:txBody>
          <a:bodyPr>
            <a:normAutofit/>
          </a:bodyPr>
          <a:lstStyle/>
          <a:p>
            <a:r>
              <a:rPr lang="ru-RU" sz="3600" b="0" i="0" dirty="0">
                <a:solidFill>
                  <a:srgbClr val="0A0A0A"/>
                </a:solidFill>
                <a:effectLst/>
              </a:rPr>
              <a:t>Глобальный проект» Чингисхана </a:t>
            </a:r>
            <a:endParaRPr lang="ru-RU" sz="36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A13C8A-510A-191D-BF56-55FFEBAD2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33" y="1235424"/>
            <a:ext cx="6347011" cy="5997807"/>
          </a:xfrm>
        </p:spPr>
        <p:txBody>
          <a:bodyPr>
            <a:noAutofit/>
          </a:bodyPr>
          <a:lstStyle/>
          <a:p>
            <a:r>
              <a:rPr lang="ru-RU" sz="2000" i="0" dirty="0">
                <a:effectLst/>
              </a:rPr>
              <a:t>«Глобальный проект» Чингисхана — это концепция создания единой мировой цивилизации на основе «Великой Ясы» (свода законов), степной меритократии и максимальной безопасности торговых путей, связавших Восток и Запад. </a:t>
            </a:r>
          </a:p>
          <a:p>
            <a:r>
              <a:rPr lang="ru-RU" sz="2000" i="0" dirty="0">
                <a:effectLst/>
              </a:rPr>
              <a:t>Основные элементы этого исторического проекта включали:</a:t>
            </a:r>
          </a:p>
          <a:p>
            <a:r>
              <a:rPr lang="ru-RU" sz="2000" i="0" dirty="0">
                <a:effectLst/>
              </a:rPr>
              <a:t>Имперскую идеологию</a:t>
            </a:r>
          </a:p>
          <a:p>
            <a:r>
              <a:rPr lang="ru-RU" sz="2000" i="0" dirty="0">
                <a:effectLst/>
              </a:rPr>
              <a:t>Синтез культур: </a:t>
            </a:r>
          </a:p>
          <a:p>
            <a:r>
              <a:rPr lang="ru-RU" sz="2000" i="0" dirty="0">
                <a:effectLst/>
              </a:rPr>
              <a:t>Трансконтинентальную логистику: </a:t>
            </a:r>
          </a:p>
          <a:p>
            <a:r>
              <a:rPr lang="ru-RU" sz="2000" i="0" dirty="0">
                <a:effectLst/>
              </a:rPr>
              <a:t>Унификацию стандартов: 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55F9CA0-32FE-C185-6AE4-86C2CF4D35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563845" y="1877415"/>
            <a:ext cx="5124450" cy="342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161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/>
              <a:t>Источник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438653" y="1143541"/>
            <a:ext cx="5801287" cy="5243164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endParaRPr lang="ru-RU" sz="2000" b="0" i="0" dirty="0">
              <a:effectLst/>
            </a:endParaRPr>
          </a:p>
          <a:p>
            <a:pPr lvl="0"/>
            <a:r>
              <a:rPr lang="af-ZA" sz="2000" i="0" dirty="0">
                <a:effectLst/>
              </a:rPr>
              <a:t>Genghis Khan and the Making of the Modern World – 2004</a:t>
            </a:r>
            <a:endParaRPr lang="ru-RU" sz="2000" i="0" dirty="0">
              <a:effectLst/>
            </a:endParaRPr>
          </a:p>
          <a:p>
            <a:pPr lvl="0"/>
            <a:r>
              <a:rPr lang="af-ZA" sz="2000" i="0" dirty="0">
                <a:effectLst/>
              </a:rPr>
              <a:t>The Secret History of the Mongol Queens – 2010</a:t>
            </a:r>
            <a:endParaRPr lang="ru-RU" sz="2000" i="0" dirty="0">
              <a:effectLst/>
            </a:endParaRPr>
          </a:p>
          <a:p>
            <a:pPr lvl="0"/>
            <a:r>
              <a:rPr lang="af-ZA" sz="2000" i="0" dirty="0">
                <a:effectLst/>
              </a:rPr>
              <a:t>Genghis Khan and the Quest for God - 2016):</a:t>
            </a:r>
            <a:endParaRPr lang="ru-RU" sz="2000" i="0" dirty="0">
              <a:effectLst/>
            </a:endParaRPr>
          </a:p>
          <a:p>
            <a:pPr lvl="0"/>
            <a:r>
              <a:rPr lang="af-ZA" sz="2000" i="0" dirty="0">
                <a:effectLst/>
              </a:rPr>
              <a:t>Emperor of the Seas: Kublai Khan and the Making of China – 2024</a:t>
            </a:r>
            <a:endParaRPr lang="ru-RU" sz="2000" i="0" dirty="0">
              <a:effectLst/>
            </a:endParaRPr>
          </a:p>
          <a:p>
            <a:pPr lvl="0"/>
            <a:r>
              <a:rPr lang="af-ZA" sz="2000" i="0" dirty="0">
                <a:effectLst/>
              </a:rPr>
              <a:t>The History of Money - 1997</a:t>
            </a:r>
            <a:endParaRPr lang="ru-RU" sz="2000" dirty="0"/>
          </a:p>
        </p:txBody>
      </p:sp>
      <p:pic>
        <p:nvPicPr>
          <p:cNvPr id="5" name="Graphic 7">
            <a:extLst>
              <a:ext uri="{FF2B5EF4-FFF2-40B4-BE49-F238E27FC236}">
                <a16:creationId xmlns:a16="http://schemas.microsoft.com/office/drawing/2014/main" id="{D897ECEE-C52E-16AB-D0C8-869A5F4A69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1511910" y="1124557"/>
            <a:ext cx="3902868" cy="507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6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Детства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08625" y="2273738"/>
            <a:ext cx="6046765" cy="4378074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Темуджин родился в 1162 году в </a:t>
            </a:r>
            <a:r>
              <a:rPr lang="ru-RU" sz="2000" dirty="0" err="1"/>
              <a:t>Дэлун</a:t>
            </a:r>
            <a:r>
              <a:rPr lang="ru-RU" sz="2000" dirty="0"/>
              <a:t> Болдоге, Онон, Дадал Сум, Хэнтийская область. Его отец, Есухей, глава монгольской области, разгромил татар в 1162 году. Говорят, что среди татарских вождей был Темуджин-Уге. Поэтому очень странно, что он назвал своего сына Темуджином в знак признания его победы над врагами. Его родителей дал ему имя </a:t>
            </a:r>
            <a:r>
              <a:rPr lang="ru-RU" sz="2000" dirty="0" err="1"/>
              <a:t>Темуджина</a:t>
            </a:r>
            <a:r>
              <a:rPr lang="ru-RU" sz="2000" dirty="0"/>
              <a:t>, Монгольские люди подарил ему имя Чингисхан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E83955F-6C7E-32EA-6001-C807F4F735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67366" y="590466"/>
            <a:ext cx="4267204" cy="580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09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Первая жена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20050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1170 году отец </a:t>
            </a:r>
            <a:r>
              <a:rPr lang="ru-RU" sz="2000" dirty="0" err="1"/>
              <a:t>Тэмужина</a:t>
            </a:r>
            <a:r>
              <a:rPr lang="ru-RU" sz="2000" dirty="0"/>
              <a:t> </a:t>
            </a:r>
            <a:r>
              <a:rPr lang="ru-RU" sz="2000" dirty="0" err="1"/>
              <a:t>Есухэй</a:t>
            </a:r>
            <a:r>
              <a:rPr lang="ru-RU" sz="2000" dirty="0"/>
              <a:t> встретил Дай Сецена, лидера аймаги Хонгирад, и его дочь </a:t>
            </a:r>
            <a:r>
              <a:rPr lang="ru-RU" sz="2000" dirty="0" err="1"/>
              <a:t>Бөртөө</a:t>
            </a:r>
            <a:r>
              <a:rPr lang="ru-RU" sz="2000" dirty="0"/>
              <a:t> предложили ему стать будущей женой Тэмуджина. На обраньем пути, </a:t>
            </a:r>
            <a:r>
              <a:rPr lang="ru-RU" sz="2000" dirty="0" err="1"/>
              <a:t>Есухей</a:t>
            </a:r>
            <a:r>
              <a:rPr lang="ru-RU" sz="2000" dirty="0"/>
              <a:t>-герои были убитин татарами во время пира. </a:t>
            </a:r>
            <a:r>
              <a:rPr lang="ru-RU" sz="2000" dirty="0" err="1"/>
              <a:t>Тэмужиг</a:t>
            </a:r>
            <a:r>
              <a:rPr lang="ru-RU" sz="2000" dirty="0"/>
              <a:t> </a:t>
            </a:r>
            <a:r>
              <a:rPr lang="ru-RU" sz="2000" dirty="0" err="1"/>
              <a:t>осталься</a:t>
            </a:r>
            <a:r>
              <a:rPr lang="ru-RU" sz="2000" dirty="0"/>
              <a:t> с подругой </a:t>
            </a:r>
            <a:r>
              <a:rPr lang="ru-RU" sz="2000" dirty="0" err="1"/>
              <a:t>Бөртөй</a:t>
            </a:r>
            <a:r>
              <a:rPr lang="ru-RU" sz="2000"/>
              <a:t>.</a:t>
            </a:r>
            <a:endParaRPr lang="ru-RU" sz="20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2789DBD-6D8D-1C07-8C64-1F91605FF2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125152" y="587426"/>
            <a:ext cx="4477658" cy="572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59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Враг Темуджина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0846" y="2551322"/>
            <a:ext cx="6783440" cy="3514587"/>
          </a:xfrm>
        </p:spPr>
        <p:txBody>
          <a:bodyPr anchor="ctr">
            <a:noAutofit/>
          </a:bodyPr>
          <a:lstStyle/>
          <a:p>
            <a:pPr marL="0" lvl="0" indent="0">
              <a:buNone/>
            </a:pPr>
            <a:r>
              <a:rPr lang="ru-RU" sz="2000" dirty="0"/>
              <a:t>Врагами Темуджина были не только татары, </a:t>
            </a:r>
            <a:r>
              <a:rPr lang="mn-MN" sz="2000" dirty="0"/>
              <a:t>еще были враги мергиды</a:t>
            </a:r>
            <a:r>
              <a:rPr lang="ru-RU" sz="2000" dirty="0"/>
              <a:t>. Однажды Темуджину удалось избежать нападения, и он спрятался в заросших горах Бурхан-Халдуна. С тех пор Темуджин начал поклоняться </a:t>
            </a:r>
            <a:r>
              <a:rPr lang="mn-MN" sz="2000" dirty="0"/>
              <a:t>Бурхан</a:t>
            </a:r>
            <a:r>
              <a:rPr lang="ru-RU" sz="2000" dirty="0"/>
              <a:t>-</a:t>
            </a:r>
            <a:r>
              <a:rPr lang="ru-RU" sz="2000" dirty="0" err="1"/>
              <a:t>Халдуну</a:t>
            </a:r>
            <a:r>
              <a:rPr lang="ru-RU" sz="2000" dirty="0"/>
              <a:t>, который спас его в своих зарослях. Даже после этого борьба между Темуджином и Мергидами не закончилась. Темуджин отправился в поход против</a:t>
            </a:r>
            <a:r>
              <a:rPr lang="mn-MN" sz="2000" dirty="0"/>
              <a:t> мергид </a:t>
            </a:r>
            <a:r>
              <a:rPr lang="ru-RU" sz="2000" dirty="0"/>
              <a:t>и освободил свою жену </a:t>
            </a:r>
            <a:r>
              <a:rPr lang="mn-MN" sz="2000" dirty="0"/>
              <a:t>Бөртэ.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9024BC-1D02-F9A1-F253-43FEE6A2E1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2175" y="571778"/>
            <a:ext cx="4260207" cy="575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Князь </a:t>
            </a:r>
            <a:r>
              <a:rPr lang="ru-RU" sz="5400" dirty="0" err="1"/>
              <a:t>Хамаг</a:t>
            </a:r>
            <a:r>
              <a:rPr lang="ru-RU" sz="5400" dirty="0"/>
              <a:t> Монгол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19200" y="2700942"/>
            <a:ext cx="6755674" cy="3623658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1189 году Темуджин вместе со своим другом Джамухом и отцом </a:t>
            </a:r>
            <a:r>
              <a:rPr lang="mn-MN" sz="2000" dirty="0"/>
              <a:t>другом </a:t>
            </a:r>
            <a:r>
              <a:rPr lang="ru-RU" sz="2000" dirty="0"/>
              <a:t>Ван-ханом Тоорилом захватил страну, которой </a:t>
            </a:r>
            <a:r>
              <a:rPr lang="mn-MN" sz="2000" dirty="0"/>
              <a:t>ранше </a:t>
            </a:r>
            <a:r>
              <a:rPr lang="ru-RU" sz="2000" dirty="0"/>
              <a:t>правил его отец</a:t>
            </a:r>
            <a:r>
              <a:rPr lang="mn-MN" sz="2000" dirty="0"/>
              <a:t> Есухэй. Таким образом, Тэмужин стал</a:t>
            </a:r>
            <a:r>
              <a:rPr lang="ru-RU" sz="2000" dirty="0"/>
              <a:t> ханом </a:t>
            </a:r>
            <a:r>
              <a:rPr lang="mn-MN" sz="2000" dirty="0"/>
              <a:t>Хамаг </a:t>
            </a:r>
            <a:r>
              <a:rPr lang="ru-RU" sz="2000" dirty="0"/>
              <a:t>Монгол</a:t>
            </a:r>
            <a:r>
              <a:rPr lang="mn-MN" sz="2000"/>
              <a:t> (Вся Монголия)</a:t>
            </a:r>
            <a:r>
              <a:rPr lang="ru-RU" sz="2000"/>
              <a:t> </a:t>
            </a:r>
            <a:r>
              <a:rPr lang="ru-RU" sz="2000" dirty="0"/>
              <a:t>на озере Хохнуур и Черном Сердце. Таким образом, Темуджин официально стал ханом-монголом.</a:t>
            </a:r>
          </a:p>
        </p:txBody>
      </p:sp>
    </p:spTree>
    <p:extLst>
      <p:ext uri="{BB962C8B-B14F-4D97-AF65-F5344CB8AC3E}">
        <p14:creationId xmlns:p14="http://schemas.microsoft.com/office/powerpoint/2010/main" val="425803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/>
              <a:t>Князь Великий Монгол </a:t>
            </a:r>
            <a:br>
              <a:rPr lang="ru-RU"/>
            </a:br>
            <a:r>
              <a:rPr lang="ru-RU"/>
              <a:t>/</a:t>
            </a:r>
            <a:r>
              <a:rPr lang="ru-RU" dirty="0"/>
              <a:t>1206-1260/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 rot="10800000" flipV="1">
            <a:off x="731594" y="2488222"/>
            <a:ext cx="5925075" cy="3646172"/>
          </a:xfrm>
          <a:noFill/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1206 году на Великом хурале, состоявшемся</a:t>
            </a:r>
            <a:r>
              <a:rPr lang="mn-MN" sz="2000" dirty="0"/>
              <a:t> на бeрегу</a:t>
            </a:r>
            <a:r>
              <a:rPr lang="ru-RU" sz="2000" dirty="0"/>
              <a:t> реки Онон, Темуджин был провозглашен Великой Монгольской империей. Великое хураладейское собрание объединило знатных монголов и создало Великую Монгольскую империю. Высшим руководящим органом Великой Монгольской империи был Великий</a:t>
            </a:r>
            <a:r>
              <a:rPr lang="mn-MN" sz="2000" dirty="0"/>
              <a:t> С</a:t>
            </a:r>
            <a:r>
              <a:rPr lang="ru-RU" sz="2000" dirty="0" err="1"/>
              <a:t>овет</a:t>
            </a:r>
            <a:r>
              <a:rPr lang="ru-RU" sz="2000" dirty="0"/>
              <a:t>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D69907C-0085-7BA6-FA58-BF47ABD3BF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96565" y="566226"/>
            <a:ext cx="4255539" cy="5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4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Великий Хуралдай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10013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dirty="0"/>
              <a:t>На заседании Великого Хуралдайском совете обсуждался кандидат, который затем был провозглашен достопочтенным. Великий Хуралский совет также обсуждал и принимал решения по внешним и внутренним вопросам государства, таким как дружба и война с иностранными государствами. В заседании Великого Хурала принимали участие представители Золотого клана, государственные чиновники, писцы и генералы.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862E02D-9BE6-8BD5-747D-E6A8729DDD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3266" y="562568"/>
            <a:ext cx="4380165" cy="576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97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Военные походы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49377" y="2615983"/>
            <a:ext cx="10442522" cy="3623658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Великая Монгольская империя имела мощную систему управления, а административные единицы делились на десятки, сотни, тысячи и тумы. После объединения монгольских провинций Эргуна, ставших ядром Монгольской империи и основавших Великую Монгольскую империю, Чингисхан начал военные походы. Сначала его территория простиралась от Великой Китайской стены до озера Байкал и от Хянганских гор до Алтайских гор. Затем он завоевал такие страны, как Золотая Орда, Хорезмское ханство, Центральная Азия, Северный Кавказ, Россия, Польша и Венгрия.</a:t>
            </a:r>
          </a:p>
        </p:txBody>
      </p:sp>
    </p:spTree>
    <p:extLst>
      <p:ext uri="{BB962C8B-B14F-4D97-AF65-F5344CB8AC3E}">
        <p14:creationId xmlns:p14="http://schemas.microsoft.com/office/powerpoint/2010/main" val="3460698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3520" y="140011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sz="3700" dirty="0"/>
              <a:t>Чингисхан завещал свои земли четырем сыновьям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-158944" y="2103283"/>
            <a:ext cx="7186972" cy="4198498"/>
          </a:xfrm>
        </p:spPr>
        <p:txBody>
          <a:bodyPr anchor="ctr">
            <a:noAutofit/>
          </a:bodyPr>
          <a:lstStyle/>
          <a:p>
            <a:pPr lvl="0">
              <a:lnSpc>
                <a:spcPct val="110000"/>
              </a:lnSpc>
            </a:pPr>
            <a:r>
              <a:rPr lang="mn-MN" sz="2000" dirty="0"/>
              <a:t>У Чингисхана</a:t>
            </a:r>
            <a:r>
              <a:rPr lang="ru-RU" sz="2000" dirty="0"/>
              <a:t> был</a:t>
            </a:r>
            <a:r>
              <a:rPr lang="mn-MN" sz="2000" dirty="0"/>
              <a:t>и: 4 жены, 4 дочери,.4 сына.П</a:t>
            </a:r>
            <a:r>
              <a:rPr lang="ru-RU" sz="2000" dirty="0" err="1"/>
              <a:t>ервой</a:t>
            </a:r>
            <a:r>
              <a:rPr lang="ru-RU" sz="2000" dirty="0"/>
              <a:t> жены Борте, затем Хулан, Есуй и Есуген, от которых у него было 4 дочери: Алалтун, Чечехен и Алага, и 4 сына: Зучи, Чагадай, Огодей и </a:t>
            </a:r>
            <a:r>
              <a:rPr lang="ru-RU" sz="2000" dirty="0" err="1"/>
              <a:t>Толуй</a:t>
            </a:r>
            <a:r>
              <a:rPr lang="mn-MN" sz="2000" dirty="0"/>
              <a:t>. </a:t>
            </a:r>
            <a:r>
              <a:rPr lang="ru-RU" sz="2000" dirty="0"/>
              <a:t>Чингисхан умер в начале 1227 года. </a:t>
            </a:r>
            <a:r>
              <a:rPr lang="mn-MN" sz="2000" dirty="0"/>
              <a:t>Тогда он завещал свои земли 4 сыновьям. </a:t>
            </a:r>
            <a:r>
              <a:rPr lang="ru-RU" sz="2000" dirty="0"/>
              <a:t>В то время Монгольская империя была разделена на четыре ханства: </a:t>
            </a:r>
            <a:r>
              <a:rPr lang="mn-MN" sz="2000" dirty="0"/>
              <a:t>Золотая</a:t>
            </a:r>
            <a:r>
              <a:rPr lang="ru-RU" sz="2000" dirty="0"/>
              <a:t> Орд</a:t>
            </a:r>
            <a:r>
              <a:rPr lang="mn-MN" sz="2000" dirty="0"/>
              <a:t>а</a:t>
            </a:r>
            <a:r>
              <a:rPr lang="ru-RU" sz="2000" dirty="0"/>
              <a:t>,</a:t>
            </a:r>
            <a:r>
              <a:rPr lang="mn-MN" sz="2000" dirty="0"/>
              <a:t> Илхаант</a:t>
            </a:r>
            <a:r>
              <a:rPr lang="ru-RU" sz="2000" dirty="0"/>
              <a:t>, </a:t>
            </a:r>
            <a:r>
              <a:rPr lang="mn-MN" sz="2000" dirty="0"/>
              <a:t>государство Ца</a:t>
            </a:r>
            <a:r>
              <a:rPr lang="ru-RU" sz="2000" dirty="0"/>
              <a:t>г</a:t>
            </a:r>
            <a:r>
              <a:rPr lang="mn-MN" sz="2000" dirty="0"/>
              <a:t>а</a:t>
            </a:r>
            <a:r>
              <a:rPr lang="ru-RU" sz="2000" dirty="0" err="1"/>
              <a:t>адай</a:t>
            </a:r>
            <a:r>
              <a:rPr lang="ru-RU" sz="2000" dirty="0"/>
              <a:t> и династию Юань, и этими четырьмя ханствами правили четыре сына Чингисхана. Историки считают, что они продолжали бороться и расширять свои территории. Иногда они объединялись до XVI века.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C898231-2003-AC82-11B0-2428102B11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73428" y="533953"/>
            <a:ext cx="4227447" cy="57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47760"/>
      </p:ext>
    </p:extLst>
  </p:cSld>
  <p:clrMapOvr>
    <a:masterClrMapping/>
  </p:clrMapOvr>
</p:sld>
</file>

<file path=ppt/theme/theme1.xml><?xml version="1.0" encoding="utf-8"?>
<a:theme xmlns:a="http://schemas.openxmlformats.org/drawingml/2006/main" name="AfterhoursVTI">
  <a:themeElements>
    <a:clrScheme name="Afterhours">
      <a:dk1>
        <a:sysClr val="windowText" lastClr="000000"/>
      </a:dk1>
      <a:lt1>
        <a:srgbClr val="FFFFFF"/>
      </a:lt1>
      <a:dk2>
        <a:srgbClr val="2D3122"/>
      </a:dk2>
      <a:lt2>
        <a:srgbClr val="F3F2EE"/>
      </a:lt2>
      <a:accent1>
        <a:srgbClr val="31AEC4"/>
      </a:accent1>
      <a:accent2>
        <a:srgbClr val="3163BD"/>
      </a:accent2>
      <a:accent3>
        <a:srgbClr val="5E854F"/>
      </a:accent3>
      <a:accent4>
        <a:srgbClr val="34B66C"/>
      </a:accent4>
      <a:accent5>
        <a:srgbClr val="CD2929"/>
      </a:accent5>
      <a:accent6>
        <a:srgbClr val="6946C8"/>
      </a:accent6>
      <a:hlink>
        <a:srgbClr val="0678EA"/>
      </a:hlink>
      <a:folHlink>
        <a:srgbClr val="B65887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hoursVTI" id="{90A150B1-9C08-42C7-B4E0-C1D732064FA1}" vid="{A6104589-8A83-4A64-B7F1-AAF946A405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15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AfterhoursVTI</vt:lpstr>
      <vt:lpstr>Чингис хан</vt:lpstr>
      <vt:lpstr>Детства Темужина</vt:lpstr>
      <vt:lpstr>Первая жена Темужина</vt:lpstr>
      <vt:lpstr>Враг Темуджина</vt:lpstr>
      <vt:lpstr>Князь Хамаг Монгол</vt:lpstr>
      <vt:lpstr>Князь Великий Монгол  /1206-1260/</vt:lpstr>
      <vt:lpstr>Великий Хуралдай</vt:lpstr>
      <vt:lpstr>Военные походы</vt:lpstr>
      <vt:lpstr>Чингисхан завещал свои земли четырем сыновьям</vt:lpstr>
      <vt:lpstr>Чингисхан что сделал и оставлял в мире</vt:lpstr>
      <vt:lpstr>Экономическое направление</vt:lpstr>
      <vt:lpstr>Идеологическое направление</vt:lpstr>
      <vt:lpstr>Демографическое направление</vt:lpstr>
      <vt:lpstr>Глобальный проект» Чингисхана </vt:lpstr>
      <vt:lpstr>Источник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Чингисхан</dc:title>
  <dc:creator>Ayush Enkhtuul</dc:creator>
  <cp:lastModifiedBy>Гостевой пользователь</cp:lastModifiedBy>
  <cp:revision>36</cp:revision>
  <dcterms:created xsi:type="dcterms:W3CDTF">2026-04-11T13:17:44Z</dcterms:created>
  <dcterms:modified xsi:type="dcterms:W3CDTF">2026-05-17T13:19:33Z</dcterms:modified>
</cp:coreProperties>
</file>