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tmp" ContentType="image/jpe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4" r:id="rId3"/>
    <p:sldId id="275" r:id="rId4"/>
    <p:sldId id="276" r:id="rId5"/>
    <p:sldId id="289" r:id="rId6"/>
    <p:sldId id="277" r:id="rId7"/>
    <p:sldId id="288" r:id="rId8"/>
    <p:sldId id="287" r:id="rId9"/>
    <p:sldId id="278" r:id="rId10"/>
    <p:sldId id="279" r:id="rId11"/>
    <p:sldId id="280" r:id="rId12"/>
    <p:sldId id="281" r:id="rId13"/>
    <p:sldId id="292" r:id="rId14"/>
    <p:sldId id="282" r:id="rId15"/>
    <p:sldId id="294" r:id="rId16"/>
    <p:sldId id="296" r:id="rId17"/>
    <p:sldId id="28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diagrams/_rels/data1.xml.rels><?xml version="1.0" encoding="UTF-8" standalone="yes"?>
<Relationships xmlns="http://schemas.openxmlformats.org/package/2006/relationships"><Relationship Id="rId2" Type="http://schemas.openxmlformats.org/officeDocument/2006/relationships/image" Target="../media/image11.svg" /><Relationship Id="rId1" Type="http://schemas.openxmlformats.org/officeDocument/2006/relationships/image" Target="../media/image10.svg" /></Relationships>
</file>

<file path=ppt/diagrams/_rels/drawing1.xml.rels><?xml version="1.0" encoding="UTF-8" standalone="yes"?>
<Relationships xmlns="http://schemas.openxmlformats.org/package/2006/relationships"><Relationship Id="rId2" Type="http://schemas.openxmlformats.org/officeDocument/2006/relationships/image" Target="../media/image11.svg" /><Relationship Id="rId1" Type="http://schemas.openxmlformats.org/officeDocument/2006/relationships/image" Target="../media/image10.svg" /></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C90E8C-B0C0-4450-80B1-60C1C551924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9F54529-0098-47FF-A84C-D3133A8DA964}">
      <dgm:prSet custT="1"/>
      <dgm:spPr/>
      <dgm:t>
        <a:bodyPr/>
        <a:lstStyle/>
        <a:p>
          <a:r>
            <a:rPr lang="ru-RU" sz="2400"/>
            <a:t>Mongolian government</a:t>
          </a:r>
          <a:endParaRPr lang="en-US" sz="2400"/>
        </a:p>
      </dgm:t>
    </dgm:pt>
    <dgm:pt modelId="{6870A061-5A33-4E3C-94B8-D1989CA76CDC}" type="parTrans" cxnId="{5F9FBDE2-D432-43C0-B766-14ABCC1DCB89}">
      <dgm:prSet/>
      <dgm:spPr/>
      <dgm:t>
        <a:bodyPr/>
        <a:lstStyle/>
        <a:p>
          <a:endParaRPr lang="en-US" sz="2400"/>
        </a:p>
      </dgm:t>
    </dgm:pt>
    <dgm:pt modelId="{27EA3B76-886B-4329-ADB2-FB141F379592}" type="sibTrans" cxnId="{5F9FBDE2-D432-43C0-B766-14ABCC1DCB89}">
      <dgm:prSet/>
      <dgm:spPr/>
      <dgm:t>
        <a:bodyPr/>
        <a:lstStyle/>
        <a:p>
          <a:endParaRPr lang="en-US" sz="2400"/>
        </a:p>
      </dgm:t>
    </dgm:pt>
    <dgm:pt modelId="{68A0E365-973E-49A5-BE14-1CD1383C070C}">
      <dgm:prSet custT="1"/>
      <dgm:spPr/>
      <dgm:t>
        <a:bodyPr/>
        <a:lstStyle/>
        <a:p>
          <a:r>
            <a:rPr lang="ru-RU" sz="2400"/>
            <a:t>Turquoise hill </a:t>
          </a:r>
          <a:endParaRPr lang="en-US" sz="2400"/>
        </a:p>
      </dgm:t>
    </dgm:pt>
    <dgm:pt modelId="{B03BEB57-4EA5-4CCB-9686-F0E788CDA7A5}" type="parTrans" cxnId="{B1BB4704-26E9-4B44-9492-B5D623CA53D4}">
      <dgm:prSet/>
      <dgm:spPr/>
      <dgm:t>
        <a:bodyPr/>
        <a:lstStyle/>
        <a:p>
          <a:endParaRPr lang="en-US" sz="2400"/>
        </a:p>
      </dgm:t>
    </dgm:pt>
    <dgm:pt modelId="{D8A0B9FE-9511-48ED-9C91-D48AEEE6BA10}" type="sibTrans" cxnId="{B1BB4704-26E9-4B44-9492-B5D623CA53D4}">
      <dgm:prSet/>
      <dgm:spPr/>
      <dgm:t>
        <a:bodyPr/>
        <a:lstStyle/>
        <a:p>
          <a:endParaRPr lang="en-US" sz="2400"/>
        </a:p>
      </dgm:t>
    </dgm:pt>
    <dgm:pt modelId="{633D4216-033C-4585-81AE-D719C4808FA8}" type="pres">
      <dgm:prSet presAssocID="{D0C90E8C-B0C0-4450-80B1-60C1C5519240}" presName="root" presStyleCnt="0">
        <dgm:presLayoutVars>
          <dgm:dir/>
          <dgm:resizeHandles val="exact"/>
        </dgm:presLayoutVars>
      </dgm:prSet>
      <dgm:spPr/>
    </dgm:pt>
    <dgm:pt modelId="{EF751FB7-23F1-4A97-A925-6EBEDEEB7A4C}" type="pres">
      <dgm:prSet presAssocID="{09F54529-0098-47FF-A84C-D3133A8DA964}" presName="compNode" presStyleCnt="0"/>
      <dgm:spPr/>
    </dgm:pt>
    <dgm:pt modelId="{3D117405-21C9-4E27-80FF-85516149640F}" type="pres">
      <dgm:prSet presAssocID="{09F54529-0098-47FF-A84C-D3133A8DA964}" presName="bgRect" presStyleLbl="bgShp" presStyleIdx="0" presStyleCnt="2"/>
      <dgm:spPr/>
    </dgm:pt>
    <dgm:pt modelId="{E7B09D2B-3431-4CBD-9BEB-E49C1658A561}" type="pres">
      <dgm:prSet presAssocID="{09F54529-0098-47FF-A84C-D3133A8DA964}"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Lecturer"/>
        </a:ext>
      </dgm:extLst>
    </dgm:pt>
    <dgm:pt modelId="{8D401874-6236-48CD-A20D-A32AB9B19F4C}" type="pres">
      <dgm:prSet presAssocID="{09F54529-0098-47FF-A84C-D3133A8DA964}" presName="spaceRect" presStyleCnt="0"/>
      <dgm:spPr/>
    </dgm:pt>
    <dgm:pt modelId="{B1FB42A2-13DC-4D6C-9A0C-980F9F406C28}" type="pres">
      <dgm:prSet presAssocID="{09F54529-0098-47FF-A84C-D3133A8DA964}" presName="parTx" presStyleLbl="revTx" presStyleIdx="0" presStyleCnt="2">
        <dgm:presLayoutVars>
          <dgm:chMax val="0"/>
          <dgm:chPref val="0"/>
        </dgm:presLayoutVars>
      </dgm:prSet>
      <dgm:spPr/>
    </dgm:pt>
    <dgm:pt modelId="{FEC42B48-67C2-44E2-AE12-592E69A1EFF5}" type="pres">
      <dgm:prSet presAssocID="{27EA3B76-886B-4329-ADB2-FB141F379592}" presName="sibTrans" presStyleCnt="0"/>
      <dgm:spPr/>
    </dgm:pt>
    <dgm:pt modelId="{27671777-1176-4E18-9C79-0E146C3E6A88}" type="pres">
      <dgm:prSet presAssocID="{68A0E365-973E-49A5-BE14-1CD1383C070C}" presName="compNode" presStyleCnt="0"/>
      <dgm:spPr/>
    </dgm:pt>
    <dgm:pt modelId="{F5D421B0-190E-4B2E-BE10-C24B9D7E2BDB}" type="pres">
      <dgm:prSet presAssocID="{68A0E365-973E-49A5-BE14-1CD1383C070C}" presName="bgRect" presStyleLbl="bgShp" presStyleIdx="1" presStyleCnt="2"/>
      <dgm:spPr/>
    </dgm:pt>
    <dgm:pt modelId="{6C6C320E-6549-4400-9B33-55BFB171F511}" type="pres">
      <dgm:prSet presAssocID="{68A0E365-973E-49A5-BE14-1CD1383C070C}"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terfall scene"/>
        </a:ext>
      </dgm:extLst>
    </dgm:pt>
    <dgm:pt modelId="{86E88777-5955-49B9-BE85-E7947DD47DA4}" type="pres">
      <dgm:prSet presAssocID="{68A0E365-973E-49A5-BE14-1CD1383C070C}" presName="spaceRect" presStyleCnt="0"/>
      <dgm:spPr/>
    </dgm:pt>
    <dgm:pt modelId="{410903E9-2251-4A06-8121-1B5BDE84D9A9}" type="pres">
      <dgm:prSet presAssocID="{68A0E365-973E-49A5-BE14-1CD1383C070C}" presName="parTx" presStyleLbl="revTx" presStyleIdx="1" presStyleCnt="2">
        <dgm:presLayoutVars>
          <dgm:chMax val="0"/>
          <dgm:chPref val="0"/>
        </dgm:presLayoutVars>
      </dgm:prSet>
      <dgm:spPr/>
    </dgm:pt>
  </dgm:ptLst>
  <dgm:cxnLst>
    <dgm:cxn modelId="{B1BB4704-26E9-4B44-9492-B5D623CA53D4}" srcId="{D0C90E8C-B0C0-4450-80B1-60C1C5519240}" destId="{68A0E365-973E-49A5-BE14-1CD1383C070C}" srcOrd="1" destOrd="0" parTransId="{B03BEB57-4EA5-4CCB-9686-F0E788CDA7A5}" sibTransId="{D8A0B9FE-9511-48ED-9C91-D48AEEE6BA10}"/>
    <dgm:cxn modelId="{8861E716-DD4D-4708-923E-1662182201FB}" type="presOf" srcId="{D0C90E8C-B0C0-4450-80B1-60C1C5519240}" destId="{633D4216-033C-4585-81AE-D719C4808FA8}" srcOrd="0" destOrd="0" presId="urn:microsoft.com/office/officeart/2018/2/layout/IconVerticalSolidList"/>
    <dgm:cxn modelId="{6D2A69D1-A0C2-44CB-92E5-52ED6668ABFF}" type="presOf" srcId="{09F54529-0098-47FF-A84C-D3133A8DA964}" destId="{B1FB42A2-13DC-4D6C-9A0C-980F9F406C28}" srcOrd="0" destOrd="0" presId="urn:microsoft.com/office/officeart/2018/2/layout/IconVerticalSolidList"/>
    <dgm:cxn modelId="{889327DE-3A72-43E5-A4CF-9A5BEFFDCD1A}" type="presOf" srcId="{68A0E365-973E-49A5-BE14-1CD1383C070C}" destId="{410903E9-2251-4A06-8121-1B5BDE84D9A9}" srcOrd="0" destOrd="0" presId="urn:microsoft.com/office/officeart/2018/2/layout/IconVerticalSolidList"/>
    <dgm:cxn modelId="{5F9FBDE2-D432-43C0-B766-14ABCC1DCB89}" srcId="{D0C90E8C-B0C0-4450-80B1-60C1C5519240}" destId="{09F54529-0098-47FF-A84C-D3133A8DA964}" srcOrd="0" destOrd="0" parTransId="{6870A061-5A33-4E3C-94B8-D1989CA76CDC}" sibTransId="{27EA3B76-886B-4329-ADB2-FB141F379592}"/>
    <dgm:cxn modelId="{A6C9451A-6A38-40BE-85E5-E8F4FA7E0C02}" type="presParOf" srcId="{633D4216-033C-4585-81AE-D719C4808FA8}" destId="{EF751FB7-23F1-4A97-A925-6EBEDEEB7A4C}" srcOrd="0" destOrd="0" presId="urn:microsoft.com/office/officeart/2018/2/layout/IconVerticalSolidList"/>
    <dgm:cxn modelId="{785D3FEE-5467-4C61-9E82-62A9C277B2A5}" type="presParOf" srcId="{EF751FB7-23F1-4A97-A925-6EBEDEEB7A4C}" destId="{3D117405-21C9-4E27-80FF-85516149640F}" srcOrd="0" destOrd="0" presId="urn:microsoft.com/office/officeart/2018/2/layout/IconVerticalSolidList"/>
    <dgm:cxn modelId="{6BFBCBA8-68CB-4397-8FEE-7F7FB101CA18}" type="presParOf" srcId="{EF751FB7-23F1-4A97-A925-6EBEDEEB7A4C}" destId="{E7B09D2B-3431-4CBD-9BEB-E49C1658A561}" srcOrd="1" destOrd="0" presId="urn:microsoft.com/office/officeart/2018/2/layout/IconVerticalSolidList"/>
    <dgm:cxn modelId="{AF0FD2AF-97A5-4774-826F-4E11FC63CE8F}" type="presParOf" srcId="{EF751FB7-23F1-4A97-A925-6EBEDEEB7A4C}" destId="{8D401874-6236-48CD-A20D-A32AB9B19F4C}" srcOrd="2" destOrd="0" presId="urn:microsoft.com/office/officeart/2018/2/layout/IconVerticalSolidList"/>
    <dgm:cxn modelId="{A3B3ADF4-BF5C-49C4-9BA3-E3FC79EF5D3C}" type="presParOf" srcId="{EF751FB7-23F1-4A97-A925-6EBEDEEB7A4C}" destId="{B1FB42A2-13DC-4D6C-9A0C-980F9F406C28}" srcOrd="3" destOrd="0" presId="urn:microsoft.com/office/officeart/2018/2/layout/IconVerticalSolidList"/>
    <dgm:cxn modelId="{15DAB04E-6666-4738-B58C-475C698B5831}" type="presParOf" srcId="{633D4216-033C-4585-81AE-D719C4808FA8}" destId="{FEC42B48-67C2-44E2-AE12-592E69A1EFF5}" srcOrd="1" destOrd="0" presId="urn:microsoft.com/office/officeart/2018/2/layout/IconVerticalSolidList"/>
    <dgm:cxn modelId="{9EEE8B60-1EF8-4C3C-A62F-A65F7F231C5F}" type="presParOf" srcId="{633D4216-033C-4585-81AE-D719C4808FA8}" destId="{27671777-1176-4E18-9C79-0E146C3E6A88}" srcOrd="2" destOrd="0" presId="urn:microsoft.com/office/officeart/2018/2/layout/IconVerticalSolidList"/>
    <dgm:cxn modelId="{B90E65E2-12FA-470D-817E-F6AC3C85CBD6}" type="presParOf" srcId="{27671777-1176-4E18-9C79-0E146C3E6A88}" destId="{F5D421B0-190E-4B2E-BE10-C24B9D7E2BDB}" srcOrd="0" destOrd="0" presId="urn:microsoft.com/office/officeart/2018/2/layout/IconVerticalSolidList"/>
    <dgm:cxn modelId="{7C044C08-3B79-4544-B8D1-19C05AE4572A}" type="presParOf" srcId="{27671777-1176-4E18-9C79-0E146C3E6A88}" destId="{6C6C320E-6549-4400-9B33-55BFB171F511}" srcOrd="1" destOrd="0" presId="urn:microsoft.com/office/officeart/2018/2/layout/IconVerticalSolidList"/>
    <dgm:cxn modelId="{C701ABA2-9179-42CD-B267-2361D024ADDD}" type="presParOf" srcId="{27671777-1176-4E18-9C79-0E146C3E6A88}" destId="{86E88777-5955-49B9-BE85-E7947DD47DA4}" srcOrd="2" destOrd="0" presId="urn:microsoft.com/office/officeart/2018/2/layout/IconVerticalSolidList"/>
    <dgm:cxn modelId="{92791912-4747-4798-A7A5-74C6829E740D}" type="presParOf" srcId="{27671777-1176-4E18-9C79-0E146C3E6A88}" destId="{410903E9-2251-4A06-8121-1B5BDE84D9A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117405-21C9-4E27-80FF-85516149640F}">
      <dsp:nvSpPr>
        <dsp:cNvPr id="0" name=""/>
        <dsp:cNvSpPr/>
      </dsp:nvSpPr>
      <dsp:spPr>
        <a:xfrm>
          <a:off x="0" y="940328"/>
          <a:ext cx="10945037" cy="173599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B09D2B-3431-4CBD-9BEB-E49C1658A561}">
      <dsp:nvSpPr>
        <dsp:cNvPr id="0" name=""/>
        <dsp:cNvSpPr/>
      </dsp:nvSpPr>
      <dsp:spPr>
        <a:xfrm>
          <a:off x="525137" y="1330926"/>
          <a:ext cx="954795" cy="95479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1FB42A2-13DC-4D6C-9A0C-980F9F406C28}">
      <dsp:nvSpPr>
        <dsp:cNvPr id="0" name=""/>
        <dsp:cNvSpPr/>
      </dsp:nvSpPr>
      <dsp:spPr>
        <a:xfrm>
          <a:off x="2005069" y="940328"/>
          <a:ext cx="8939967" cy="1735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26" tIns="183726" rIns="183726" bIns="183726" numCol="1" spcCol="1270" anchor="ctr" anchorCtr="0">
          <a:noAutofit/>
        </a:bodyPr>
        <a:lstStyle/>
        <a:p>
          <a:pPr marL="0" lvl="0" indent="0" algn="l" defTabSz="1066800">
            <a:lnSpc>
              <a:spcPct val="90000"/>
            </a:lnSpc>
            <a:spcBef>
              <a:spcPct val="0"/>
            </a:spcBef>
            <a:spcAft>
              <a:spcPct val="35000"/>
            </a:spcAft>
            <a:buNone/>
          </a:pPr>
          <a:r>
            <a:rPr lang="ru-RU" sz="2400" kern="1200"/>
            <a:t>Mongolian government</a:t>
          </a:r>
          <a:endParaRPr lang="en-US" sz="2400" kern="1200"/>
        </a:p>
      </dsp:txBody>
      <dsp:txXfrm>
        <a:off x="2005069" y="940328"/>
        <a:ext cx="8939967" cy="1735991"/>
      </dsp:txXfrm>
    </dsp:sp>
    <dsp:sp modelId="{F5D421B0-190E-4B2E-BE10-C24B9D7E2BDB}">
      <dsp:nvSpPr>
        <dsp:cNvPr id="0" name=""/>
        <dsp:cNvSpPr/>
      </dsp:nvSpPr>
      <dsp:spPr>
        <a:xfrm>
          <a:off x="0" y="3110317"/>
          <a:ext cx="10945037" cy="173599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6C320E-6549-4400-9B33-55BFB171F511}">
      <dsp:nvSpPr>
        <dsp:cNvPr id="0" name=""/>
        <dsp:cNvSpPr/>
      </dsp:nvSpPr>
      <dsp:spPr>
        <a:xfrm>
          <a:off x="525137" y="3500915"/>
          <a:ext cx="954795" cy="95479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10903E9-2251-4A06-8121-1B5BDE84D9A9}">
      <dsp:nvSpPr>
        <dsp:cNvPr id="0" name=""/>
        <dsp:cNvSpPr/>
      </dsp:nvSpPr>
      <dsp:spPr>
        <a:xfrm>
          <a:off x="2005069" y="3110317"/>
          <a:ext cx="8939967" cy="1735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26" tIns="183726" rIns="183726" bIns="183726" numCol="1" spcCol="1270" anchor="ctr" anchorCtr="0">
          <a:noAutofit/>
        </a:bodyPr>
        <a:lstStyle/>
        <a:p>
          <a:pPr marL="0" lvl="0" indent="0" algn="l" defTabSz="1066800">
            <a:lnSpc>
              <a:spcPct val="90000"/>
            </a:lnSpc>
            <a:spcBef>
              <a:spcPct val="0"/>
            </a:spcBef>
            <a:spcAft>
              <a:spcPct val="35000"/>
            </a:spcAft>
            <a:buNone/>
          </a:pPr>
          <a:r>
            <a:rPr lang="ru-RU" sz="2400" kern="1200"/>
            <a:t>Turquoise hill </a:t>
          </a:r>
          <a:endParaRPr lang="en-US" sz="2400" kern="1200"/>
        </a:p>
      </dsp:txBody>
      <dsp:txXfrm>
        <a:off x="2005069" y="3110317"/>
        <a:ext cx="8939967" cy="173599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5/12/2026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36773501"/>
      </p:ext>
    </p:extLst>
  </p:cSld>
  <p:clrMapOvr>
    <a:masterClrMapping/>
  </p:clrMapOvr>
  <p:extLst>
    <p:ext uri="{DCECCB84-F9BA-43D5-87BE-67443E8EF086}">
      <p15:sldGuideLst xmlns:p15="http://schemas.microsoft.com/office/powerpoint/2012/main">
        <p15:guide id="7" orient="horz" pos="2160">
          <p15:clr>
            <a:srgbClr val="FBAE40"/>
          </p15:clr>
        </p15:guide>
        <p15:guide id="8"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5/12/2026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01186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5/12/2026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05292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5/12/2026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84514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5/12/2026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95943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5/12/2026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86477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5/12/2026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37947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5/12/2026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07335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5/12/2026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72277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5/12/2026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8565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5/12/2026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29604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5/12/2026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1303741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p15:clr>
            <a:srgbClr val="F26B43"/>
          </p15:clr>
        </p15:guide>
        <p15:guide id="8"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tmp"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7.tmp"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8.tmp"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2.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15.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13.tmp"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14.tmp"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2.tmp"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tmp"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tmp"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6.tmp"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A32057F-F015-B1B2-4E3E-2307F8EFC9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7091172" y="2993718"/>
            <a:ext cx="4361688" cy="3120211"/>
          </a:xfrm>
        </p:spPr>
        <p:txBody>
          <a:bodyPr>
            <a:normAutofit/>
          </a:bodyPr>
          <a:lstStyle/>
          <a:p>
            <a:pPr algn="l"/>
            <a:r>
              <a:rPr lang="ru-RU" sz="5400"/>
              <a:t>Oyu Tolgoi</a:t>
            </a:r>
          </a:p>
        </p:txBody>
      </p:sp>
      <p:sp>
        <p:nvSpPr>
          <p:cNvPr id="3" name="SubTitle"/>
          <p:cNvSpPr>
            <a:spLocks noGrp="1"/>
          </p:cNvSpPr>
          <p:nvPr>
            <p:ph type="subTitle" idx="1"/>
          </p:nvPr>
        </p:nvSpPr>
        <p:spPr>
          <a:xfrm>
            <a:off x="7168896" y="4731336"/>
            <a:ext cx="4206240" cy="1149511"/>
          </a:xfrm>
        </p:spPr>
        <p:txBody>
          <a:bodyPr>
            <a:noAutofit/>
          </a:bodyPr>
          <a:lstStyle/>
          <a:p>
            <a:pPr algn="l"/>
            <a:r>
              <a:rPr lang="ru-RU" sz="3600" dirty="0" err="1"/>
              <a:t>My</a:t>
            </a:r>
            <a:r>
              <a:rPr lang="ru-RU" sz="3600" dirty="0"/>
              <a:t> </a:t>
            </a:r>
            <a:r>
              <a:rPr lang="ru-RU" sz="3600" dirty="0" err="1"/>
              <a:t>article</a:t>
            </a:r>
            <a:r>
              <a:rPr lang="ru-RU" sz="3600" dirty="0"/>
              <a:t> </a:t>
            </a:r>
            <a:r>
              <a:rPr lang="ru-RU" sz="3600" dirty="0" err="1"/>
              <a:t>about</a:t>
            </a:r>
            <a:r>
              <a:rPr lang="ru-RU" sz="3600" dirty="0"/>
              <a:t>
</a:t>
            </a:r>
          </a:p>
        </p:txBody>
      </p:sp>
      <p:pic>
        <p:nvPicPr>
          <p:cNvPr id="4" name="Picture 3">
            <a:extLst>
              <a:ext uri="{FF2B5EF4-FFF2-40B4-BE49-F238E27FC236}">
                <a16:creationId xmlns:a16="http://schemas.microsoft.com/office/drawing/2014/main" id="{C566EEA5-243F-75DF-FE94-9D86EAA8C50A}"/>
              </a:ext>
            </a:extLst>
          </p:cNvPr>
          <p:cNvPicPr>
            <a:picLocks noChangeAspect="1"/>
          </p:cNvPicPr>
          <p:nvPr/>
        </p:nvPicPr>
        <p:blipFill>
          <a:blip r:embed="rId2"/>
          <a:srcRect t="10889" b="10889"/>
          <a:stretch/>
        </p:blipFill>
        <p:spPr>
          <a:xfrm>
            <a:off x="20" y="1"/>
            <a:ext cx="6575591" cy="6858000"/>
          </a:xfrm>
          <a:prstGeom prst="rect">
            <a:avLst/>
          </a:prstGeom>
        </p:spPr>
      </p:pic>
    </p:spTree>
    <p:extLst>
      <p:ext uri="{BB962C8B-B14F-4D97-AF65-F5344CB8AC3E}">
        <p14:creationId xmlns:p14="http://schemas.microsoft.com/office/powerpoint/2010/main" val="3585019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2AFC67-0973-EC0D-F14E-710D701B2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7" y="522732"/>
            <a:ext cx="5196483" cy="1377786"/>
          </a:xfrm>
        </p:spPr>
        <p:txBody>
          <a:bodyPr anchor="b">
            <a:noAutofit/>
          </a:bodyPr>
          <a:lstStyle/>
          <a:p>
            <a:r>
              <a:rPr lang="ru-RU" dirty="0" err="1"/>
              <a:t>Underground</a:t>
            </a:r>
            <a:r>
              <a:rPr lang="ru-RU" dirty="0"/>
              <a:t> </a:t>
            </a:r>
            <a:r>
              <a:rPr lang="ru-RU" dirty="0" err="1"/>
              <a:t>Mining</a:t>
            </a:r>
            <a:r>
              <a:rPr lang="en-US" dirty="0"/>
              <a:t> production</a:t>
            </a:r>
            <a:r>
              <a:rPr lang="ru-RU" dirty="0"/>
              <a:t>: </a:t>
            </a:r>
          </a:p>
        </p:txBody>
      </p:sp>
      <p:sp>
        <p:nvSpPr>
          <p:cNvPr id="3" name="Content Placeholder"/>
          <p:cNvSpPr>
            <a:spLocks noGrp="1"/>
          </p:cNvSpPr>
          <p:nvPr>
            <p:ph idx="1"/>
          </p:nvPr>
        </p:nvSpPr>
        <p:spPr>
          <a:xfrm>
            <a:off x="612646" y="1495670"/>
            <a:ext cx="5483354" cy="6339481"/>
          </a:xfrm>
        </p:spPr>
        <p:txBody>
          <a:bodyPr>
            <a:noAutofit/>
          </a:bodyPr>
          <a:lstStyle/>
          <a:p>
            <a:pPr marL="0" indent="0">
              <a:buNone/>
            </a:pPr>
            <a:endParaRPr lang="af-ZA" sz="2400" b="0" i="0" dirty="0">
              <a:effectLst/>
            </a:endParaRPr>
          </a:p>
          <a:p>
            <a:r>
              <a:rPr lang="af-ZA" sz="2400" b="0" i="0" dirty="0">
                <a:effectLst/>
              </a:rPr>
              <a:t>In 2023, the Oyu Tolgoi underground mine began production.</a:t>
            </a:r>
          </a:p>
          <a:p>
            <a:r>
              <a:rPr lang="af-ZA" sz="2400" b="0" i="0" dirty="0">
                <a:effectLst/>
              </a:rPr>
              <a:t>It will be the world’s fourth largest copper mine by 2030.</a:t>
            </a:r>
          </a:p>
          <a:p>
            <a:r>
              <a:rPr lang="af-ZA" sz="2400" b="0" i="0" dirty="0">
                <a:effectLst/>
              </a:rPr>
              <a:t>The Oyu Tolgoi open-pit and underground mines will produce an average of 500,000 tons of copper per year between 2028 and 2036.</a:t>
            </a:r>
          </a:p>
          <a:p>
            <a:pPr marL="0" lvl="0" indent="0">
              <a:lnSpc>
                <a:spcPct val="110000"/>
              </a:lnSpc>
              <a:buNone/>
            </a:pPr>
            <a:endParaRPr lang="ru-RU" sz="2400" dirty="0"/>
          </a:p>
        </p:txBody>
      </p:sp>
      <p:pic>
        <p:nvPicPr>
          <p:cNvPr id="6" name="Picture 5">
            <a:extLst>
              <a:ext uri="{FF2B5EF4-FFF2-40B4-BE49-F238E27FC236}">
                <a16:creationId xmlns:a16="http://schemas.microsoft.com/office/drawing/2014/main" id="{7B2E2E9C-BD14-39C0-D34E-9D48F47AE787}"/>
              </a:ext>
            </a:extLst>
          </p:cNvPr>
          <p:cNvPicPr>
            <a:picLocks noChangeAspect="1"/>
          </p:cNvPicPr>
          <p:nvPr/>
        </p:nvPicPr>
        <p:blipFill>
          <a:blip r:embed="rId2"/>
          <a:srcRect l="30681" r="30681"/>
          <a:stretch/>
        </p:blipFill>
        <p:spPr>
          <a:xfrm>
            <a:off x="6382870" y="10"/>
            <a:ext cx="5809129" cy="6857990"/>
          </a:xfrm>
          <a:prstGeom prst="rect">
            <a:avLst/>
          </a:prstGeom>
        </p:spPr>
      </p:pic>
    </p:spTree>
    <p:extLst>
      <p:ext uri="{BB962C8B-B14F-4D97-AF65-F5344CB8AC3E}">
        <p14:creationId xmlns:p14="http://schemas.microsoft.com/office/powerpoint/2010/main" val="52538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2CC1E4F-F1F0-B945-BE50-C72A7103E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620983" y="-203322"/>
            <a:ext cx="5068993" cy="1583887"/>
          </a:xfrm>
        </p:spPr>
        <p:txBody>
          <a:bodyPr anchor="b">
            <a:noAutofit/>
          </a:bodyPr>
          <a:lstStyle/>
          <a:p>
            <a:r>
              <a:rPr lang="ru-RU" dirty="0"/>
              <a:t>Economic benefits by the end of 2024:</a:t>
            </a:r>
          </a:p>
        </p:txBody>
      </p:sp>
      <p:pic>
        <p:nvPicPr>
          <p:cNvPr id="6" name="Picture 5">
            <a:extLst>
              <a:ext uri="{FF2B5EF4-FFF2-40B4-BE49-F238E27FC236}">
                <a16:creationId xmlns:a16="http://schemas.microsoft.com/office/drawing/2014/main" id="{29ABC9D0-4EAB-CE46-911A-06CA622EA490}"/>
              </a:ext>
            </a:extLst>
          </p:cNvPr>
          <p:cNvPicPr>
            <a:picLocks noChangeAspect="1"/>
          </p:cNvPicPr>
          <p:nvPr/>
        </p:nvPicPr>
        <p:blipFill>
          <a:blip r:embed="rId2"/>
          <a:srcRect l="19022" r="19022"/>
          <a:stretch/>
        </p:blipFill>
        <p:spPr>
          <a:xfrm>
            <a:off x="1" y="10"/>
            <a:ext cx="6373368" cy="6857990"/>
          </a:xfrm>
          <a:prstGeom prst="rect">
            <a:avLst/>
          </a:prstGeom>
        </p:spPr>
      </p:pic>
      <p:sp>
        <p:nvSpPr>
          <p:cNvPr id="3" name="Content Placeholder"/>
          <p:cNvSpPr>
            <a:spLocks noGrp="1"/>
          </p:cNvSpPr>
          <p:nvPr>
            <p:ph idx="1"/>
          </p:nvPr>
        </p:nvSpPr>
        <p:spPr>
          <a:xfrm>
            <a:off x="6620982" y="947209"/>
            <a:ext cx="5068993" cy="7486966"/>
          </a:xfrm>
        </p:spPr>
        <p:txBody>
          <a:bodyPr>
            <a:noAutofit/>
          </a:bodyPr>
          <a:lstStyle/>
          <a:p>
            <a:pPr marL="0" indent="0">
              <a:buNone/>
            </a:pPr>
            <a:endParaRPr lang="af-ZA" sz="2400" b="0" i="0" dirty="0">
              <a:effectLst/>
            </a:endParaRPr>
          </a:p>
          <a:p>
            <a:r>
              <a:rPr lang="af-ZA" sz="2400" b="1" i="0" dirty="0">
                <a:effectLst/>
              </a:rPr>
              <a:t>Investment</a:t>
            </a:r>
            <a:r>
              <a:rPr lang="af-ZA" sz="2400" b="0" i="0" dirty="0">
                <a:effectLst/>
              </a:rPr>
              <a:t> : Rio Tinto has invested approximately $17 billion in Oyu Tolgoi.</a:t>
            </a:r>
          </a:p>
          <a:p>
            <a:r>
              <a:rPr lang="af-ZA" sz="2400" b="1" i="0" dirty="0">
                <a:effectLst/>
              </a:rPr>
              <a:t>Taxes:</a:t>
            </a:r>
            <a:r>
              <a:rPr lang="af-ZA" sz="2400" b="0" i="0" dirty="0">
                <a:effectLst/>
              </a:rPr>
              <a:t> Oyu Tolgoi has collected over 12 trillion tugriks in taxes into the state budget.</a:t>
            </a:r>
          </a:p>
          <a:p>
            <a:r>
              <a:rPr lang="af-ZA" sz="2400" b="1" i="0" dirty="0">
                <a:effectLst/>
              </a:rPr>
              <a:t>Exports</a:t>
            </a:r>
            <a:r>
              <a:rPr lang="af-ZA" sz="2400" b="0" i="0" dirty="0">
                <a:effectLst/>
              </a:rPr>
              <a:t> : The Oyu Tolgoi project accounts for about 20 percent of our country’s total exports and more than 40 percent of foreign exchange reserves.</a:t>
            </a:r>
          </a:p>
          <a:p>
            <a:pPr marL="0" lvl="0" indent="0">
              <a:lnSpc>
                <a:spcPct val="110000"/>
              </a:lnSpc>
              <a:buNone/>
            </a:pPr>
            <a:endParaRPr lang="ru-RU" sz="2400" dirty="0"/>
          </a:p>
        </p:txBody>
      </p:sp>
    </p:spTree>
    <p:extLst>
      <p:ext uri="{BB962C8B-B14F-4D97-AF65-F5344CB8AC3E}">
        <p14:creationId xmlns:p14="http://schemas.microsoft.com/office/powerpoint/2010/main" val="2868286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0E7A827-4DD7-8A5A-4519-32BDA5CDB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1A75348D-3376-10BB-E89D-A72720D88A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4678" y="548640"/>
            <a:ext cx="8852051" cy="1325236"/>
          </a:xfrm>
        </p:spPr>
        <p:txBody>
          <a:bodyPr anchor="t">
            <a:normAutofit/>
          </a:bodyPr>
          <a:lstStyle/>
          <a:p>
            <a:r>
              <a:rPr lang="ru-RU" dirty="0"/>
              <a:t>Oyu Tolgoi Investment Agreement</a:t>
            </a:r>
          </a:p>
        </p:txBody>
      </p:sp>
      <p:sp>
        <p:nvSpPr>
          <p:cNvPr id="3" name="Content Placeholder"/>
          <p:cNvSpPr>
            <a:spLocks noGrp="1"/>
          </p:cNvSpPr>
          <p:nvPr>
            <p:ph idx="1"/>
          </p:nvPr>
        </p:nvSpPr>
        <p:spPr>
          <a:xfrm>
            <a:off x="614678" y="1211258"/>
            <a:ext cx="5975572" cy="4011769"/>
          </a:xfrm>
        </p:spPr>
        <p:txBody>
          <a:bodyPr anchor="ctr">
            <a:normAutofit/>
          </a:bodyPr>
          <a:lstStyle/>
          <a:p>
            <a:pPr marL="0" indent="0">
              <a:buNone/>
            </a:pPr>
            <a:endParaRPr lang="ru-RU" sz="2400" dirty="0">
              <a:effectLst/>
              <a:ea typeface="Times New Roman" panose="02020603050405020304" pitchFamily="18" charset="0"/>
            </a:endParaRPr>
          </a:p>
          <a:p>
            <a:r>
              <a:rPr lang="ru-RU" sz="2400" dirty="0" err="1">
                <a:effectLst/>
                <a:ea typeface="Times New Roman" panose="02020603050405020304" pitchFamily="18" charset="0"/>
              </a:rPr>
              <a:t>In</a:t>
            </a:r>
            <a:r>
              <a:rPr lang="ru-RU" sz="2400" dirty="0">
                <a:effectLst/>
                <a:ea typeface="Times New Roman" panose="02020603050405020304" pitchFamily="18" charset="0"/>
              </a:rPr>
              <a:t> 2009,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Government</a:t>
            </a:r>
            <a:r>
              <a:rPr lang="ru-RU" sz="2400" dirty="0">
                <a:effectLst/>
                <a:ea typeface="Times New Roman" panose="02020603050405020304" pitchFamily="18" charset="0"/>
              </a:rPr>
              <a:t> </a:t>
            </a:r>
            <a:r>
              <a:rPr lang="ru-RU" sz="2400" dirty="0" err="1">
                <a:effectLst/>
                <a:ea typeface="Times New Roman" panose="02020603050405020304" pitchFamily="18" charset="0"/>
              </a:rPr>
              <a:t>of</a:t>
            </a:r>
            <a:r>
              <a:rPr lang="ru-RU" sz="2400" dirty="0">
                <a:effectLst/>
                <a:ea typeface="Times New Roman" panose="02020603050405020304" pitchFamily="18" charset="0"/>
              </a:rPr>
              <a:t> </a:t>
            </a:r>
            <a:r>
              <a:rPr lang="ru-RU" sz="2400" dirty="0" err="1">
                <a:effectLst/>
                <a:ea typeface="Times New Roman" panose="02020603050405020304" pitchFamily="18" charset="0"/>
              </a:rPr>
              <a:t>Mongolia</a:t>
            </a:r>
            <a:r>
              <a:rPr lang="ru-RU" sz="2400" dirty="0">
                <a:effectLst/>
                <a:ea typeface="Times New Roman" panose="02020603050405020304" pitchFamily="18" charset="0"/>
              </a:rPr>
              <a:t> </a:t>
            </a:r>
            <a:r>
              <a:rPr lang="ru-RU" sz="2400" dirty="0" err="1">
                <a:effectLst/>
                <a:ea typeface="Times New Roman" panose="02020603050405020304" pitchFamily="18" charset="0"/>
              </a:rPr>
              <a:t>signed</a:t>
            </a:r>
            <a:r>
              <a:rPr lang="ru-RU" sz="2400" dirty="0">
                <a:effectLst/>
                <a:ea typeface="Times New Roman" panose="02020603050405020304" pitchFamily="18" charset="0"/>
              </a:rPr>
              <a:t> </a:t>
            </a:r>
            <a:r>
              <a:rPr lang="ru-RU" sz="2400" dirty="0" err="1">
                <a:effectLst/>
                <a:ea typeface="Times New Roman" panose="02020603050405020304" pitchFamily="18" charset="0"/>
              </a:rPr>
              <a:t>an</a:t>
            </a:r>
            <a:r>
              <a:rPr lang="ru-RU" sz="2400" dirty="0">
                <a:effectLst/>
                <a:ea typeface="Times New Roman" panose="02020603050405020304" pitchFamily="18" charset="0"/>
              </a:rPr>
              <a:t> </a:t>
            </a:r>
            <a:r>
              <a:rPr lang="ru-RU" sz="2400" dirty="0" err="1">
                <a:effectLst/>
                <a:ea typeface="Times New Roman" panose="02020603050405020304" pitchFamily="18" charset="0"/>
              </a:rPr>
              <a:t>investment</a:t>
            </a:r>
            <a:r>
              <a:rPr lang="ru-RU" sz="2400" dirty="0">
                <a:effectLst/>
                <a:ea typeface="Times New Roman" panose="02020603050405020304" pitchFamily="18" charset="0"/>
              </a:rPr>
              <a:t> </a:t>
            </a:r>
            <a:r>
              <a:rPr lang="ru-RU" sz="2400" dirty="0" err="1">
                <a:effectLst/>
                <a:ea typeface="Times New Roman" panose="02020603050405020304" pitchFamily="18" charset="0"/>
              </a:rPr>
              <a:t>agreement</a:t>
            </a:r>
            <a:r>
              <a:rPr lang="ru-RU" sz="2400" dirty="0">
                <a:effectLst/>
                <a:ea typeface="Times New Roman" panose="02020603050405020304" pitchFamily="18" charset="0"/>
              </a:rPr>
              <a:t> </a:t>
            </a:r>
            <a:r>
              <a:rPr lang="ru-RU" sz="2400" dirty="0" err="1">
                <a:effectLst/>
                <a:ea typeface="Times New Roman" panose="02020603050405020304" pitchFamily="18" charset="0"/>
              </a:rPr>
              <a:t>for</a:t>
            </a:r>
            <a:r>
              <a:rPr lang="ru-RU" sz="2400" dirty="0">
                <a:effectLst/>
                <a:ea typeface="Times New Roman" panose="02020603050405020304" pitchFamily="18" charset="0"/>
              </a:rPr>
              <a:t> </a:t>
            </a:r>
            <a:r>
              <a:rPr lang="ru-RU" sz="2400" dirty="0" err="1">
                <a:effectLst/>
                <a:ea typeface="Times New Roman" panose="02020603050405020304" pitchFamily="18" charset="0"/>
              </a:rPr>
              <a:t>Oyu</a:t>
            </a:r>
            <a:r>
              <a:rPr lang="ru-RU" sz="2400" dirty="0">
                <a:effectLst/>
                <a:ea typeface="Times New Roman" panose="02020603050405020304" pitchFamily="18" charset="0"/>
              </a:rPr>
              <a:t> </a:t>
            </a:r>
            <a:r>
              <a:rPr lang="ru-RU" sz="2400" dirty="0" err="1">
                <a:effectLst/>
                <a:ea typeface="Times New Roman" panose="02020603050405020304" pitchFamily="18" charset="0"/>
              </a:rPr>
              <a:t>Tolgoi</a:t>
            </a:r>
            <a:r>
              <a:rPr lang="ru-RU" sz="2400" dirty="0">
                <a:effectLst/>
                <a:ea typeface="Times New Roman" panose="02020603050405020304" pitchFamily="18" charset="0"/>
              </a:rPr>
              <a:t> </a:t>
            </a:r>
            <a:r>
              <a:rPr lang="ru-RU" sz="2400" dirty="0" err="1">
                <a:effectLst/>
                <a:ea typeface="Times New Roman" panose="02020603050405020304" pitchFamily="18" charset="0"/>
              </a:rPr>
              <a:t>with</a:t>
            </a:r>
            <a:r>
              <a:rPr lang="ru-RU" sz="2400" dirty="0">
                <a:effectLst/>
                <a:ea typeface="Times New Roman" panose="02020603050405020304" pitchFamily="18" charset="0"/>
              </a:rPr>
              <a:t> </a:t>
            </a:r>
            <a:r>
              <a:rPr lang="ru-RU" sz="2400" dirty="0" err="1">
                <a:effectLst/>
                <a:ea typeface="Times New Roman" panose="02020603050405020304" pitchFamily="18" charset="0"/>
              </a:rPr>
              <a:t>Ivanhoe</a:t>
            </a:r>
            <a:r>
              <a:rPr lang="ru-RU" sz="2400" dirty="0">
                <a:effectLst/>
                <a:ea typeface="Times New Roman" panose="02020603050405020304" pitchFamily="18" charset="0"/>
              </a:rPr>
              <a:t> </a:t>
            </a:r>
            <a:r>
              <a:rPr lang="ru-RU" sz="2400" dirty="0" err="1">
                <a:effectLst/>
                <a:ea typeface="Times New Roman" panose="02020603050405020304" pitchFamily="18" charset="0"/>
              </a:rPr>
              <a:t>Mines</a:t>
            </a:r>
            <a:r>
              <a:rPr lang="ru-RU" sz="2400" dirty="0">
                <a:effectLst/>
                <a:ea typeface="Times New Roman" panose="02020603050405020304" pitchFamily="18" charset="0"/>
              </a:rPr>
              <a:t> </a:t>
            </a:r>
            <a:r>
              <a:rPr lang="ru-RU" sz="2400" dirty="0" err="1">
                <a:effectLst/>
                <a:ea typeface="Times New Roman" panose="02020603050405020304" pitchFamily="18" charset="0"/>
              </a:rPr>
              <a:t>Mongolia</a:t>
            </a:r>
            <a:r>
              <a:rPr lang="ru-RU" sz="2400" dirty="0">
                <a:effectLst/>
                <a:ea typeface="Times New Roman" panose="02020603050405020304" pitchFamily="18" charset="0"/>
              </a:rPr>
              <a:t> </a:t>
            </a:r>
            <a:r>
              <a:rPr lang="ru-RU" sz="2400" dirty="0" err="1">
                <a:effectLst/>
                <a:ea typeface="Times New Roman" panose="02020603050405020304" pitchFamily="18" charset="0"/>
              </a:rPr>
              <a:t>Inc</a:t>
            </a:r>
            <a:r>
              <a:rPr lang="ru-RU" sz="2400" dirty="0">
                <a:effectLst/>
                <a:ea typeface="Times New Roman" panose="02020603050405020304" pitchFamily="18" charset="0"/>
              </a:rPr>
              <a:t>., </a:t>
            </a:r>
            <a:r>
              <a:rPr lang="ru-RU" sz="2400" dirty="0" err="1">
                <a:effectLst/>
                <a:ea typeface="Times New Roman" panose="02020603050405020304" pitchFamily="18" charset="0"/>
              </a:rPr>
              <a:t>Ivanhoe</a:t>
            </a:r>
            <a:r>
              <a:rPr lang="ru-RU" sz="2400" dirty="0">
                <a:effectLst/>
                <a:ea typeface="Times New Roman" panose="02020603050405020304" pitchFamily="18" charset="0"/>
              </a:rPr>
              <a:t> </a:t>
            </a:r>
            <a:r>
              <a:rPr lang="ru-RU" sz="2400" dirty="0" err="1">
                <a:effectLst/>
                <a:ea typeface="Times New Roman" panose="02020603050405020304" pitchFamily="18" charset="0"/>
              </a:rPr>
              <a:t>Mines</a:t>
            </a:r>
            <a:r>
              <a:rPr lang="ru-RU" sz="2400" dirty="0">
                <a:effectLst/>
                <a:ea typeface="Times New Roman" panose="02020603050405020304" pitchFamily="18" charset="0"/>
              </a:rPr>
              <a:t> </a:t>
            </a:r>
            <a:r>
              <a:rPr lang="ru-RU" sz="2400" dirty="0" err="1">
                <a:effectLst/>
                <a:ea typeface="Times New Roman" panose="02020603050405020304" pitchFamily="18" charset="0"/>
              </a:rPr>
              <a:t>Limited</a:t>
            </a:r>
            <a:r>
              <a:rPr lang="ru-RU" sz="2400" dirty="0">
                <a:effectLst/>
                <a:ea typeface="Times New Roman" panose="02020603050405020304" pitchFamily="18" charset="0"/>
              </a:rPr>
              <a:t>, </a:t>
            </a:r>
            <a:r>
              <a:rPr lang="ru-RU" sz="2400" dirty="0" err="1">
                <a:effectLst/>
                <a:ea typeface="Times New Roman" panose="02020603050405020304" pitchFamily="18" charset="0"/>
              </a:rPr>
              <a:t>and</a:t>
            </a:r>
            <a:r>
              <a:rPr lang="ru-RU" sz="2400" dirty="0">
                <a:effectLst/>
                <a:ea typeface="Times New Roman" panose="02020603050405020304" pitchFamily="18" charset="0"/>
              </a:rPr>
              <a:t> </a:t>
            </a:r>
            <a:r>
              <a:rPr lang="ru-RU" sz="2400" dirty="0" err="1">
                <a:effectLst/>
                <a:ea typeface="Times New Roman" panose="02020603050405020304" pitchFamily="18" charset="0"/>
              </a:rPr>
              <a:t>Rio</a:t>
            </a:r>
            <a:r>
              <a:rPr lang="ru-RU" sz="2400" dirty="0">
                <a:effectLst/>
                <a:ea typeface="Times New Roman" panose="02020603050405020304" pitchFamily="18" charset="0"/>
              </a:rPr>
              <a:t> </a:t>
            </a:r>
            <a:r>
              <a:rPr lang="ru-RU" sz="2400" dirty="0" err="1">
                <a:effectLst/>
                <a:ea typeface="Times New Roman" panose="02020603050405020304" pitchFamily="18" charset="0"/>
              </a:rPr>
              <a:t>Tinto</a:t>
            </a:r>
            <a:r>
              <a:rPr lang="ru-RU" sz="2400" dirty="0">
                <a:effectLst/>
                <a:ea typeface="Times New Roman" panose="02020603050405020304" pitchFamily="18" charset="0"/>
              </a:rPr>
              <a:t> </a:t>
            </a:r>
            <a:r>
              <a:rPr lang="ru-RU" sz="2400" dirty="0" err="1">
                <a:effectLst/>
                <a:ea typeface="Times New Roman" panose="02020603050405020304" pitchFamily="18" charset="0"/>
              </a:rPr>
              <a:t>International</a:t>
            </a:r>
            <a:r>
              <a:rPr lang="ru-RU" sz="2400" dirty="0">
                <a:effectLst/>
                <a:ea typeface="Times New Roman" panose="02020603050405020304" pitchFamily="18" charset="0"/>
              </a:rPr>
              <a:t> </a:t>
            </a:r>
            <a:r>
              <a:rPr lang="ru-RU" sz="2400" dirty="0" err="1">
                <a:effectLst/>
                <a:ea typeface="Times New Roman" panose="02020603050405020304" pitchFamily="18" charset="0"/>
              </a:rPr>
              <a:t>Holdings</a:t>
            </a:r>
            <a:r>
              <a:rPr lang="ru-RU" sz="2400" dirty="0">
                <a:effectLst/>
                <a:ea typeface="Times New Roman" panose="02020603050405020304" pitchFamily="18" charset="0"/>
              </a:rPr>
              <a:t> </a:t>
            </a:r>
            <a:r>
              <a:rPr lang="ru-RU" sz="2400" dirty="0" err="1">
                <a:effectLst/>
                <a:ea typeface="Times New Roman" panose="02020603050405020304" pitchFamily="18" charset="0"/>
              </a:rPr>
              <a:t>Limited</a:t>
            </a:r>
            <a:r>
              <a:rPr lang="ru-RU" sz="2400" dirty="0">
                <a:effectLst/>
                <a:ea typeface="Times New Roman" panose="02020603050405020304" pitchFamily="18" charset="0"/>
              </a:rPr>
              <a:t>.</a:t>
            </a:r>
          </a:p>
          <a:p>
            <a:pPr marL="0" lvl="0" indent="0">
              <a:lnSpc>
                <a:spcPct val="110000"/>
              </a:lnSpc>
              <a:buNone/>
            </a:pPr>
            <a:endParaRPr lang="ru-RU" sz="2400" dirty="0"/>
          </a:p>
        </p:txBody>
      </p:sp>
      <p:pic>
        <p:nvPicPr>
          <p:cNvPr id="6" name="Рисунок 5">
            <a:extLst>
              <a:ext uri="{FF2B5EF4-FFF2-40B4-BE49-F238E27FC236}">
                <a16:creationId xmlns:a16="http://schemas.microsoft.com/office/drawing/2014/main" id="{9B93D60A-0A39-B35D-35D2-41114083F1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57940" y="1600589"/>
            <a:ext cx="4648200" cy="3895725"/>
          </a:xfrm>
          <a:prstGeom prst="rect">
            <a:avLst/>
          </a:prstGeom>
        </p:spPr>
      </p:pic>
    </p:spTree>
    <p:extLst>
      <p:ext uri="{BB962C8B-B14F-4D97-AF65-F5344CB8AC3E}">
        <p14:creationId xmlns:p14="http://schemas.microsoft.com/office/powerpoint/2010/main" val="1734436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319233-C2F4-BD4F-004E-4AE42CE7E17B}"/>
              </a:ext>
            </a:extLst>
          </p:cNvPr>
          <p:cNvSpPr>
            <a:spLocks noGrp="1"/>
          </p:cNvSpPr>
          <p:nvPr>
            <p:ph type="title"/>
          </p:nvPr>
        </p:nvSpPr>
        <p:spPr/>
        <p:txBody>
          <a:bodyPr/>
          <a:lstStyle/>
          <a:p>
            <a:r>
              <a:rPr lang="af-ZA" b="1" i="0">
                <a:effectLst/>
              </a:rPr>
              <a:t>Underground mining development contract</a:t>
            </a:r>
            <a:endParaRPr lang="ru-RU"/>
          </a:p>
        </p:txBody>
      </p:sp>
      <p:sp>
        <p:nvSpPr>
          <p:cNvPr id="3" name="Объект 2">
            <a:extLst>
              <a:ext uri="{FF2B5EF4-FFF2-40B4-BE49-F238E27FC236}">
                <a16:creationId xmlns:a16="http://schemas.microsoft.com/office/drawing/2014/main" id="{229E254C-9345-D2BC-A2B0-6CF849D87CC3}"/>
              </a:ext>
            </a:extLst>
          </p:cNvPr>
          <p:cNvSpPr>
            <a:spLocks noGrp="1"/>
          </p:cNvSpPr>
          <p:nvPr>
            <p:ph idx="1"/>
          </p:nvPr>
        </p:nvSpPr>
        <p:spPr>
          <a:xfrm>
            <a:off x="728063" y="1555392"/>
            <a:ext cx="6087674" cy="4593828"/>
          </a:xfrm>
        </p:spPr>
        <p:txBody>
          <a:bodyPr>
            <a:normAutofit/>
          </a:bodyPr>
          <a:lstStyle/>
          <a:p>
            <a:r>
              <a:rPr lang="af-ZA" sz="2400" b="0" i="0">
                <a:effectLst/>
              </a:rPr>
              <a:t>In 2015, the Government of Mongolia, Erdenes Oyu Tolgoi LLC, Turquoise Hill Resources Limited, and Rio Tinto signed a development plan document for the Oyu Tolgoi underground mine. This is known as the “Dubai Agreement.”</a:t>
            </a:r>
            <a:endParaRPr lang="ru-RU" sz="2400"/>
          </a:p>
        </p:txBody>
      </p:sp>
      <p:pic>
        <p:nvPicPr>
          <p:cNvPr id="4" name="Рисунок 3">
            <a:extLst>
              <a:ext uri="{FF2B5EF4-FFF2-40B4-BE49-F238E27FC236}">
                <a16:creationId xmlns:a16="http://schemas.microsoft.com/office/drawing/2014/main" id="{AF91A0CE-95E5-6B29-3452-B51BECF93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1152" y="1680898"/>
            <a:ext cx="4648200" cy="3895725"/>
          </a:xfrm>
          <a:prstGeom prst="rect">
            <a:avLst/>
          </a:prstGeom>
        </p:spPr>
      </p:pic>
    </p:spTree>
    <p:extLst>
      <p:ext uri="{BB962C8B-B14F-4D97-AF65-F5344CB8AC3E}">
        <p14:creationId xmlns:p14="http://schemas.microsoft.com/office/powerpoint/2010/main" val="4067265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51922D2-D397-9EA4-A66D-55B0884D1A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9" y="548639"/>
            <a:ext cx="3494314" cy="5786638"/>
          </a:xfrm>
        </p:spPr>
        <p:txBody>
          <a:bodyPr anchor="t">
            <a:normAutofit/>
          </a:bodyPr>
          <a:lstStyle/>
          <a:p>
            <a:r>
              <a:rPr lang="ru-RU" dirty="0"/>
              <a:t>Shareholders</a:t>
            </a:r>
          </a:p>
        </p:txBody>
      </p:sp>
      <p:graphicFrame>
        <p:nvGraphicFramePr>
          <p:cNvPr id="6" name="Content Placeholder">
            <a:extLst>
              <a:ext uri="{FF2B5EF4-FFF2-40B4-BE49-F238E27FC236}">
                <a16:creationId xmlns:a16="http://schemas.microsoft.com/office/drawing/2014/main" id="{38B599DE-E06A-5D15-B73B-C0B0622C5BE8}"/>
              </a:ext>
            </a:extLst>
          </p:cNvPr>
          <p:cNvGraphicFramePr>
            <a:graphicFrameLocks noGrp="1"/>
          </p:cNvGraphicFramePr>
          <p:nvPr>
            <p:ph idx="1"/>
            <p:extLst>
              <p:ext uri="{D42A27DB-BD31-4B8C-83A1-F6EECF244321}">
                <p14:modId xmlns:p14="http://schemas.microsoft.com/office/powerpoint/2010/main" val="2952429680"/>
              </p:ext>
            </p:extLst>
          </p:nvPr>
        </p:nvGraphicFramePr>
        <p:xfrm>
          <a:off x="612649" y="548640"/>
          <a:ext cx="10945037" cy="57866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9404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45BD51-2899-4A3B-2672-FEDA089032EA}"/>
              </a:ext>
            </a:extLst>
          </p:cNvPr>
          <p:cNvSpPr>
            <a:spLocks noGrp="1"/>
          </p:cNvSpPr>
          <p:nvPr>
            <p:ph type="title"/>
          </p:nvPr>
        </p:nvSpPr>
        <p:spPr>
          <a:xfrm>
            <a:off x="612648" y="620357"/>
            <a:ext cx="5923262" cy="1190513"/>
          </a:xfrm>
        </p:spPr>
        <p:txBody>
          <a:bodyPr>
            <a:noAutofit/>
          </a:bodyPr>
          <a:lstStyle/>
          <a:p>
            <a:r>
              <a:rPr lang="af-ZA" i="0" dirty="0">
                <a:effectLst/>
              </a:rPr>
              <a:t>The world’s 4th largest copper mine</a:t>
            </a:r>
          </a:p>
        </p:txBody>
      </p:sp>
      <p:sp>
        <p:nvSpPr>
          <p:cNvPr id="3" name="Объект 2">
            <a:extLst>
              <a:ext uri="{FF2B5EF4-FFF2-40B4-BE49-F238E27FC236}">
                <a16:creationId xmlns:a16="http://schemas.microsoft.com/office/drawing/2014/main" id="{96D71500-890C-0333-011E-461C646F3C66}"/>
              </a:ext>
            </a:extLst>
          </p:cNvPr>
          <p:cNvSpPr>
            <a:spLocks noGrp="1"/>
          </p:cNvSpPr>
          <p:nvPr>
            <p:ph idx="1"/>
          </p:nvPr>
        </p:nvSpPr>
        <p:spPr>
          <a:xfrm>
            <a:off x="612648" y="2127908"/>
            <a:ext cx="5483352" cy="4593828"/>
          </a:xfrm>
        </p:spPr>
        <p:txBody>
          <a:bodyPr>
            <a:normAutofit/>
          </a:bodyPr>
          <a:lstStyle/>
          <a:p>
            <a:r>
              <a:rPr lang="af-ZA" sz="2400" b="0" i="0">
                <a:effectLst/>
              </a:rPr>
              <a:t>In 2015, the Government of Mongolia, Erdenes Oyu Tolgoi LLC, Turquoise Hill Resources Limited, and Rio Tinto signed a development plan document for the Oyu Tolgoi underground mine. This is known as the “Dubai Agreement.”</a:t>
            </a:r>
            <a:endParaRPr lang="af-ZA" sz="2400" b="0" i="0" dirty="0">
              <a:effectLst/>
            </a:endParaRPr>
          </a:p>
        </p:txBody>
      </p:sp>
      <p:pic>
        <p:nvPicPr>
          <p:cNvPr id="4" name="Рисунок 3">
            <a:extLst>
              <a:ext uri="{FF2B5EF4-FFF2-40B4-BE49-F238E27FC236}">
                <a16:creationId xmlns:a16="http://schemas.microsoft.com/office/drawing/2014/main" id="{20BE9B73-98A3-B17C-0F7C-AAD61284F6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5910" y="0"/>
            <a:ext cx="6078070" cy="6858000"/>
          </a:xfrm>
          <a:prstGeom prst="rect">
            <a:avLst/>
          </a:prstGeom>
        </p:spPr>
      </p:pic>
    </p:spTree>
    <p:extLst>
      <p:ext uri="{BB962C8B-B14F-4D97-AF65-F5344CB8AC3E}">
        <p14:creationId xmlns:p14="http://schemas.microsoft.com/office/powerpoint/2010/main" val="2653291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614C6A-51C2-0C45-AA1D-9CCDBFB440AB}"/>
              </a:ext>
            </a:extLst>
          </p:cNvPr>
          <p:cNvSpPr>
            <a:spLocks noGrp="1"/>
          </p:cNvSpPr>
          <p:nvPr>
            <p:ph type="title"/>
          </p:nvPr>
        </p:nvSpPr>
        <p:spPr>
          <a:xfrm>
            <a:off x="6687672" y="548639"/>
            <a:ext cx="5504328" cy="2194561"/>
          </a:xfrm>
        </p:spPr>
        <p:txBody>
          <a:bodyPr/>
          <a:lstStyle/>
          <a:p>
            <a:r>
              <a:rPr lang="af-ZA" b="1" i="0" dirty="0">
                <a:effectLst/>
                <a:latin typeface="+mn-lt"/>
              </a:rPr>
              <a:t>The largest copper producer</a:t>
            </a:r>
            <a:endParaRPr lang="ru-RU" dirty="0">
              <a:latin typeface="+mn-lt"/>
            </a:endParaRPr>
          </a:p>
        </p:txBody>
      </p:sp>
      <p:sp>
        <p:nvSpPr>
          <p:cNvPr id="3" name="Объект 2">
            <a:extLst>
              <a:ext uri="{FF2B5EF4-FFF2-40B4-BE49-F238E27FC236}">
                <a16:creationId xmlns:a16="http://schemas.microsoft.com/office/drawing/2014/main" id="{4DCF809C-2D2A-0049-BF8F-4BE08027E7C9}"/>
              </a:ext>
            </a:extLst>
          </p:cNvPr>
          <p:cNvSpPr>
            <a:spLocks noGrp="1"/>
          </p:cNvSpPr>
          <p:nvPr>
            <p:ph idx="1"/>
          </p:nvPr>
        </p:nvSpPr>
        <p:spPr>
          <a:xfrm>
            <a:off x="6544234" y="1715532"/>
            <a:ext cx="4721991" cy="4593828"/>
          </a:xfrm>
        </p:spPr>
        <p:txBody>
          <a:bodyPr>
            <a:normAutofit/>
          </a:bodyPr>
          <a:lstStyle/>
          <a:p>
            <a:r>
              <a:rPr lang="af-ZA" sz="2400" b="0" i="0" dirty="0">
                <a:effectLst/>
              </a:rPr>
              <a:t>Following the opening of the Oyu Tolgoi underground mine, Rio Tinto Group CEO Jakob Stausholm said: “Oyu Tolgoi has taken the first step towards becoming one of the world’s largest copper producers.”</a:t>
            </a:r>
            <a:endParaRPr lang="ru-RU" sz="2400" dirty="0"/>
          </a:p>
        </p:txBody>
      </p:sp>
      <p:pic>
        <p:nvPicPr>
          <p:cNvPr id="4" name="Рисунок 3">
            <a:extLst>
              <a:ext uri="{FF2B5EF4-FFF2-40B4-BE49-F238E27FC236}">
                <a16:creationId xmlns:a16="http://schemas.microsoft.com/office/drawing/2014/main" id="{88845462-C17C-F391-468C-EDB276996EDC}"/>
              </a:ext>
            </a:extLst>
          </p:cNvPr>
          <p:cNvPicPr>
            <a:picLocks noChangeAspect="1"/>
          </p:cNvPicPr>
          <p:nvPr/>
        </p:nvPicPr>
        <p:blipFill>
          <a:blip r:embed="rId2"/>
          <a:srcRect/>
          <a:stretch/>
        </p:blipFill>
        <p:spPr>
          <a:xfrm>
            <a:off x="24484" y="0"/>
            <a:ext cx="6304598" cy="6858000"/>
          </a:xfrm>
          <a:prstGeom prst="rect">
            <a:avLst/>
          </a:prstGeom>
        </p:spPr>
      </p:pic>
    </p:spTree>
    <p:extLst>
      <p:ext uri="{BB962C8B-B14F-4D97-AF65-F5344CB8AC3E}">
        <p14:creationId xmlns:p14="http://schemas.microsoft.com/office/powerpoint/2010/main" val="184777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6" name="Picture 5">
            <a:extLst>
              <a:ext uri="{FF2B5EF4-FFF2-40B4-BE49-F238E27FC236}">
                <a16:creationId xmlns:a16="http://schemas.microsoft.com/office/drawing/2014/main" id="{07FAC6D7-154B-0FA0-F10F-97868BC5A909}"/>
              </a:ext>
            </a:extLst>
          </p:cNvPr>
          <p:cNvPicPr>
            <a:picLocks noChangeAspect="1"/>
          </p:cNvPicPr>
          <p:nvPr/>
        </p:nvPicPr>
        <p:blipFill>
          <a:blip r:embed="rId2"/>
          <a:srcRect l="222" r="222"/>
          <a:stretch/>
        </p:blipFill>
        <p:spPr>
          <a:xfrm>
            <a:off x="20" y="10"/>
            <a:ext cx="12191980" cy="6857990"/>
          </a:xfrm>
          <a:prstGeom prst="rect">
            <a:avLst/>
          </a:prstGeom>
        </p:spPr>
      </p:pic>
      <p:sp>
        <p:nvSpPr>
          <p:cNvPr id="12" name="Rectangle 11">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p:cNvSpPr>
            <a:spLocks noGrp="1"/>
          </p:cNvSpPr>
          <p:nvPr>
            <p:ph type="ctrTitle"/>
          </p:nvPr>
        </p:nvSpPr>
        <p:spPr>
          <a:xfrm>
            <a:off x="286506" y="603315"/>
            <a:ext cx="5649211" cy="3685731"/>
          </a:xfrm>
        </p:spPr>
        <p:txBody>
          <a:bodyPr vert="horz" lIns="91440" tIns="45720" rIns="91440" bIns="45720" rtlCol="0" anchor="t">
            <a:normAutofit/>
          </a:bodyPr>
          <a:lstStyle/>
          <a:p>
            <a:r>
              <a:rPr lang="en-US" sz="5400"/>
              <a:t>Thank you</a:t>
            </a:r>
          </a:p>
        </p:txBody>
      </p:sp>
      <p:sp>
        <p:nvSpPr>
          <p:cNvPr id="3" name="Content Placeholder"/>
          <p:cNvSpPr>
            <a:spLocks noGrp="1"/>
          </p:cNvSpPr>
          <p:nvPr>
            <p:ph idx="1"/>
          </p:nvPr>
        </p:nvSpPr>
        <p:spPr>
          <a:xfrm>
            <a:off x="430306" y="4289047"/>
            <a:ext cx="5271247" cy="1965638"/>
          </a:xfrm>
        </p:spPr>
        <p:txBody>
          <a:bodyPr vert="horz" lIns="91440" tIns="45720" rIns="91440" bIns="45720" rtlCol="0" anchor="ctr">
            <a:noAutofit/>
          </a:bodyPr>
          <a:lstStyle/>
          <a:p>
            <a:pPr marL="0" lvl="0" indent="0">
              <a:buNone/>
            </a:pPr>
            <a:r>
              <a:rPr lang="en-US" sz="3600" dirty="0"/>
              <a:t>Source: dailypost.mn</a:t>
            </a:r>
          </a:p>
        </p:txBody>
      </p:sp>
    </p:spTree>
    <p:extLst>
      <p:ext uri="{BB962C8B-B14F-4D97-AF65-F5344CB8AC3E}">
        <p14:creationId xmlns:p14="http://schemas.microsoft.com/office/powerpoint/2010/main" val="286201997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2AFC67-0973-EC0D-F14E-710D701B2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4696" y="800728"/>
            <a:ext cx="5611907" cy="992212"/>
          </a:xfrm>
        </p:spPr>
        <p:txBody>
          <a:bodyPr anchor="b">
            <a:noAutofit/>
          </a:bodyPr>
          <a:lstStyle/>
          <a:p>
            <a:r>
              <a:rPr lang="en-US" dirty="0">
                <a:ea typeface="Times New Roman" panose="02020603050405020304" pitchFamily="18" charset="0"/>
              </a:rPr>
              <a:t>D</a:t>
            </a:r>
            <a:r>
              <a:rPr lang="ru-RU" b="1" dirty="0" err="1">
                <a:effectLst/>
                <a:ea typeface="Times New Roman" panose="02020603050405020304" pitchFamily="18" charset="0"/>
              </a:rPr>
              <a:t>eposit</a:t>
            </a:r>
            <a:endParaRPr lang="ru-RU" dirty="0"/>
          </a:p>
        </p:txBody>
      </p:sp>
      <p:pic>
        <p:nvPicPr>
          <p:cNvPr id="6" name="Picture 5">
            <a:extLst>
              <a:ext uri="{FF2B5EF4-FFF2-40B4-BE49-F238E27FC236}">
                <a16:creationId xmlns:a16="http://schemas.microsoft.com/office/drawing/2014/main" id="{AD72F71E-B086-166D-BC5D-63E2D164471E}"/>
              </a:ext>
            </a:extLst>
          </p:cNvPr>
          <p:cNvPicPr>
            <a:picLocks noChangeAspect="1"/>
          </p:cNvPicPr>
          <p:nvPr/>
        </p:nvPicPr>
        <p:blipFill>
          <a:blip r:embed="rId2"/>
          <a:srcRect l="21527" r="21527"/>
          <a:stretch/>
        </p:blipFill>
        <p:spPr>
          <a:xfrm>
            <a:off x="6580094" y="10"/>
            <a:ext cx="5611906" cy="6857990"/>
          </a:xfrm>
          <a:prstGeom prst="rect">
            <a:avLst/>
          </a:prstGeom>
        </p:spPr>
      </p:pic>
      <p:sp>
        <p:nvSpPr>
          <p:cNvPr id="5" name="Объект 4">
            <a:extLst>
              <a:ext uri="{FF2B5EF4-FFF2-40B4-BE49-F238E27FC236}">
                <a16:creationId xmlns:a16="http://schemas.microsoft.com/office/drawing/2014/main" id="{2CB869BA-7C0A-2250-BA12-0C8A97B42BCA}"/>
              </a:ext>
            </a:extLst>
          </p:cNvPr>
          <p:cNvSpPr>
            <a:spLocks noGrp="1"/>
          </p:cNvSpPr>
          <p:nvPr>
            <p:ph idx="1"/>
          </p:nvPr>
        </p:nvSpPr>
        <p:spPr>
          <a:xfrm>
            <a:off x="646983" y="2028556"/>
            <a:ext cx="5286129" cy="4593828"/>
          </a:xfrm>
        </p:spPr>
        <p:txBody>
          <a:bodyPr>
            <a:noAutofit/>
          </a:bodyPr>
          <a:lstStyle/>
          <a:p>
            <a:r>
              <a:rPr lang="ru-RU" sz="2400">
                <a:effectLst/>
                <a:ea typeface="Times New Roman" panose="02020603050405020304" pitchFamily="18" charset="0"/>
              </a:rPr>
              <a:t>The Oyu Tolgoi deposit, located in Khanbogd soum, Umnugovi aimag, Mongolia, was formed 5,000 years ago. Geologists believe that the Oyu Tolgoi deposit was formed by the eruption of the Tan Shan volcano and the resulting seismic activity.</a:t>
            </a:r>
          </a:p>
        </p:txBody>
      </p:sp>
    </p:spTree>
    <p:extLst>
      <p:ext uri="{BB962C8B-B14F-4D97-AF65-F5344CB8AC3E}">
        <p14:creationId xmlns:p14="http://schemas.microsoft.com/office/powerpoint/2010/main" val="645742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2AFC67-0973-EC0D-F14E-710D701B2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D6E4F110-9FE2-7B59-9BA2-4FDA314570B0}"/>
              </a:ext>
            </a:extLst>
          </p:cNvPr>
          <p:cNvPicPr>
            <a:picLocks noChangeAspect="1"/>
          </p:cNvPicPr>
          <p:nvPr/>
        </p:nvPicPr>
        <p:blipFill>
          <a:blip r:embed="rId2"/>
          <a:srcRect t="3286" b="3286"/>
          <a:stretch/>
        </p:blipFill>
        <p:spPr>
          <a:xfrm>
            <a:off x="6633882" y="10"/>
            <a:ext cx="5558117" cy="6857990"/>
          </a:xfrm>
          <a:prstGeom prst="rect">
            <a:avLst/>
          </a:prstGeom>
        </p:spPr>
      </p:pic>
      <p:sp>
        <p:nvSpPr>
          <p:cNvPr id="5" name="Заголовок 4">
            <a:extLst>
              <a:ext uri="{FF2B5EF4-FFF2-40B4-BE49-F238E27FC236}">
                <a16:creationId xmlns:a16="http://schemas.microsoft.com/office/drawing/2014/main" id="{55FF16E3-18E1-5F2C-2B8E-711909F2B11E}"/>
              </a:ext>
            </a:extLst>
          </p:cNvPr>
          <p:cNvSpPr>
            <a:spLocks noGrp="1"/>
          </p:cNvSpPr>
          <p:nvPr>
            <p:ph type="title"/>
          </p:nvPr>
        </p:nvSpPr>
        <p:spPr>
          <a:xfrm>
            <a:off x="646982" y="548640"/>
            <a:ext cx="5755341" cy="1166892"/>
          </a:xfrm>
        </p:spPr>
        <p:txBody>
          <a:bodyPr>
            <a:noAutofit/>
          </a:bodyPr>
          <a:lstStyle/>
          <a:p>
            <a:r>
              <a:rPr lang="en-US" b="1" dirty="0">
                <a:ea typeface="Times New Roman" panose="02020603050405020304" pitchFamily="18" charset="0"/>
              </a:rPr>
              <a:t>Discovery</a:t>
            </a:r>
            <a:br>
              <a:rPr lang="ru-RU" dirty="0">
                <a:effectLst/>
                <a:ea typeface="Times New Roman" panose="02020603050405020304" pitchFamily="18" charset="0"/>
              </a:rPr>
            </a:br>
            <a:endParaRPr lang="ru-RU" dirty="0"/>
          </a:p>
        </p:txBody>
      </p:sp>
      <p:sp>
        <p:nvSpPr>
          <p:cNvPr id="8" name="Объект 7">
            <a:extLst>
              <a:ext uri="{FF2B5EF4-FFF2-40B4-BE49-F238E27FC236}">
                <a16:creationId xmlns:a16="http://schemas.microsoft.com/office/drawing/2014/main" id="{80002C6A-D577-CBF1-0489-3ADDD3E97096}"/>
              </a:ext>
            </a:extLst>
          </p:cNvPr>
          <p:cNvSpPr>
            <a:spLocks noGrp="1"/>
          </p:cNvSpPr>
          <p:nvPr>
            <p:ph idx="1"/>
          </p:nvPr>
        </p:nvSpPr>
        <p:spPr>
          <a:xfrm>
            <a:off x="612647" y="1715532"/>
            <a:ext cx="5558117" cy="4593828"/>
          </a:xfrm>
        </p:spPr>
        <p:txBody>
          <a:bodyPr>
            <a:normAutofit/>
          </a:bodyPr>
          <a:lstStyle/>
          <a:p>
            <a:r>
              <a:rPr lang="ru-RU" sz="2400">
                <a:solidFill>
                  <a:srgbClr val="000000"/>
                </a:solidFill>
                <a:effectLst/>
                <a:ea typeface="Times New Roman" panose="02020603050405020304" pitchFamily="18" charset="0"/>
              </a:rPr>
              <a:t>The Oyu Tolgoi deposit, located in Khanbogd soum, Umnugovi aimag, Mongolia, was explored by the Canadian company Ivanhoe Mines. In 2011, the company determined that Oyu Tolgoi has three groups of deposits.</a:t>
            </a:r>
            <a:endParaRPr lang="ru-RU" sz="2400">
              <a:effectLst/>
              <a:ea typeface="Times New Roman" panose="02020603050405020304" pitchFamily="18" charset="0"/>
            </a:endParaRPr>
          </a:p>
        </p:txBody>
      </p:sp>
    </p:spTree>
    <p:extLst>
      <p:ext uri="{BB962C8B-B14F-4D97-AF65-F5344CB8AC3E}">
        <p14:creationId xmlns:p14="http://schemas.microsoft.com/office/powerpoint/2010/main" val="2355407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0D12BC29-7690-DB53-A4F3-4EADF216CC71}"/>
              </a:ext>
            </a:extLst>
          </p:cNvPr>
          <p:cNvPicPr>
            <a:picLocks noChangeAspect="1"/>
          </p:cNvPicPr>
          <p:nvPr/>
        </p:nvPicPr>
        <p:blipFill>
          <a:blip r:embed="rId2"/>
          <a:srcRect/>
          <a:stretch/>
        </p:blipFill>
        <p:spPr>
          <a:xfrm>
            <a:off x="6672296" y="0"/>
            <a:ext cx="5519705" cy="6858000"/>
          </a:xfrm>
          <a:prstGeom prst="rect">
            <a:avLst/>
          </a:prstGeom>
        </p:spPr>
      </p:pic>
      <p:sp>
        <p:nvSpPr>
          <p:cNvPr id="5" name="Заголовок 4">
            <a:extLst>
              <a:ext uri="{FF2B5EF4-FFF2-40B4-BE49-F238E27FC236}">
                <a16:creationId xmlns:a16="http://schemas.microsoft.com/office/drawing/2014/main" id="{31F77DB5-514B-36A4-B731-FE8256AA110B}"/>
              </a:ext>
            </a:extLst>
          </p:cNvPr>
          <p:cNvSpPr>
            <a:spLocks noGrp="1"/>
          </p:cNvSpPr>
          <p:nvPr>
            <p:ph type="title"/>
          </p:nvPr>
        </p:nvSpPr>
        <p:spPr>
          <a:xfrm>
            <a:off x="612648" y="548640"/>
            <a:ext cx="11579352" cy="1132258"/>
          </a:xfrm>
        </p:spPr>
        <p:txBody>
          <a:bodyPr>
            <a:normAutofit/>
          </a:bodyPr>
          <a:lstStyle/>
          <a:p>
            <a:r>
              <a:rPr lang="en-US" dirty="0">
                <a:ea typeface="Times New Roman" panose="02020603050405020304" pitchFamily="18" charset="0"/>
              </a:rPr>
              <a:t>R</a:t>
            </a:r>
            <a:r>
              <a:rPr lang="ru-RU" b="1">
                <a:effectLst/>
                <a:ea typeface="Times New Roman" panose="02020603050405020304" pitchFamily="18" charset="0"/>
              </a:rPr>
              <a:t>eserves</a:t>
            </a:r>
            <a:endParaRPr lang="ru-RU" dirty="0">
              <a:effectLst/>
              <a:ea typeface="Times New Roman" panose="02020603050405020304" pitchFamily="18" charset="0"/>
            </a:endParaRPr>
          </a:p>
        </p:txBody>
      </p:sp>
      <p:sp>
        <p:nvSpPr>
          <p:cNvPr id="3" name="Объект 2">
            <a:extLst>
              <a:ext uri="{FF2B5EF4-FFF2-40B4-BE49-F238E27FC236}">
                <a16:creationId xmlns:a16="http://schemas.microsoft.com/office/drawing/2014/main" id="{31D6A8A0-B475-515C-43C1-67B02B376EED}"/>
              </a:ext>
            </a:extLst>
          </p:cNvPr>
          <p:cNvSpPr>
            <a:spLocks noGrp="1"/>
          </p:cNvSpPr>
          <p:nvPr>
            <p:ph idx="1"/>
          </p:nvPr>
        </p:nvSpPr>
        <p:spPr>
          <a:xfrm>
            <a:off x="612647" y="1680898"/>
            <a:ext cx="5898776" cy="4593828"/>
          </a:xfrm>
        </p:spPr>
        <p:txBody>
          <a:bodyPr>
            <a:noAutofit/>
          </a:bodyPr>
          <a:lstStyle/>
          <a:p>
            <a:r>
              <a:rPr lang="af-ZA" sz="2400" b="0" i="0" dirty="0">
                <a:effectLst/>
              </a:rPr>
              <a:t>The Oyu Tolgoi deposit consists of three groups of deposits: Heruga, Hugo Dummett</a:t>
            </a:r>
            <a:r>
              <a:rPr lang="af-ZA" sz="2400" b="0" i="0">
                <a:effectLst/>
              </a:rPr>
              <a:t>, and </a:t>
            </a:r>
            <a:r>
              <a:rPr lang="af-ZA" sz="2400" b="0" i="0" dirty="0">
                <a:effectLst/>
              </a:rPr>
              <a:t>Oyu, with proven reserves of 31 million tons of copper and 1,200 tons of gold. Two of them are underground and one is an open pit. The Oyu Tolgoi deposit is ranked among the largest in Mongolia and the world in terms of gold and copper reserves.</a:t>
            </a:r>
            <a:endParaRPr lang="ru-RU" sz="2400" dirty="0"/>
          </a:p>
        </p:txBody>
      </p:sp>
    </p:spTree>
    <p:extLst>
      <p:ext uri="{BB962C8B-B14F-4D97-AF65-F5344CB8AC3E}">
        <p14:creationId xmlns:p14="http://schemas.microsoft.com/office/powerpoint/2010/main" val="528200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B047B6-9A60-A3D4-091E-CC67AC7C76A1}"/>
              </a:ext>
            </a:extLst>
          </p:cNvPr>
          <p:cNvSpPr>
            <a:spLocks noGrp="1"/>
          </p:cNvSpPr>
          <p:nvPr>
            <p:ph type="title"/>
          </p:nvPr>
        </p:nvSpPr>
        <p:spPr/>
        <p:txBody>
          <a:bodyPr/>
          <a:lstStyle/>
          <a:p>
            <a:r>
              <a:rPr lang="en-US"/>
              <a:t>Golden Triangle, Heruga, Hugo Dammet</a:t>
            </a:r>
            <a:endParaRPr lang="ru-RU" dirty="0"/>
          </a:p>
        </p:txBody>
      </p:sp>
      <p:pic>
        <p:nvPicPr>
          <p:cNvPr id="4" name="Объект 3">
            <a:extLst>
              <a:ext uri="{FF2B5EF4-FFF2-40B4-BE49-F238E27FC236}">
                <a16:creationId xmlns:a16="http://schemas.microsoft.com/office/drawing/2014/main" id="{257E5777-2FF0-3031-066A-B55208C7454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2648" y="1680899"/>
            <a:ext cx="10653578" cy="4628462"/>
          </a:xfrm>
          <a:prstGeom prst="rect">
            <a:avLst/>
          </a:prstGeom>
        </p:spPr>
      </p:pic>
    </p:spTree>
    <p:extLst>
      <p:ext uri="{BB962C8B-B14F-4D97-AF65-F5344CB8AC3E}">
        <p14:creationId xmlns:p14="http://schemas.microsoft.com/office/powerpoint/2010/main" val="219633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8" y="603504"/>
            <a:ext cx="5862396" cy="1527048"/>
          </a:xfrm>
        </p:spPr>
        <p:txBody>
          <a:bodyPr anchor="b">
            <a:normAutofit/>
          </a:bodyPr>
          <a:lstStyle/>
          <a:p>
            <a:r>
              <a:rPr lang="en-US" dirty="0"/>
              <a:t>Golden Triangle</a:t>
            </a:r>
            <a:endParaRPr lang="ru-RU" dirty="0"/>
          </a:p>
        </p:txBody>
      </p:sp>
      <p:sp>
        <p:nvSpPr>
          <p:cNvPr id="3" name="Content Placeholder"/>
          <p:cNvSpPr>
            <a:spLocks noGrp="1"/>
          </p:cNvSpPr>
          <p:nvPr>
            <p:ph idx="1"/>
          </p:nvPr>
        </p:nvSpPr>
        <p:spPr>
          <a:xfrm>
            <a:off x="612646" y="2130552"/>
            <a:ext cx="10966706" cy="5334021"/>
          </a:xfrm>
        </p:spPr>
        <p:txBody>
          <a:bodyPr>
            <a:normAutofit/>
          </a:bodyPr>
          <a:lstStyle/>
          <a:p>
            <a:pPr marL="0" indent="0">
              <a:buNone/>
            </a:pPr>
            <a:endParaRPr lang="ru-RU" sz="2400" dirty="0">
              <a:effectLst/>
              <a:ea typeface="Times New Roman" panose="02020603050405020304" pitchFamily="18" charset="0"/>
            </a:endParaRPr>
          </a:p>
          <a:p>
            <a:r>
              <a:rPr lang="ru-RU" sz="2400" dirty="0" err="1">
                <a:effectLst/>
                <a:ea typeface="Times New Roman" panose="02020603050405020304" pitchFamily="18" charset="0"/>
              </a:rPr>
              <a:t>Ivanhoe</a:t>
            </a:r>
            <a:r>
              <a:rPr lang="ru-RU" sz="2400" dirty="0">
                <a:effectLst/>
                <a:ea typeface="Times New Roman" panose="02020603050405020304" pitchFamily="18" charset="0"/>
              </a:rPr>
              <a:t> </a:t>
            </a:r>
            <a:r>
              <a:rPr lang="ru-RU" sz="2400" dirty="0" err="1">
                <a:effectLst/>
                <a:ea typeface="Times New Roman" panose="02020603050405020304" pitchFamily="18" charset="0"/>
              </a:rPr>
              <a:t>Mines</a:t>
            </a:r>
            <a:r>
              <a:rPr lang="ru-RU" sz="2400" dirty="0">
                <a:effectLst/>
                <a:ea typeface="Times New Roman" panose="02020603050405020304" pitchFamily="18" charset="0"/>
              </a:rPr>
              <a:t> </a:t>
            </a:r>
            <a:r>
              <a:rPr lang="ru-RU" sz="2400" dirty="0" err="1">
                <a:effectLst/>
                <a:ea typeface="Times New Roman" panose="02020603050405020304" pitchFamily="18" charset="0"/>
              </a:rPr>
              <a:t>discovered</a:t>
            </a:r>
            <a:r>
              <a:rPr lang="ru-RU" sz="2400" dirty="0">
                <a:effectLst/>
                <a:ea typeface="Times New Roman" panose="02020603050405020304" pitchFamily="18" charset="0"/>
              </a:rPr>
              <a:t> </a:t>
            </a:r>
            <a:r>
              <a:rPr lang="ru-RU" sz="2400" dirty="0" err="1">
                <a:effectLst/>
                <a:ea typeface="Times New Roman" panose="02020603050405020304" pitchFamily="18" charset="0"/>
              </a:rPr>
              <a:t>high-grade</a:t>
            </a:r>
            <a:r>
              <a:rPr lang="ru-RU" sz="2400" dirty="0">
                <a:effectLst/>
                <a:ea typeface="Times New Roman" panose="02020603050405020304" pitchFamily="18" charset="0"/>
              </a:rPr>
              <a:t> </a:t>
            </a:r>
            <a:r>
              <a:rPr lang="ru-RU" sz="2400" dirty="0" err="1">
                <a:effectLst/>
                <a:ea typeface="Times New Roman" panose="02020603050405020304" pitchFamily="18" charset="0"/>
              </a:rPr>
              <a:t>copper</a:t>
            </a:r>
            <a:r>
              <a:rPr lang="ru-RU" sz="2400" dirty="0">
                <a:effectLst/>
                <a:ea typeface="Times New Roman" panose="02020603050405020304" pitchFamily="18" charset="0"/>
              </a:rPr>
              <a:t> </a:t>
            </a:r>
            <a:r>
              <a:rPr lang="ru-RU" sz="2400" dirty="0" err="1">
                <a:effectLst/>
                <a:ea typeface="Times New Roman" panose="02020603050405020304" pitchFamily="18" charset="0"/>
              </a:rPr>
              <a:t>ore</a:t>
            </a:r>
            <a:r>
              <a:rPr lang="ru-RU" sz="2400" dirty="0">
                <a:effectLst/>
                <a:ea typeface="Times New Roman" panose="02020603050405020304" pitchFamily="18" charset="0"/>
              </a:rPr>
              <a:t> </a:t>
            </a:r>
            <a:r>
              <a:rPr lang="ru-RU" sz="2400" dirty="0" err="1">
                <a:effectLst/>
                <a:ea typeface="Times New Roman" panose="02020603050405020304" pitchFamily="18" charset="0"/>
              </a:rPr>
              <a:t>when</a:t>
            </a:r>
            <a:r>
              <a:rPr lang="ru-RU" sz="2400" dirty="0">
                <a:effectLst/>
                <a:ea typeface="Times New Roman" panose="02020603050405020304" pitchFamily="18" charset="0"/>
              </a:rPr>
              <a:t> </a:t>
            </a:r>
            <a:r>
              <a:rPr lang="ru-RU" sz="2400" dirty="0" err="1">
                <a:effectLst/>
                <a:ea typeface="Times New Roman" panose="02020603050405020304" pitchFamily="18" charset="0"/>
              </a:rPr>
              <a:t>drilling</a:t>
            </a:r>
            <a:r>
              <a:rPr lang="ru-RU" sz="2400" dirty="0">
                <a:effectLst/>
                <a:ea typeface="Times New Roman" panose="02020603050405020304" pitchFamily="18" charset="0"/>
              </a:rPr>
              <a:t> </a:t>
            </a:r>
            <a:r>
              <a:rPr lang="ru-RU" sz="2400" dirty="0" err="1">
                <a:effectLst/>
                <a:ea typeface="Times New Roman" panose="02020603050405020304" pitchFamily="18" charset="0"/>
              </a:rPr>
              <a:t>hole</a:t>
            </a:r>
            <a:r>
              <a:rPr lang="ru-RU" sz="2400" dirty="0">
                <a:effectLst/>
                <a:ea typeface="Times New Roman" panose="02020603050405020304" pitchFamily="18" charset="0"/>
              </a:rPr>
              <a:t> 105. </a:t>
            </a:r>
            <a:r>
              <a:rPr lang="ru-RU" sz="2400" dirty="0" err="1">
                <a:effectLst/>
                <a:ea typeface="Times New Roman" panose="02020603050405020304" pitchFamily="18" charset="0"/>
              </a:rPr>
              <a:t>Two</a:t>
            </a:r>
            <a:r>
              <a:rPr lang="ru-RU" sz="2400" dirty="0">
                <a:effectLst/>
                <a:ea typeface="Times New Roman" panose="02020603050405020304" pitchFamily="18" charset="0"/>
              </a:rPr>
              <a:t> </a:t>
            </a:r>
            <a:r>
              <a:rPr lang="ru-RU" sz="2400" dirty="0" err="1">
                <a:effectLst/>
                <a:ea typeface="Times New Roman" panose="02020603050405020304" pitchFamily="18" charset="0"/>
              </a:rPr>
              <a:t>more</a:t>
            </a:r>
            <a:r>
              <a:rPr lang="ru-RU" sz="2400" dirty="0">
                <a:effectLst/>
                <a:ea typeface="Times New Roman" panose="02020603050405020304" pitchFamily="18" charset="0"/>
              </a:rPr>
              <a:t> </a:t>
            </a:r>
            <a:r>
              <a:rPr lang="ru-RU" sz="2400" dirty="0" err="1">
                <a:effectLst/>
                <a:ea typeface="Times New Roman" panose="02020603050405020304" pitchFamily="18" charset="0"/>
              </a:rPr>
              <a:t>holes</a:t>
            </a:r>
            <a:r>
              <a:rPr lang="ru-RU" sz="2400" dirty="0">
                <a:effectLst/>
                <a:ea typeface="Times New Roman" panose="02020603050405020304" pitchFamily="18" charset="0"/>
              </a:rPr>
              <a:t> </a:t>
            </a:r>
            <a:r>
              <a:rPr lang="ru-RU" sz="2400" dirty="0" err="1">
                <a:effectLst/>
                <a:ea typeface="Times New Roman" panose="02020603050405020304" pitchFamily="18" charset="0"/>
              </a:rPr>
              <a:t>drilled</a:t>
            </a:r>
            <a:r>
              <a:rPr lang="ru-RU" sz="2400" dirty="0">
                <a:effectLst/>
                <a:ea typeface="Times New Roman" panose="02020603050405020304" pitchFamily="18" charset="0"/>
              </a:rPr>
              <a:t> </a:t>
            </a:r>
            <a:r>
              <a:rPr lang="ru-RU" sz="2400" dirty="0" err="1">
                <a:effectLst/>
                <a:ea typeface="Times New Roman" panose="02020603050405020304" pitchFamily="18" charset="0"/>
              </a:rPr>
              <a:t>nearby</a:t>
            </a:r>
            <a:r>
              <a:rPr lang="ru-RU" sz="2400" dirty="0">
                <a:effectLst/>
                <a:ea typeface="Times New Roman" panose="02020603050405020304" pitchFamily="18" charset="0"/>
              </a:rPr>
              <a:t> </a:t>
            </a:r>
            <a:r>
              <a:rPr lang="ru-RU" sz="2400" dirty="0" err="1">
                <a:effectLst/>
                <a:ea typeface="Times New Roman" panose="02020603050405020304" pitchFamily="18" charset="0"/>
              </a:rPr>
              <a:t>also</a:t>
            </a:r>
            <a:r>
              <a:rPr lang="ru-RU" sz="2400" dirty="0">
                <a:effectLst/>
                <a:ea typeface="Times New Roman" panose="02020603050405020304" pitchFamily="18" charset="0"/>
              </a:rPr>
              <a:t> </a:t>
            </a:r>
            <a:r>
              <a:rPr lang="ru-RU" sz="2400" dirty="0" err="1">
                <a:effectLst/>
                <a:ea typeface="Times New Roman" panose="02020603050405020304" pitchFamily="18" charset="0"/>
              </a:rPr>
              <a:t>found</a:t>
            </a:r>
            <a:r>
              <a:rPr lang="ru-RU" sz="2400" dirty="0">
                <a:effectLst/>
                <a:ea typeface="Times New Roman" panose="02020603050405020304" pitchFamily="18" charset="0"/>
              </a:rPr>
              <a:t> </a:t>
            </a:r>
            <a:r>
              <a:rPr lang="ru-RU" sz="2400" dirty="0" err="1">
                <a:effectLst/>
                <a:ea typeface="Times New Roman" panose="02020603050405020304" pitchFamily="18" charset="0"/>
              </a:rPr>
              <a:t>high-grade</a:t>
            </a:r>
            <a:r>
              <a:rPr lang="ru-RU" sz="2400" dirty="0">
                <a:effectLst/>
                <a:ea typeface="Times New Roman" panose="02020603050405020304" pitchFamily="18" charset="0"/>
              </a:rPr>
              <a:t> </a:t>
            </a:r>
            <a:r>
              <a:rPr lang="ru-RU" sz="2400" dirty="0" err="1">
                <a:effectLst/>
                <a:ea typeface="Times New Roman" panose="02020603050405020304" pitchFamily="18" charset="0"/>
              </a:rPr>
              <a:t>copper</a:t>
            </a:r>
            <a:r>
              <a:rPr lang="ru-RU" sz="2400" dirty="0">
                <a:effectLst/>
                <a:ea typeface="Times New Roman" panose="02020603050405020304" pitchFamily="18" charset="0"/>
              </a:rPr>
              <a:t> </a:t>
            </a:r>
            <a:r>
              <a:rPr lang="ru-RU" sz="2400" dirty="0" err="1">
                <a:effectLst/>
                <a:ea typeface="Times New Roman" panose="02020603050405020304" pitchFamily="18" charset="0"/>
              </a:rPr>
              <a:t>ore</a:t>
            </a:r>
            <a:r>
              <a:rPr lang="ru-RU" sz="2400" dirty="0">
                <a:effectLst/>
                <a:ea typeface="Times New Roman" panose="02020603050405020304" pitchFamily="18" charset="0"/>
              </a:rPr>
              <a:t>. </a:t>
            </a:r>
            <a:r>
              <a:rPr lang="ru-RU" sz="2400" dirty="0" err="1">
                <a:effectLst/>
                <a:ea typeface="Times New Roman" panose="02020603050405020304" pitchFamily="18" charset="0"/>
              </a:rPr>
              <a:t>These</a:t>
            </a:r>
            <a:r>
              <a:rPr lang="ru-RU" sz="2400" dirty="0">
                <a:effectLst/>
                <a:ea typeface="Times New Roman" panose="02020603050405020304" pitchFamily="18" charset="0"/>
              </a:rPr>
              <a:t> </a:t>
            </a:r>
            <a:r>
              <a:rPr lang="ru-RU" sz="2400" dirty="0" err="1">
                <a:effectLst/>
                <a:ea typeface="Times New Roman" panose="02020603050405020304" pitchFamily="18" charset="0"/>
              </a:rPr>
              <a:t>three</a:t>
            </a:r>
            <a:r>
              <a:rPr lang="ru-RU" sz="2400" dirty="0">
                <a:effectLst/>
                <a:ea typeface="Times New Roman" panose="02020603050405020304" pitchFamily="18" charset="0"/>
              </a:rPr>
              <a:t> </a:t>
            </a:r>
            <a:r>
              <a:rPr lang="ru-RU" sz="2400" dirty="0" err="1">
                <a:effectLst/>
                <a:ea typeface="Times New Roman" panose="02020603050405020304" pitchFamily="18" charset="0"/>
              </a:rPr>
              <a:t>holes</a:t>
            </a:r>
            <a:r>
              <a:rPr lang="ru-RU" sz="2400" dirty="0">
                <a:effectLst/>
                <a:ea typeface="Times New Roman" panose="02020603050405020304" pitchFamily="18" charset="0"/>
              </a:rPr>
              <a:t> </a:t>
            </a:r>
            <a:r>
              <a:rPr lang="ru-RU" sz="2400" dirty="0" err="1">
                <a:effectLst/>
                <a:ea typeface="Times New Roman" panose="02020603050405020304" pitchFamily="18" charset="0"/>
              </a:rPr>
              <a:t>are</a:t>
            </a:r>
            <a:r>
              <a:rPr lang="ru-RU" sz="2400" dirty="0">
                <a:effectLst/>
                <a:ea typeface="Times New Roman" panose="02020603050405020304" pitchFamily="18" charset="0"/>
              </a:rPr>
              <a:t> </a:t>
            </a:r>
            <a:r>
              <a:rPr lang="ru-RU" sz="2400" dirty="0" err="1">
                <a:effectLst/>
                <a:ea typeface="Times New Roman" panose="02020603050405020304" pitchFamily="18" charset="0"/>
              </a:rPr>
              <a:t>known</a:t>
            </a:r>
            <a:r>
              <a:rPr lang="ru-RU" sz="2400" dirty="0">
                <a:effectLst/>
                <a:ea typeface="Times New Roman" panose="02020603050405020304" pitchFamily="18" charset="0"/>
              </a:rPr>
              <a:t> </a:t>
            </a:r>
            <a:r>
              <a:rPr lang="ru-RU" sz="2400" dirty="0" err="1">
                <a:effectLst/>
                <a:ea typeface="Times New Roman" panose="02020603050405020304" pitchFamily="18" charset="0"/>
              </a:rPr>
              <a:t>as</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Golden</a:t>
            </a:r>
            <a:r>
              <a:rPr lang="ru-RU" sz="2400" dirty="0">
                <a:effectLst/>
                <a:ea typeface="Times New Roman" panose="02020603050405020304" pitchFamily="18" charset="0"/>
              </a:rPr>
              <a:t> </a:t>
            </a:r>
            <a:r>
              <a:rPr lang="ru-RU" sz="2400" dirty="0" err="1">
                <a:effectLst/>
                <a:ea typeface="Times New Roman" panose="02020603050405020304" pitchFamily="18" charset="0"/>
              </a:rPr>
              <a:t>Triangle</a:t>
            </a:r>
            <a:r>
              <a:rPr lang="ru-RU" sz="2400" dirty="0">
                <a:effectLst/>
                <a:ea typeface="Times New Roman" panose="02020603050405020304" pitchFamily="18" charset="0"/>
              </a:rPr>
              <a:t>.” </a:t>
            </a:r>
            <a:r>
              <a:rPr lang="ru-RU" sz="2400" dirty="0" err="1">
                <a:effectLst/>
                <a:ea typeface="Times New Roman" panose="02020603050405020304" pitchFamily="18" charset="0"/>
              </a:rPr>
              <a:t>Sometimes</a:t>
            </a:r>
            <a:r>
              <a:rPr lang="ru-RU" sz="2400" dirty="0">
                <a:effectLst/>
                <a:ea typeface="Times New Roman" panose="02020603050405020304" pitchFamily="18" charset="0"/>
              </a:rPr>
              <a:t> </a:t>
            </a:r>
            <a:r>
              <a:rPr lang="ru-RU" sz="2400" dirty="0" err="1">
                <a:effectLst/>
                <a:ea typeface="Times New Roman" panose="02020603050405020304" pitchFamily="18" charset="0"/>
              </a:rPr>
              <a:t>referred</a:t>
            </a:r>
            <a:r>
              <a:rPr lang="ru-RU" sz="2400" dirty="0">
                <a:effectLst/>
                <a:ea typeface="Times New Roman" panose="02020603050405020304" pitchFamily="18" charset="0"/>
              </a:rPr>
              <a:t> </a:t>
            </a:r>
            <a:r>
              <a:rPr lang="ru-RU" sz="2400" dirty="0" err="1">
                <a:effectLst/>
                <a:ea typeface="Times New Roman" panose="02020603050405020304" pitchFamily="18" charset="0"/>
              </a:rPr>
              <a:t>to</a:t>
            </a:r>
            <a:r>
              <a:rPr lang="ru-RU" sz="2400" dirty="0">
                <a:effectLst/>
                <a:ea typeface="Times New Roman" panose="02020603050405020304" pitchFamily="18" charset="0"/>
              </a:rPr>
              <a:t> </a:t>
            </a:r>
            <a:r>
              <a:rPr lang="ru-RU" sz="2400" dirty="0" err="1">
                <a:effectLst/>
                <a:ea typeface="Times New Roman" panose="02020603050405020304" pitchFamily="18" charset="0"/>
              </a:rPr>
              <a:t>as</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Southern</a:t>
            </a:r>
            <a:r>
              <a:rPr lang="ru-RU" sz="2400" dirty="0">
                <a:effectLst/>
                <a:ea typeface="Times New Roman" panose="02020603050405020304" pitchFamily="18" charset="0"/>
              </a:rPr>
              <a:t> Turquoise” </a:t>
            </a:r>
            <a:r>
              <a:rPr lang="ru-RU" sz="2400" dirty="0" err="1">
                <a:effectLst/>
                <a:ea typeface="Times New Roman" panose="02020603050405020304" pitchFamily="18" charset="0"/>
              </a:rPr>
              <a:t>open</a:t>
            </a:r>
            <a:r>
              <a:rPr lang="ru-RU" sz="2400" dirty="0">
                <a:effectLst/>
                <a:ea typeface="Times New Roman" panose="02020603050405020304" pitchFamily="18" charset="0"/>
              </a:rPr>
              <a:t> </a:t>
            </a:r>
            <a:r>
              <a:rPr lang="ru-RU" sz="2400" dirty="0" err="1">
                <a:effectLst/>
                <a:ea typeface="Times New Roman" panose="02020603050405020304" pitchFamily="18" charset="0"/>
              </a:rPr>
              <a:t>pit</a:t>
            </a:r>
            <a:r>
              <a:rPr lang="ru-RU" sz="2400" dirty="0">
                <a:effectLst/>
                <a:ea typeface="Times New Roman" panose="02020603050405020304" pitchFamily="18" charset="0"/>
              </a:rPr>
              <a:t>.</a:t>
            </a:r>
          </a:p>
          <a:p>
            <a:pPr marL="0" lvl="0" indent="0">
              <a:buNone/>
            </a:pPr>
            <a:endParaRPr lang="ru-RU" sz="2400" dirty="0"/>
          </a:p>
        </p:txBody>
      </p:sp>
    </p:spTree>
    <p:extLst>
      <p:ext uri="{BB962C8B-B14F-4D97-AF65-F5344CB8AC3E}">
        <p14:creationId xmlns:p14="http://schemas.microsoft.com/office/powerpoint/2010/main" val="1120678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ctrTitle"/>
          </p:nvPr>
        </p:nvSpPr>
        <p:spPr>
          <a:xfrm>
            <a:off x="612648" y="603504"/>
            <a:ext cx="5862396" cy="1527048"/>
          </a:xfrm>
        </p:spPr>
        <p:txBody>
          <a:bodyPr anchor="b">
            <a:normAutofit/>
          </a:bodyPr>
          <a:lstStyle/>
          <a:p>
            <a:r>
              <a:rPr lang="en-US" dirty="0"/>
              <a:t>Heruga</a:t>
            </a:r>
            <a:endParaRPr lang="ru-RU" dirty="0"/>
          </a:p>
        </p:txBody>
      </p:sp>
      <p:sp>
        <p:nvSpPr>
          <p:cNvPr id="3" name="Content Placeholder"/>
          <p:cNvSpPr>
            <a:spLocks noGrp="1"/>
          </p:cNvSpPr>
          <p:nvPr>
            <p:ph idx="1"/>
          </p:nvPr>
        </p:nvSpPr>
        <p:spPr>
          <a:xfrm>
            <a:off x="612647" y="2130552"/>
            <a:ext cx="10808387" cy="4096512"/>
          </a:xfrm>
        </p:spPr>
        <p:txBody>
          <a:bodyPr>
            <a:normAutofit/>
          </a:bodyPr>
          <a:lstStyle/>
          <a:p>
            <a:pPr marL="0" indent="0">
              <a:buNone/>
            </a:pPr>
            <a:endParaRPr lang="ru-RU" sz="2400" dirty="0">
              <a:effectLst/>
              <a:ea typeface="Times New Roman" panose="02020603050405020304" pitchFamily="18" charset="0"/>
            </a:endParaRPr>
          </a:p>
          <a:p>
            <a:pPr marL="0" indent="0">
              <a:buNone/>
            </a:pPr>
            <a:r>
              <a:rPr lang="ru-RU" sz="2400" dirty="0" err="1">
                <a:effectLst/>
                <a:ea typeface="Times New Roman" panose="02020603050405020304" pitchFamily="18" charset="0"/>
              </a:rPr>
              <a:t>Heruga</a:t>
            </a:r>
            <a:r>
              <a:rPr lang="ru-RU" sz="2400" dirty="0">
                <a:effectLst/>
                <a:ea typeface="Times New Roman" panose="02020603050405020304" pitchFamily="18" charset="0"/>
              </a:rPr>
              <a:t> </a:t>
            </a:r>
            <a:r>
              <a:rPr lang="ru-RU" sz="2400" dirty="0" err="1">
                <a:effectLst/>
                <a:ea typeface="Times New Roman" panose="02020603050405020304" pitchFamily="18" charset="0"/>
              </a:rPr>
              <a:t>is</a:t>
            </a:r>
            <a:r>
              <a:rPr lang="ru-RU" sz="2400" dirty="0">
                <a:effectLst/>
                <a:ea typeface="Times New Roman" panose="02020603050405020304" pitchFamily="18" charset="0"/>
              </a:rPr>
              <a:t> a </a:t>
            </a:r>
            <a:r>
              <a:rPr lang="ru-RU" sz="2400" dirty="0" err="1">
                <a:effectLst/>
                <a:ea typeface="Times New Roman" panose="02020603050405020304" pitchFamily="18" charset="0"/>
              </a:rPr>
              <a:t>Sanskrit</a:t>
            </a:r>
            <a:r>
              <a:rPr lang="ru-RU" sz="2400" dirty="0">
                <a:effectLst/>
                <a:ea typeface="Times New Roman" panose="02020603050405020304" pitchFamily="18" charset="0"/>
              </a:rPr>
              <a:t> </a:t>
            </a:r>
            <a:r>
              <a:rPr lang="ru-RU" sz="2400" dirty="0" err="1">
                <a:effectLst/>
                <a:ea typeface="Times New Roman" panose="02020603050405020304" pitchFamily="18" charset="0"/>
              </a:rPr>
              <a:t>word</a:t>
            </a:r>
            <a:r>
              <a:rPr lang="ru-RU" sz="2400" dirty="0">
                <a:effectLst/>
                <a:ea typeface="Times New Roman" panose="02020603050405020304" pitchFamily="18" charset="0"/>
              </a:rPr>
              <a:t> </a:t>
            </a:r>
            <a:r>
              <a:rPr lang="ru-RU" sz="2400" dirty="0" err="1">
                <a:effectLst/>
                <a:ea typeface="Times New Roman" panose="02020603050405020304" pitchFamily="18" charset="0"/>
              </a:rPr>
              <a:t>meaning</a:t>
            </a:r>
            <a:r>
              <a:rPr lang="ru-RU" sz="2400" dirty="0">
                <a:effectLst/>
                <a:ea typeface="Times New Roman" panose="02020603050405020304" pitchFamily="18" charset="0"/>
              </a:rPr>
              <a:t> </a:t>
            </a:r>
            <a:r>
              <a:rPr lang="ru-RU" sz="2400" dirty="0" err="1">
                <a:effectLst/>
                <a:ea typeface="Times New Roman" panose="02020603050405020304" pitchFamily="18" charset="0"/>
              </a:rPr>
              <a:t>peace</a:t>
            </a:r>
            <a:r>
              <a:rPr lang="ru-RU" sz="2400" dirty="0">
                <a:effectLst/>
                <a:ea typeface="Times New Roman" panose="02020603050405020304" pitchFamily="18" charset="0"/>
              </a:rPr>
              <a:t>. </a:t>
            </a:r>
            <a:r>
              <a:rPr lang="ru-RU" sz="2400" dirty="0" err="1">
                <a:effectLst/>
                <a:ea typeface="Times New Roman" panose="02020603050405020304" pitchFamily="18" charset="0"/>
              </a:rPr>
              <a:t>Therefore</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origin</a:t>
            </a:r>
            <a:r>
              <a:rPr lang="ru-RU" sz="2400" dirty="0">
                <a:effectLst/>
                <a:ea typeface="Times New Roman" panose="02020603050405020304" pitchFamily="18" charset="0"/>
              </a:rPr>
              <a:t> </a:t>
            </a:r>
            <a:r>
              <a:rPr lang="ru-RU" sz="2400" dirty="0" err="1">
                <a:effectLst/>
                <a:ea typeface="Times New Roman" panose="02020603050405020304" pitchFamily="18" charset="0"/>
              </a:rPr>
              <a:t>of</a:t>
            </a:r>
            <a:r>
              <a:rPr lang="ru-RU" sz="2400" dirty="0">
                <a:effectLst/>
                <a:ea typeface="Times New Roman" panose="02020603050405020304" pitchFamily="18" charset="0"/>
              </a:rPr>
              <a:t> </a:t>
            </a:r>
            <a:r>
              <a:rPr lang="ru-RU" sz="2400" dirty="0" err="1">
                <a:effectLst/>
                <a:ea typeface="Times New Roman" panose="02020603050405020304" pitchFamily="18" charset="0"/>
              </a:rPr>
              <a:t>this</a:t>
            </a:r>
            <a:r>
              <a:rPr lang="ru-RU" sz="2400" dirty="0">
                <a:effectLst/>
                <a:ea typeface="Times New Roman" panose="02020603050405020304" pitchFamily="18" charset="0"/>
              </a:rPr>
              <a:t> </a:t>
            </a:r>
            <a:r>
              <a:rPr lang="ru-RU" sz="2400" dirty="0" err="1">
                <a:effectLst/>
                <a:ea typeface="Times New Roman" panose="02020603050405020304" pitchFamily="18" charset="0"/>
              </a:rPr>
              <a:t>name</a:t>
            </a:r>
            <a:r>
              <a:rPr lang="ru-RU" sz="2400" dirty="0">
                <a:effectLst/>
                <a:ea typeface="Times New Roman" panose="02020603050405020304" pitchFamily="18" charset="0"/>
              </a:rPr>
              <a:t> </a:t>
            </a:r>
            <a:r>
              <a:rPr lang="ru-RU" sz="2400" dirty="0" err="1">
                <a:effectLst/>
                <a:ea typeface="Times New Roman" panose="02020603050405020304" pitchFamily="18" charset="0"/>
              </a:rPr>
              <a:t>is</a:t>
            </a:r>
            <a:r>
              <a:rPr lang="ru-RU" sz="2400" dirty="0">
                <a:effectLst/>
                <a:ea typeface="Times New Roman" panose="02020603050405020304" pitchFamily="18" charset="0"/>
              </a:rPr>
              <a:t> </a:t>
            </a:r>
            <a:r>
              <a:rPr lang="ru-RU" sz="2400" dirty="0" err="1">
                <a:effectLst/>
                <a:ea typeface="Times New Roman" panose="02020603050405020304" pitchFamily="18" charset="0"/>
              </a:rPr>
              <a:t>explained</a:t>
            </a:r>
            <a:r>
              <a:rPr lang="ru-RU" sz="2400" dirty="0">
                <a:effectLst/>
                <a:ea typeface="Times New Roman" panose="02020603050405020304" pitchFamily="18" charset="0"/>
              </a:rPr>
              <a:t> </a:t>
            </a:r>
            <a:r>
              <a:rPr lang="ru-RU" sz="2400" dirty="0" err="1">
                <a:effectLst/>
                <a:ea typeface="Times New Roman" panose="02020603050405020304" pitchFamily="18" charset="0"/>
              </a:rPr>
              <a:t>by</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Demcho</a:t>
            </a:r>
            <a:r>
              <a:rPr lang="ru-RU" sz="2400" dirty="0">
                <a:effectLst/>
                <a:ea typeface="Times New Roman" panose="02020603050405020304" pitchFamily="18" charset="0"/>
              </a:rPr>
              <a:t> </a:t>
            </a:r>
            <a:r>
              <a:rPr lang="ru-RU" sz="2400" dirty="0" err="1">
                <a:effectLst/>
                <a:ea typeface="Times New Roman" panose="02020603050405020304" pitchFamily="18" charset="0"/>
              </a:rPr>
              <a:t>Monastery</a:t>
            </a:r>
            <a:r>
              <a:rPr lang="ru-RU" sz="2400" dirty="0">
                <a:effectLst/>
                <a:ea typeface="Times New Roman" panose="02020603050405020304" pitchFamily="18" charset="0"/>
              </a:rPr>
              <a:t>, </a:t>
            </a:r>
            <a:r>
              <a:rPr lang="ru-RU" sz="2400" dirty="0" err="1">
                <a:effectLst/>
                <a:ea typeface="Times New Roman" panose="02020603050405020304" pitchFamily="18" charset="0"/>
              </a:rPr>
              <a:t>an</a:t>
            </a:r>
            <a:r>
              <a:rPr lang="ru-RU" sz="2400" dirty="0">
                <a:effectLst/>
                <a:ea typeface="Times New Roman" panose="02020603050405020304" pitchFamily="18" charset="0"/>
              </a:rPr>
              <a:t> </a:t>
            </a:r>
            <a:r>
              <a:rPr lang="ru-RU" sz="2400" dirty="0" err="1">
                <a:effectLst/>
                <a:ea typeface="Times New Roman" panose="02020603050405020304" pitchFamily="18" charset="0"/>
              </a:rPr>
              <a:t>energy</a:t>
            </a:r>
            <a:r>
              <a:rPr lang="ru-RU" sz="2400" dirty="0">
                <a:effectLst/>
                <a:ea typeface="Times New Roman" panose="02020603050405020304" pitchFamily="18" charset="0"/>
              </a:rPr>
              <a:t> </a:t>
            </a:r>
            <a:r>
              <a:rPr lang="ru-RU" sz="2400" dirty="0" err="1">
                <a:effectLst/>
                <a:ea typeface="Times New Roman" panose="02020603050405020304" pitchFamily="18" charset="0"/>
              </a:rPr>
              <a:t>center</a:t>
            </a:r>
            <a:r>
              <a:rPr lang="ru-RU" sz="2400" dirty="0">
                <a:effectLst/>
                <a:ea typeface="Times New Roman" panose="02020603050405020304" pitchFamily="18" charset="0"/>
              </a:rPr>
              <a:t> </a:t>
            </a:r>
            <a:r>
              <a:rPr lang="ru-RU" sz="2400" dirty="0" err="1">
                <a:effectLst/>
                <a:ea typeface="Times New Roman" panose="02020603050405020304" pitchFamily="18" charset="0"/>
              </a:rPr>
              <a:t>located</a:t>
            </a:r>
            <a:r>
              <a:rPr lang="ru-RU" sz="2400" dirty="0">
                <a:effectLst/>
                <a:ea typeface="Times New Roman" panose="02020603050405020304" pitchFamily="18" charset="0"/>
              </a:rPr>
              <a:t> </a:t>
            </a:r>
            <a:r>
              <a:rPr lang="ru-RU" sz="2400" dirty="0" err="1">
                <a:effectLst/>
                <a:ea typeface="Times New Roman" panose="02020603050405020304" pitchFamily="18" charset="0"/>
              </a:rPr>
              <a:t>near</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Oyu</a:t>
            </a:r>
            <a:r>
              <a:rPr lang="ru-RU" sz="2400" dirty="0">
                <a:effectLst/>
                <a:ea typeface="Times New Roman" panose="02020603050405020304" pitchFamily="18" charset="0"/>
              </a:rPr>
              <a:t> </a:t>
            </a:r>
            <a:r>
              <a:rPr lang="ru-RU" sz="2400" dirty="0" err="1">
                <a:effectLst/>
                <a:ea typeface="Times New Roman" panose="02020603050405020304" pitchFamily="18" charset="0"/>
              </a:rPr>
              <a:t>Tolgoi</a:t>
            </a:r>
            <a:r>
              <a:rPr lang="ru-RU" sz="2400" dirty="0">
                <a:effectLst/>
                <a:ea typeface="Times New Roman" panose="02020603050405020304" pitchFamily="18" charset="0"/>
              </a:rPr>
              <a:t> </a:t>
            </a:r>
            <a:r>
              <a:rPr lang="ru-RU" sz="2400" dirty="0" err="1">
                <a:effectLst/>
                <a:ea typeface="Times New Roman" panose="02020603050405020304" pitchFamily="18" charset="0"/>
              </a:rPr>
              <a:t>deposit</a:t>
            </a:r>
            <a:r>
              <a:rPr lang="ru-RU" sz="2400" dirty="0">
                <a:effectLst/>
                <a:ea typeface="Times New Roman" panose="02020603050405020304" pitchFamily="18" charset="0"/>
              </a:rPr>
              <a:t>. </a:t>
            </a:r>
            <a:r>
              <a:rPr lang="ru-RU" sz="2400" dirty="0" err="1">
                <a:effectLst/>
                <a:ea typeface="Times New Roman" panose="02020603050405020304" pitchFamily="18" charset="0"/>
              </a:rPr>
              <a:t>It</a:t>
            </a:r>
            <a:r>
              <a:rPr lang="ru-RU" sz="2400" dirty="0">
                <a:effectLst/>
                <a:ea typeface="Times New Roman" panose="02020603050405020304" pitchFamily="18" charset="0"/>
              </a:rPr>
              <a:t> </a:t>
            </a:r>
            <a:r>
              <a:rPr lang="ru-RU" sz="2400" dirty="0" err="1">
                <a:effectLst/>
                <a:ea typeface="Times New Roman" panose="02020603050405020304" pitchFamily="18" charset="0"/>
              </a:rPr>
              <a:t>is</a:t>
            </a:r>
            <a:r>
              <a:rPr lang="ru-RU" sz="2400" dirty="0">
                <a:effectLst/>
                <a:ea typeface="Times New Roman" panose="02020603050405020304" pitchFamily="18" charset="0"/>
              </a:rPr>
              <a:t> </a:t>
            </a:r>
            <a:r>
              <a:rPr lang="ru-RU" sz="2400" dirty="0" err="1">
                <a:effectLst/>
                <a:ea typeface="Times New Roman" panose="02020603050405020304" pitchFamily="18" charset="0"/>
              </a:rPr>
              <a:t>believed</a:t>
            </a:r>
            <a:r>
              <a:rPr lang="ru-RU" sz="2400" dirty="0">
                <a:effectLst/>
                <a:ea typeface="Times New Roman" panose="02020603050405020304" pitchFamily="18" charset="0"/>
              </a:rPr>
              <a:t> </a:t>
            </a:r>
            <a:r>
              <a:rPr lang="ru-RU" sz="2400" dirty="0" err="1">
                <a:effectLst/>
                <a:ea typeface="Times New Roman" panose="02020603050405020304" pitchFamily="18" charset="0"/>
              </a:rPr>
              <a:t>that</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monks</a:t>
            </a:r>
            <a:r>
              <a:rPr lang="ru-RU" sz="2400" dirty="0">
                <a:effectLst/>
                <a:ea typeface="Times New Roman" panose="02020603050405020304" pitchFamily="18" charset="0"/>
              </a:rPr>
              <a:t> </a:t>
            </a:r>
            <a:r>
              <a:rPr lang="ru-RU" sz="2400" dirty="0" err="1">
                <a:effectLst/>
                <a:ea typeface="Times New Roman" panose="02020603050405020304" pitchFamily="18" charset="0"/>
              </a:rPr>
              <a:t>of</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Demcho</a:t>
            </a:r>
            <a:r>
              <a:rPr lang="ru-RU" sz="2400" dirty="0">
                <a:effectLst/>
                <a:ea typeface="Times New Roman" panose="02020603050405020304" pitchFamily="18" charset="0"/>
              </a:rPr>
              <a:t> </a:t>
            </a:r>
            <a:r>
              <a:rPr lang="ru-RU" sz="2400" dirty="0" err="1">
                <a:effectLst/>
                <a:ea typeface="Times New Roman" panose="02020603050405020304" pitchFamily="18" charset="0"/>
              </a:rPr>
              <a:t>Monastery</a:t>
            </a:r>
            <a:r>
              <a:rPr lang="ru-RU" sz="2400" dirty="0">
                <a:effectLst/>
                <a:ea typeface="Times New Roman" panose="02020603050405020304" pitchFamily="18" charset="0"/>
              </a:rPr>
              <a:t> </a:t>
            </a:r>
            <a:r>
              <a:rPr lang="ru-RU" sz="2400" dirty="0" err="1">
                <a:effectLst/>
                <a:ea typeface="Times New Roman" panose="02020603050405020304" pitchFamily="18" charset="0"/>
              </a:rPr>
              <a:t>called</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area</a:t>
            </a:r>
            <a:r>
              <a:rPr lang="ru-RU" sz="2400" dirty="0">
                <a:effectLst/>
                <a:ea typeface="Times New Roman" panose="02020603050405020304" pitchFamily="18" charset="0"/>
              </a:rPr>
              <a:t> </a:t>
            </a:r>
            <a:r>
              <a:rPr lang="ru-RU" sz="2400" dirty="0" err="1">
                <a:effectLst/>
                <a:ea typeface="Times New Roman" panose="02020603050405020304" pitchFamily="18" charset="0"/>
              </a:rPr>
              <a:t>Heruga</a:t>
            </a:r>
            <a:r>
              <a:rPr lang="ru-RU" sz="2400" dirty="0">
                <a:effectLst/>
                <a:ea typeface="Times New Roman" panose="02020603050405020304" pitchFamily="18" charset="0"/>
              </a:rPr>
              <a:t>, </a:t>
            </a:r>
            <a:r>
              <a:rPr lang="ru-RU" sz="2400" dirty="0" err="1">
                <a:effectLst/>
                <a:ea typeface="Times New Roman" panose="02020603050405020304" pitchFamily="18" charset="0"/>
              </a:rPr>
              <a:t>and</a:t>
            </a:r>
            <a:r>
              <a:rPr lang="ru-RU" sz="2400" dirty="0">
                <a:effectLst/>
                <a:ea typeface="Times New Roman" panose="02020603050405020304" pitchFamily="18" charset="0"/>
              </a:rPr>
              <a:t> </a:t>
            </a:r>
            <a:r>
              <a:rPr lang="ru-RU" sz="2400" dirty="0" err="1">
                <a:effectLst/>
                <a:ea typeface="Times New Roman" panose="02020603050405020304" pitchFamily="18" charset="0"/>
              </a:rPr>
              <a:t>later</a:t>
            </a:r>
            <a:r>
              <a:rPr lang="ru-RU" sz="2400" dirty="0">
                <a:effectLst/>
                <a:ea typeface="Times New Roman" panose="02020603050405020304" pitchFamily="18" charset="0"/>
              </a:rPr>
              <a:t> </a:t>
            </a:r>
            <a:r>
              <a:rPr lang="ru-RU" sz="2400" dirty="0" err="1">
                <a:effectLst/>
                <a:ea typeface="Times New Roman" panose="02020603050405020304" pitchFamily="18" charset="0"/>
              </a:rPr>
              <a:t>named</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place</a:t>
            </a:r>
            <a:r>
              <a:rPr lang="ru-RU" sz="2400" dirty="0">
                <a:effectLst/>
                <a:ea typeface="Times New Roman" panose="02020603050405020304" pitchFamily="18" charset="0"/>
              </a:rPr>
              <a:t> </a:t>
            </a:r>
            <a:r>
              <a:rPr lang="ru-RU" sz="2400" dirty="0" err="1">
                <a:effectLst/>
                <a:ea typeface="Times New Roman" panose="02020603050405020304" pitchFamily="18" charset="0"/>
              </a:rPr>
              <a:t>where</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deposit</a:t>
            </a:r>
            <a:r>
              <a:rPr lang="ru-RU" sz="2400" dirty="0">
                <a:effectLst/>
                <a:ea typeface="Times New Roman" panose="02020603050405020304" pitchFamily="18" charset="0"/>
              </a:rPr>
              <a:t> </a:t>
            </a:r>
            <a:r>
              <a:rPr lang="ru-RU" sz="2400" dirty="0" err="1">
                <a:effectLst/>
                <a:ea typeface="Times New Roman" panose="02020603050405020304" pitchFamily="18" charset="0"/>
              </a:rPr>
              <a:t>was</a:t>
            </a:r>
            <a:r>
              <a:rPr lang="ru-RU" sz="2400" dirty="0">
                <a:effectLst/>
                <a:ea typeface="Times New Roman" panose="02020603050405020304" pitchFamily="18" charset="0"/>
              </a:rPr>
              <a:t> </a:t>
            </a:r>
            <a:r>
              <a:rPr lang="ru-RU" sz="2400" dirty="0" err="1">
                <a:effectLst/>
                <a:ea typeface="Times New Roman" panose="02020603050405020304" pitchFamily="18" charset="0"/>
              </a:rPr>
              <a:t>discovered</a:t>
            </a:r>
            <a:r>
              <a:rPr lang="ru-RU" sz="2400" dirty="0">
                <a:effectLst/>
                <a:ea typeface="Times New Roman" panose="02020603050405020304" pitchFamily="18" charset="0"/>
              </a:rPr>
              <a:t>.</a:t>
            </a:r>
          </a:p>
          <a:p>
            <a:pPr marL="0" lvl="0" indent="0">
              <a:buNone/>
            </a:pPr>
            <a:endParaRPr lang="ru-RU" sz="2400" dirty="0"/>
          </a:p>
        </p:txBody>
      </p:sp>
    </p:spTree>
    <p:extLst>
      <p:ext uri="{BB962C8B-B14F-4D97-AF65-F5344CB8AC3E}">
        <p14:creationId xmlns:p14="http://schemas.microsoft.com/office/powerpoint/2010/main" val="838882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ctrTitle"/>
          </p:nvPr>
        </p:nvSpPr>
        <p:spPr>
          <a:xfrm>
            <a:off x="612648" y="603504"/>
            <a:ext cx="5862396" cy="1527048"/>
          </a:xfrm>
        </p:spPr>
        <p:txBody>
          <a:bodyPr anchor="b">
            <a:normAutofit/>
          </a:bodyPr>
          <a:lstStyle/>
          <a:p>
            <a:r>
              <a:rPr lang="en-US" dirty="0"/>
              <a:t>Hugo Dummet</a:t>
            </a:r>
            <a:endParaRPr lang="ru-RU" dirty="0"/>
          </a:p>
        </p:txBody>
      </p:sp>
      <p:sp>
        <p:nvSpPr>
          <p:cNvPr id="3" name="Content Placeholder"/>
          <p:cNvSpPr>
            <a:spLocks noGrp="1"/>
          </p:cNvSpPr>
          <p:nvPr>
            <p:ph idx="1"/>
          </p:nvPr>
        </p:nvSpPr>
        <p:spPr>
          <a:xfrm>
            <a:off x="612647" y="2212848"/>
            <a:ext cx="10503587" cy="4096512"/>
          </a:xfrm>
        </p:spPr>
        <p:txBody>
          <a:bodyPr>
            <a:normAutofit/>
          </a:bodyPr>
          <a:lstStyle/>
          <a:p>
            <a:pPr marL="0" indent="0">
              <a:buNone/>
            </a:pPr>
            <a:endParaRPr lang="ru-RU" sz="2400" dirty="0">
              <a:effectLst/>
              <a:ea typeface="Times New Roman" panose="02020603050405020304" pitchFamily="18" charset="0"/>
            </a:endParaRPr>
          </a:p>
          <a:p>
            <a:r>
              <a:rPr lang="af-ZA" sz="2400" b="0" i="0" dirty="0">
                <a:effectLst/>
              </a:rPr>
              <a:t>Hugo Dummett became a vice president at Ivanhoe Mines in 2001. He discovered one of the underground mines in the Oyu Tolgoi deposit. Therefore, one of the underground mines in Oyu Tolgoi is named after Hugo Dummett. Hugo Dummett is a famous prospector who discovered the “Ekati” diamond mine.</a:t>
            </a:r>
            <a:endParaRPr lang="ru-RU" sz="2400" dirty="0"/>
          </a:p>
        </p:txBody>
      </p:sp>
    </p:spTree>
    <p:extLst>
      <p:ext uri="{BB962C8B-B14F-4D97-AF65-F5344CB8AC3E}">
        <p14:creationId xmlns:p14="http://schemas.microsoft.com/office/powerpoint/2010/main" val="2732670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2CC1E4F-F1F0-B945-BE50-C72A7103E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836136" y="603501"/>
            <a:ext cx="5355864" cy="974288"/>
          </a:xfrm>
        </p:spPr>
        <p:txBody>
          <a:bodyPr anchor="b">
            <a:noAutofit/>
          </a:bodyPr>
          <a:lstStyle/>
          <a:p>
            <a:br>
              <a:rPr lang="en-US" dirty="0"/>
            </a:br>
            <a:r>
              <a:rPr lang="ru-RU" dirty="0" err="1"/>
              <a:t>Open</a:t>
            </a:r>
            <a:r>
              <a:rPr lang="ru-RU" dirty="0"/>
              <a:t> </a:t>
            </a:r>
            <a:r>
              <a:rPr lang="ru-RU" dirty="0" err="1"/>
              <a:t>Pit</a:t>
            </a:r>
            <a:br>
              <a:rPr lang="en-US" dirty="0"/>
            </a:br>
            <a:r>
              <a:rPr lang="ru-RU" dirty="0" err="1"/>
              <a:t>Production</a:t>
            </a:r>
            <a:r>
              <a:rPr lang="ru-RU" dirty="0"/>
              <a:t>: </a:t>
            </a:r>
          </a:p>
        </p:txBody>
      </p:sp>
      <p:pic>
        <p:nvPicPr>
          <p:cNvPr id="6" name="Picture 5">
            <a:extLst>
              <a:ext uri="{FF2B5EF4-FFF2-40B4-BE49-F238E27FC236}">
                <a16:creationId xmlns:a16="http://schemas.microsoft.com/office/drawing/2014/main" id="{A0E26597-0000-0AD2-1EF5-D8694F2D2C2F}"/>
              </a:ext>
            </a:extLst>
          </p:cNvPr>
          <p:cNvPicPr>
            <a:picLocks noChangeAspect="1"/>
          </p:cNvPicPr>
          <p:nvPr/>
        </p:nvPicPr>
        <p:blipFill>
          <a:blip r:embed="rId2"/>
          <a:srcRect l="28805" r="28805"/>
          <a:stretch/>
        </p:blipFill>
        <p:spPr>
          <a:xfrm>
            <a:off x="1" y="10"/>
            <a:ext cx="6373368" cy="6857990"/>
          </a:xfrm>
          <a:prstGeom prst="rect">
            <a:avLst/>
          </a:prstGeom>
        </p:spPr>
      </p:pic>
      <p:sp>
        <p:nvSpPr>
          <p:cNvPr id="3" name="Content Placeholder"/>
          <p:cNvSpPr>
            <a:spLocks noGrp="1"/>
          </p:cNvSpPr>
          <p:nvPr>
            <p:ph idx="1"/>
          </p:nvPr>
        </p:nvSpPr>
        <p:spPr>
          <a:xfrm>
            <a:off x="6836137" y="1133853"/>
            <a:ext cx="4907628" cy="6857989"/>
          </a:xfrm>
        </p:spPr>
        <p:txBody>
          <a:bodyPr>
            <a:noAutofit/>
          </a:bodyPr>
          <a:lstStyle/>
          <a:p>
            <a:pPr marL="0" indent="0">
              <a:buNone/>
            </a:pPr>
            <a:endParaRPr lang="af-ZA" sz="2400" b="0" i="0" dirty="0">
              <a:effectLst/>
            </a:endParaRPr>
          </a:p>
          <a:p>
            <a:r>
              <a:rPr lang="af-ZA" sz="2400" b="0" i="0" dirty="0">
                <a:effectLst/>
              </a:rPr>
              <a:t>Ore mining began at the Oyu Tolgoi open pit in 2011.</a:t>
            </a:r>
          </a:p>
          <a:p>
            <a:r>
              <a:rPr lang="af-ZA" sz="2400" b="0" i="0" dirty="0">
                <a:effectLst/>
              </a:rPr>
              <a:t>The enrichment plant was commissioned in 2012.</a:t>
            </a:r>
          </a:p>
          <a:p>
            <a:r>
              <a:rPr lang="af-ZA" sz="2400" b="0" i="0" dirty="0">
                <a:effectLst/>
              </a:rPr>
              <a:t>In 2013, the export of open pit concentrate began.</a:t>
            </a:r>
          </a:p>
          <a:p>
            <a:r>
              <a:rPr lang="af-ZA" sz="2400" b="0" i="0" dirty="0">
                <a:effectLst/>
              </a:rPr>
              <a:t>Copper in concentrate 150,000 – 180,000 tons per year</a:t>
            </a:r>
          </a:p>
          <a:p>
            <a:r>
              <a:rPr lang="af-ZA" sz="2400" b="0" i="0" dirty="0">
                <a:effectLst/>
              </a:rPr>
              <a:t>Gold production is 400,000 – 550,000 ounces per year.</a:t>
            </a:r>
          </a:p>
          <a:p>
            <a:pPr lvl="0">
              <a:lnSpc>
                <a:spcPct val="110000"/>
              </a:lnSpc>
            </a:pPr>
            <a:endParaRPr lang="ru-RU" sz="2400" dirty="0"/>
          </a:p>
        </p:txBody>
      </p:sp>
    </p:spTree>
    <p:extLst>
      <p:ext uri="{BB962C8B-B14F-4D97-AF65-F5344CB8AC3E}">
        <p14:creationId xmlns:p14="http://schemas.microsoft.com/office/powerpoint/2010/main" val="3550634715"/>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Широкоэкранный</PresentationFormat>
  <Slides>17</Slides>
  <Notes>0</Notes>
  <HiddenSlides>0</HiddenSlide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VanillaVTI</vt:lpstr>
      <vt:lpstr>Oyu Tolgoi</vt:lpstr>
      <vt:lpstr>Deposit</vt:lpstr>
      <vt:lpstr>Discovery </vt:lpstr>
      <vt:lpstr>Reserves</vt:lpstr>
      <vt:lpstr>Golden Triangle, Heruga, Hugo Dammet</vt:lpstr>
      <vt:lpstr>Golden Triangle</vt:lpstr>
      <vt:lpstr>Heruga</vt:lpstr>
      <vt:lpstr>Hugo Dummet</vt:lpstr>
      <vt:lpstr> Open Pit Production: </vt:lpstr>
      <vt:lpstr>Underground Mining production: </vt:lpstr>
      <vt:lpstr>Economic benefits by the end of 2024:</vt:lpstr>
      <vt:lpstr>Oyu Tolgoi Investment Agreement</vt:lpstr>
      <vt:lpstr>Underground mining development contract</vt:lpstr>
      <vt:lpstr>Shareholders</vt:lpstr>
      <vt:lpstr>The world’s 4th largest copper mine</vt:lpstr>
      <vt:lpstr>The largest copper producer</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 Tolgoi</dc:title>
  <dc:creator>Ayush Enkhtuul</dc:creator>
  <cp:lastModifiedBy>Энхтуул Аюуш</cp:lastModifiedBy>
  <cp:revision>59</cp:revision>
  <dcterms:created xsi:type="dcterms:W3CDTF">2026-04-15T20:14:25Z</dcterms:created>
  <dcterms:modified xsi:type="dcterms:W3CDTF">2026-05-12T19:47:27Z</dcterms:modified>
</cp:coreProperties>
</file>