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tmp"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4" r:id="rId3"/>
    <p:sldId id="275" r:id="rId4"/>
    <p:sldId id="276" r:id="rId5"/>
    <p:sldId id="289" r:id="rId6"/>
    <p:sldId id="277" r:id="rId7"/>
    <p:sldId id="288" r:id="rId8"/>
    <p:sldId id="287" r:id="rId9"/>
    <p:sldId id="278" r:id="rId10"/>
    <p:sldId id="279" r:id="rId11"/>
    <p:sldId id="280" r:id="rId12"/>
    <p:sldId id="281" r:id="rId13"/>
    <p:sldId id="292" r:id="rId14"/>
    <p:sldId id="282" r:id="rId15"/>
    <p:sldId id="294" r:id="rId16"/>
    <p:sldId id="296" r:id="rId17"/>
    <p:sldId id="28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diagrams/_rels/data1.xml.rels><?xml version="1.0" encoding="UTF-8" standalone="yes"?>
<Relationships xmlns="http://schemas.openxmlformats.org/package/2006/relationships"><Relationship Id="rId2" Type="http://schemas.openxmlformats.org/officeDocument/2006/relationships/image" Target="../media/image11.svg" /><Relationship Id="rId1" Type="http://schemas.openxmlformats.org/officeDocument/2006/relationships/image" Target="../media/image10.svg" /></Relationships>
</file>

<file path=ppt/diagrams/_rels/drawing1.xml.rels><?xml version="1.0" encoding="UTF-8" standalone="yes"?>
<Relationships xmlns="http://schemas.openxmlformats.org/package/2006/relationships"><Relationship Id="rId2" Type="http://schemas.openxmlformats.org/officeDocument/2006/relationships/image" Target="../media/image11.svg" /><Relationship Id="rId1" Type="http://schemas.openxmlformats.org/officeDocument/2006/relationships/image" Target="../media/image10.svg" /></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C90E8C-B0C0-4450-80B1-60C1C551924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9F54529-0098-47FF-A84C-D3133A8DA964}">
      <dgm:prSet custT="1"/>
      <dgm:spPr/>
      <dgm:t>
        <a:bodyPr/>
        <a:lstStyle/>
        <a:p>
          <a:r>
            <a:rPr lang="ru-RU" sz="2400"/>
            <a:t>Mongolian government</a:t>
          </a:r>
          <a:endParaRPr lang="en-US" sz="2400"/>
        </a:p>
      </dgm:t>
    </dgm:pt>
    <dgm:pt modelId="{6870A061-5A33-4E3C-94B8-D1989CA76CDC}" type="parTrans" cxnId="{5F9FBDE2-D432-43C0-B766-14ABCC1DCB89}">
      <dgm:prSet/>
      <dgm:spPr/>
      <dgm:t>
        <a:bodyPr/>
        <a:lstStyle/>
        <a:p>
          <a:endParaRPr lang="en-US" sz="2400"/>
        </a:p>
      </dgm:t>
    </dgm:pt>
    <dgm:pt modelId="{27EA3B76-886B-4329-ADB2-FB141F379592}" type="sibTrans" cxnId="{5F9FBDE2-D432-43C0-B766-14ABCC1DCB89}">
      <dgm:prSet/>
      <dgm:spPr/>
      <dgm:t>
        <a:bodyPr/>
        <a:lstStyle/>
        <a:p>
          <a:endParaRPr lang="en-US" sz="2400"/>
        </a:p>
      </dgm:t>
    </dgm:pt>
    <dgm:pt modelId="{68A0E365-973E-49A5-BE14-1CD1383C070C}">
      <dgm:prSet custT="1"/>
      <dgm:spPr/>
      <dgm:t>
        <a:bodyPr/>
        <a:lstStyle/>
        <a:p>
          <a:r>
            <a:rPr lang="ru-RU" sz="2400"/>
            <a:t>Turquoise hill </a:t>
          </a:r>
          <a:endParaRPr lang="en-US" sz="2400"/>
        </a:p>
      </dgm:t>
    </dgm:pt>
    <dgm:pt modelId="{B03BEB57-4EA5-4CCB-9686-F0E788CDA7A5}" type="parTrans" cxnId="{B1BB4704-26E9-4B44-9492-B5D623CA53D4}">
      <dgm:prSet/>
      <dgm:spPr/>
      <dgm:t>
        <a:bodyPr/>
        <a:lstStyle/>
        <a:p>
          <a:endParaRPr lang="en-US" sz="2400"/>
        </a:p>
      </dgm:t>
    </dgm:pt>
    <dgm:pt modelId="{D8A0B9FE-9511-48ED-9C91-D48AEEE6BA10}" type="sibTrans" cxnId="{B1BB4704-26E9-4B44-9492-B5D623CA53D4}">
      <dgm:prSet/>
      <dgm:spPr/>
      <dgm:t>
        <a:bodyPr/>
        <a:lstStyle/>
        <a:p>
          <a:endParaRPr lang="en-US" sz="2400"/>
        </a:p>
      </dgm:t>
    </dgm:pt>
    <dgm:pt modelId="{633D4216-033C-4585-81AE-D719C4808FA8}" type="pres">
      <dgm:prSet presAssocID="{D0C90E8C-B0C0-4450-80B1-60C1C5519240}" presName="root" presStyleCnt="0">
        <dgm:presLayoutVars>
          <dgm:dir/>
          <dgm:resizeHandles val="exact"/>
        </dgm:presLayoutVars>
      </dgm:prSet>
      <dgm:spPr/>
    </dgm:pt>
    <dgm:pt modelId="{EF751FB7-23F1-4A97-A925-6EBEDEEB7A4C}" type="pres">
      <dgm:prSet presAssocID="{09F54529-0098-47FF-A84C-D3133A8DA964}" presName="compNode" presStyleCnt="0"/>
      <dgm:spPr/>
    </dgm:pt>
    <dgm:pt modelId="{3D117405-21C9-4E27-80FF-85516149640F}" type="pres">
      <dgm:prSet presAssocID="{09F54529-0098-47FF-A84C-D3133A8DA964}" presName="bgRect" presStyleLbl="bgShp" presStyleIdx="0" presStyleCnt="2"/>
      <dgm:spPr/>
    </dgm:pt>
    <dgm:pt modelId="{E7B09D2B-3431-4CBD-9BEB-E49C1658A561}" type="pres">
      <dgm:prSet presAssocID="{09F54529-0098-47FF-A84C-D3133A8DA964}"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ecturer"/>
        </a:ext>
      </dgm:extLst>
    </dgm:pt>
    <dgm:pt modelId="{8D401874-6236-48CD-A20D-A32AB9B19F4C}" type="pres">
      <dgm:prSet presAssocID="{09F54529-0098-47FF-A84C-D3133A8DA964}" presName="spaceRect" presStyleCnt="0"/>
      <dgm:spPr/>
    </dgm:pt>
    <dgm:pt modelId="{B1FB42A2-13DC-4D6C-9A0C-980F9F406C28}" type="pres">
      <dgm:prSet presAssocID="{09F54529-0098-47FF-A84C-D3133A8DA964}" presName="parTx" presStyleLbl="revTx" presStyleIdx="0" presStyleCnt="2">
        <dgm:presLayoutVars>
          <dgm:chMax val="0"/>
          <dgm:chPref val="0"/>
        </dgm:presLayoutVars>
      </dgm:prSet>
      <dgm:spPr/>
    </dgm:pt>
    <dgm:pt modelId="{FEC42B48-67C2-44E2-AE12-592E69A1EFF5}" type="pres">
      <dgm:prSet presAssocID="{27EA3B76-886B-4329-ADB2-FB141F379592}" presName="sibTrans" presStyleCnt="0"/>
      <dgm:spPr/>
    </dgm:pt>
    <dgm:pt modelId="{27671777-1176-4E18-9C79-0E146C3E6A88}" type="pres">
      <dgm:prSet presAssocID="{68A0E365-973E-49A5-BE14-1CD1383C070C}" presName="compNode" presStyleCnt="0"/>
      <dgm:spPr/>
    </dgm:pt>
    <dgm:pt modelId="{F5D421B0-190E-4B2E-BE10-C24B9D7E2BDB}" type="pres">
      <dgm:prSet presAssocID="{68A0E365-973E-49A5-BE14-1CD1383C070C}" presName="bgRect" presStyleLbl="bgShp" presStyleIdx="1" presStyleCnt="2"/>
      <dgm:spPr/>
    </dgm:pt>
    <dgm:pt modelId="{6C6C320E-6549-4400-9B33-55BFB171F511}" type="pres">
      <dgm:prSet presAssocID="{68A0E365-973E-49A5-BE14-1CD1383C070C}"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terfall scene"/>
        </a:ext>
      </dgm:extLst>
    </dgm:pt>
    <dgm:pt modelId="{86E88777-5955-49B9-BE85-E7947DD47DA4}" type="pres">
      <dgm:prSet presAssocID="{68A0E365-973E-49A5-BE14-1CD1383C070C}" presName="spaceRect" presStyleCnt="0"/>
      <dgm:spPr/>
    </dgm:pt>
    <dgm:pt modelId="{410903E9-2251-4A06-8121-1B5BDE84D9A9}" type="pres">
      <dgm:prSet presAssocID="{68A0E365-973E-49A5-BE14-1CD1383C070C}" presName="parTx" presStyleLbl="revTx" presStyleIdx="1" presStyleCnt="2">
        <dgm:presLayoutVars>
          <dgm:chMax val="0"/>
          <dgm:chPref val="0"/>
        </dgm:presLayoutVars>
      </dgm:prSet>
      <dgm:spPr/>
    </dgm:pt>
  </dgm:ptLst>
  <dgm:cxnLst>
    <dgm:cxn modelId="{B1BB4704-26E9-4B44-9492-B5D623CA53D4}" srcId="{D0C90E8C-B0C0-4450-80B1-60C1C5519240}" destId="{68A0E365-973E-49A5-BE14-1CD1383C070C}" srcOrd="1" destOrd="0" parTransId="{B03BEB57-4EA5-4CCB-9686-F0E788CDA7A5}" sibTransId="{D8A0B9FE-9511-48ED-9C91-D48AEEE6BA10}"/>
    <dgm:cxn modelId="{8861E716-DD4D-4708-923E-1662182201FB}" type="presOf" srcId="{D0C90E8C-B0C0-4450-80B1-60C1C5519240}" destId="{633D4216-033C-4585-81AE-D719C4808FA8}" srcOrd="0" destOrd="0" presId="urn:microsoft.com/office/officeart/2018/2/layout/IconVerticalSolidList"/>
    <dgm:cxn modelId="{6D2A69D1-A0C2-44CB-92E5-52ED6668ABFF}" type="presOf" srcId="{09F54529-0098-47FF-A84C-D3133A8DA964}" destId="{B1FB42A2-13DC-4D6C-9A0C-980F9F406C28}" srcOrd="0" destOrd="0" presId="urn:microsoft.com/office/officeart/2018/2/layout/IconVerticalSolidList"/>
    <dgm:cxn modelId="{889327DE-3A72-43E5-A4CF-9A5BEFFDCD1A}" type="presOf" srcId="{68A0E365-973E-49A5-BE14-1CD1383C070C}" destId="{410903E9-2251-4A06-8121-1B5BDE84D9A9}" srcOrd="0" destOrd="0" presId="urn:microsoft.com/office/officeart/2018/2/layout/IconVerticalSolidList"/>
    <dgm:cxn modelId="{5F9FBDE2-D432-43C0-B766-14ABCC1DCB89}" srcId="{D0C90E8C-B0C0-4450-80B1-60C1C5519240}" destId="{09F54529-0098-47FF-A84C-D3133A8DA964}" srcOrd="0" destOrd="0" parTransId="{6870A061-5A33-4E3C-94B8-D1989CA76CDC}" sibTransId="{27EA3B76-886B-4329-ADB2-FB141F379592}"/>
    <dgm:cxn modelId="{A6C9451A-6A38-40BE-85E5-E8F4FA7E0C02}" type="presParOf" srcId="{633D4216-033C-4585-81AE-D719C4808FA8}" destId="{EF751FB7-23F1-4A97-A925-6EBEDEEB7A4C}" srcOrd="0" destOrd="0" presId="urn:microsoft.com/office/officeart/2018/2/layout/IconVerticalSolidList"/>
    <dgm:cxn modelId="{785D3FEE-5467-4C61-9E82-62A9C277B2A5}" type="presParOf" srcId="{EF751FB7-23F1-4A97-A925-6EBEDEEB7A4C}" destId="{3D117405-21C9-4E27-80FF-85516149640F}" srcOrd="0" destOrd="0" presId="urn:microsoft.com/office/officeart/2018/2/layout/IconVerticalSolidList"/>
    <dgm:cxn modelId="{6BFBCBA8-68CB-4397-8FEE-7F7FB101CA18}" type="presParOf" srcId="{EF751FB7-23F1-4A97-A925-6EBEDEEB7A4C}" destId="{E7B09D2B-3431-4CBD-9BEB-E49C1658A561}" srcOrd="1" destOrd="0" presId="urn:microsoft.com/office/officeart/2018/2/layout/IconVerticalSolidList"/>
    <dgm:cxn modelId="{AF0FD2AF-97A5-4774-826F-4E11FC63CE8F}" type="presParOf" srcId="{EF751FB7-23F1-4A97-A925-6EBEDEEB7A4C}" destId="{8D401874-6236-48CD-A20D-A32AB9B19F4C}" srcOrd="2" destOrd="0" presId="urn:microsoft.com/office/officeart/2018/2/layout/IconVerticalSolidList"/>
    <dgm:cxn modelId="{A3B3ADF4-BF5C-49C4-9BA3-E3FC79EF5D3C}" type="presParOf" srcId="{EF751FB7-23F1-4A97-A925-6EBEDEEB7A4C}" destId="{B1FB42A2-13DC-4D6C-9A0C-980F9F406C28}" srcOrd="3" destOrd="0" presId="urn:microsoft.com/office/officeart/2018/2/layout/IconVerticalSolidList"/>
    <dgm:cxn modelId="{15DAB04E-6666-4738-B58C-475C698B5831}" type="presParOf" srcId="{633D4216-033C-4585-81AE-D719C4808FA8}" destId="{FEC42B48-67C2-44E2-AE12-592E69A1EFF5}" srcOrd="1" destOrd="0" presId="urn:microsoft.com/office/officeart/2018/2/layout/IconVerticalSolidList"/>
    <dgm:cxn modelId="{9EEE8B60-1EF8-4C3C-A62F-A65F7F231C5F}" type="presParOf" srcId="{633D4216-033C-4585-81AE-D719C4808FA8}" destId="{27671777-1176-4E18-9C79-0E146C3E6A88}" srcOrd="2" destOrd="0" presId="urn:microsoft.com/office/officeart/2018/2/layout/IconVerticalSolidList"/>
    <dgm:cxn modelId="{B90E65E2-12FA-470D-817E-F6AC3C85CBD6}" type="presParOf" srcId="{27671777-1176-4E18-9C79-0E146C3E6A88}" destId="{F5D421B0-190E-4B2E-BE10-C24B9D7E2BDB}" srcOrd="0" destOrd="0" presId="urn:microsoft.com/office/officeart/2018/2/layout/IconVerticalSolidList"/>
    <dgm:cxn modelId="{7C044C08-3B79-4544-B8D1-19C05AE4572A}" type="presParOf" srcId="{27671777-1176-4E18-9C79-0E146C3E6A88}" destId="{6C6C320E-6549-4400-9B33-55BFB171F511}" srcOrd="1" destOrd="0" presId="urn:microsoft.com/office/officeart/2018/2/layout/IconVerticalSolidList"/>
    <dgm:cxn modelId="{C701ABA2-9179-42CD-B267-2361D024ADDD}" type="presParOf" srcId="{27671777-1176-4E18-9C79-0E146C3E6A88}" destId="{86E88777-5955-49B9-BE85-E7947DD47DA4}" srcOrd="2" destOrd="0" presId="urn:microsoft.com/office/officeart/2018/2/layout/IconVerticalSolidList"/>
    <dgm:cxn modelId="{92791912-4747-4798-A7A5-74C6829E740D}" type="presParOf" srcId="{27671777-1176-4E18-9C79-0E146C3E6A88}" destId="{410903E9-2251-4A06-8121-1B5BDE84D9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17405-21C9-4E27-80FF-85516149640F}">
      <dsp:nvSpPr>
        <dsp:cNvPr id="0" name=""/>
        <dsp:cNvSpPr/>
      </dsp:nvSpPr>
      <dsp:spPr>
        <a:xfrm>
          <a:off x="0" y="940328"/>
          <a:ext cx="10945037"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B09D2B-3431-4CBD-9BEB-E49C1658A561}">
      <dsp:nvSpPr>
        <dsp:cNvPr id="0" name=""/>
        <dsp:cNvSpPr/>
      </dsp:nvSpPr>
      <dsp:spPr>
        <a:xfrm>
          <a:off x="525137" y="1330926"/>
          <a:ext cx="954795" cy="95479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FB42A2-13DC-4D6C-9A0C-980F9F406C28}">
      <dsp:nvSpPr>
        <dsp:cNvPr id="0" name=""/>
        <dsp:cNvSpPr/>
      </dsp:nvSpPr>
      <dsp:spPr>
        <a:xfrm>
          <a:off x="2005069" y="940328"/>
          <a:ext cx="8939967"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1066800">
            <a:lnSpc>
              <a:spcPct val="90000"/>
            </a:lnSpc>
            <a:spcBef>
              <a:spcPct val="0"/>
            </a:spcBef>
            <a:spcAft>
              <a:spcPct val="35000"/>
            </a:spcAft>
            <a:buNone/>
          </a:pPr>
          <a:r>
            <a:rPr lang="ru-RU" sz="2400" kern="1200"/>
            <a:t>Mongolian government</a:t>
          </a:r>
          <a:endParaRPr lang="en-US" sz="2400" kern="1200"/>
        </a:p>
      </dsp:txBody>
      <dsp:txXfrm>
        <a:off x="2005069" y="940328"/>
        <a:ext cx="8939967" cy="1735991"/>
      </dsp:txXfrm>
    </dsp:sp>
    <dsp:sp modelId="{F5D421B0-190E-4B2E-BE10-C24B9D7E2BDB}">
      <dsp:nvSpPr>
        <dsp:cNvPr id="0" name=""/>
        <dsp:cNvSpPr/>
      </dsp:nvSpPr>
      <dsp:spPr>
        <a:xfrm>
          <a:off x="0" y="3110317"/>
          <a:ext cx="10945037" cy="17359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6C320E-6549-4400-9B33-55BFB171F511}">
      <dsp:nvSpPr>
        <dsp:cNvPr id="0" name=""/>
        <dsp:cNvSpPr/>
      </dsp:nvSpPr>
      <dsp:spPr>
        <a:xfrm>
          <a:off x="525137" y="3500915"/>
          <a:ext cx="954795" cy="95479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0903E9-2251-4A06-8121-1B5BDE84D9A9}">
      <dsp:nvSpPr>
        <dsp:cNvPr id="0" name=""/>
        <dsp:cNvSpPr/>
      </dsp:nvSpPr>
      <dsp:spPr>
        <a:xfrm>
          <a:off x="2005069" y="3110317"/>
          <a:ext cx="8939967" cy="1735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26" tIns="183726" rIns="183726" bIns="183726" numCol="1" spcCol="1270" anchor="ctr" anchorCtr="0">
          <a:noAutofit/>
        </a:bodyPr>
        <a:lstStyle/>
        <a:p>
          <a:pPr marL="0" lvl="0" indent="0" algn="l" defTabSz="1066800">
            <a:lnSpc>
              <a:spcPct val="90000"/>
            </a:lnSpc>
            <a:spcBef>
              <a:spcPct val="0"/>
            </a:spcBef>
            <a:spcAft>
              <a:spcPct val="35000"/>
            </a:spcAft>
            <a:buNone/>
          </a:pPr>
          <a:r>
            <a:rPr lang="ru-RU" sz="2400" kern="1200"/>
            <a:t>Turquoise hill </a:t>
          </a:r>
          <a:endParaRPr lang="en-US" sz="2400" kern="1200"/>
        </a:p>
      </dsp:txBody>
      <dsp:txXfrm>
        <a:off x="2005069" y="3110317"/>
        <a:ext cx="8939967" cy="173599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5/14/2026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36773501"/>
      </p:ext>
    </p:extLst>
  </p:cSld>
  <p:clrMapOvr>
    <a:masterClrMapping/>
  </p:clrMapOvr>
  <p:extLst>
    <p:ext uri="{DCECCB84-F9BA-43D5-87BE-67443E8EF086}">
      <p15:sldGuideLst xmlns:p15="http://schemas.microsoft.com/office/powerpoint/2012/main">
        <p15:guide id="7" orient="horz" pos="2160">
          <p15:clr>
            <a:srgbClr val="FBAE40"/>
          </p15:clr>
        </p15:guide>
        <p15:guide id="8"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5/14/2026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118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5/14/2026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05292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5/14/2026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8451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5/14/2026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9594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5/14/2026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8647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5/14/2026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3794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5/14/2026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07335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5/14/2026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7227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5/14/2026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856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5/14/2026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9604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5/14/2026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130374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8.tmp"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9.tmp"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15.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13.tmp"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4.tmp"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tmp"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tmp"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tmp"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7.tmp"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A32057F-F015-B1B2-4E3E-2307F8EFC9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831106" y="2993719"/>
            <a:ext cx="5360894" cy="3066422"/>
          </a:xfrm>
        </p:spPr>
        <p:txBody>
          <a:bodyPr>
            <a:normAutofit/>
          </a:bodyPr>
          <a:lstStyle/>
          <a:p>
            <a:pPr algn="l"/>
            <a:r>
              <a:rPr lang="ru-RU" sz="7200"/>
              <a:t>Oyu</a:t>
            </a:r>
            <a:r>
              <a:rPr lang="ru-RU" sz="7200" dirty="0"/>
              <a:t> </a:t>
            </a:r>
            <a:r>
              <a:rPr lang="ru-RU" sz="7200" dirty="0" err="1"/>
              <a:t>Tolgoi</a:t>
            </a:r>
            <a:endParaRPr lang="ru-RU" sz="7200" dirty="0"/>
          </a:p>
        </p:txBody>
      </p:sp>
      <p:sp>
        <p:nvSpPr>
          <p:cNvPr id="3" name="SubTitle"/>
          <p:cNvSpPr>
            <a:spLocks noGrp="1"/>
          </p:cNvSpPr>
          <p:nvPr>
            <p:ph type="subTitle" idx="1"/>
          </p:nvPr>
        </p:nvSpPr>
        <p:spPr>
          <a:xfrm rot="10800000" flipV="1">
            <a:off x="6974540" y="4159624"/>
            <a:ext cx="5732999" cy="2698376"/>
          </a:xfrm>
        </p:spPr>
        <p:txBody>
          <a:bodyPr>
            <a:noAutofit/>
          </a:bodyPr>
          <a:lstStyle/>
          <a:p>
            <a:pPr algn="l"/>
            <a:r>
              <a:rPr lang="en-US" sz="3200" dirty="0"/>
              <a:t>My</a:t>
            </a:r>
            <a:r>
              <a:rPr lang="ru-RU" sz="3200" dirty="0"/>
              <a:t> </a:t>
            </a:r>
            <a:r>
              <a:rPr lang="ru-RU" sz="3200" dirty="0" err="1"/>
              <a:t>article</a:t>
            </a:r>
            <a:r>
              <a:rPr lang="ru-RU" sz="3200" dirty="0"/>
              <a:t> </a:t>
            </a:r>
            <a:r>
              <a:rPr lang="ru-RU" sz="3200" dirty="0" err="1"/>
              <a:t>about</a:t>
            </a:r>
            <a:r>
              <a:rPr lang="ru-RU" sz="3200" dirty="0"/>
              <a:t>
</a:t>
            </a:r>
          </a:p>
        </p:txBody>
      </p:sp>
      <p:pic>
        <p:nvPicPr>
          <p:cNvPr id="4" name="Picture 3">
            <a:extLst>
              <a:ext uri="{FF2B5EF4-FFF2-40B4-BE49-F238E27FC236}">
                <a16:creationId xmlns:a16="http://schemas.microsoft.com/office/drawing/2014/main" id="{C566EEA5-243F-75DF-FE94-9D86EAA8C50A}"/>
              </a:ext>
            </a:extLst>
          </p:cNvPr>
          <p:cNvPicPr>
            <a:picLocks noChangeAspect="1"/>
          </p:cNvPicPr>
          <p:nvPr/>
        </p:nvPicPr>
        <p:blipFill>
          <a:blip r:embed="rId2"/>
          <a:srcRect t="10889" b="10889"/>
          <a:stretch/>
        </p:blipFill>
        <p:spPr>
          <a:xfrm>
            <a:off x="20" y="1"/>
            <a:ext cx="6575591" cy="6858000"/>
          </a:xfrm>
          <a:prstGeom prst="rect">
            <a:avLst/>
          </a:prstGeom>
        </p:spPr>
      </p:pic>
    </p:spTree>
    <p:extLst>
      <p:ext uri="{BB962C8B-B14F-4D97-AF65-F5344CB8AC3E}">
        <p14:creationId xmlns:p14="http://schemas.microsoft.com/office/powerpoint/2010/main" val="3585019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7" y="522732"/>
            <a:ext cx="5196483" cy="1377786"/>
          </a:xfrm>
        </p:spPr>
        <p:txBody>
          <a:bodyPr anchor="b">
            <a:noAutofit/>
          </a:bodyPr>
          <a:lstStyle/>
          <a:p>
            <a:r>
              <a:rPr lang="ru-RU" dirty="0" err="1"/>
              <a:t>Underground</a:t>
            </a:r>
            <a:r>
              <a:rPr lang="ru-RU" dirty="0"/>
              <a:t> </a:t>
            </a:r>
            <a:r>
              <a:rPr lang="ru-RU" dirty="0" err="1"/>
              <a:t>Mining</a:t>
            </a:r>
            <a:r>
              <a:rPr lang="en-US" dirty="0"/>
              <a:t> production</a:t>
            </a:r>
            <a:r>
              <a:rPr lang="ru-RU" dirty="0"/>
              <a:t>: </a:t>
            </a:r>
          </a:p>
        </p:txBody>
      </p:sp>
      <p:sp>
        <p:nvSpPr>
          <p:cNvPr id="3" name="Content Placeholder"/>
          <p:cNvSpPr>
            <a:spLocks noGrp="1"/>
          </p:cNvSpPr>
          <p:nvPr>
            <p:ph idx="1"/>
          </p:nvPr>
        </p:nvSpPr>
        <p:spPr>
          <a:xfrm>
            <a:off x="612646" y="1495670"/>
            <a:ext cx="5483354" cy="6339481"/>
          </a:xfrm>
        </p:spPr>
        <p:txBody>
          <a:bodyPr>
            <a:noAutofit/>
          </a:bodyPr>
          <a:lstStyle/>
          <a:p>
            <a:pPr marL="0" indent="0">
              <a:buNone/>
            </a:pPr>
            <a:endParaRPr lang="af-ZA" sz="2400" b="0" i="0" dirty="0">
              <a:effectLst/>
            </a:endParaRPr>
          </a:p>
          <a:p>
            <a:r>
              <a:rPr lang="af-ZA" sz="2400" b="0" i="0" dirty="0">
                <a:effectLst/>
              </a:rPr>
              <a:t>In 2023, the Oyu Tolgoi underground mine began production.</a:t>
            </a:r>
          </a:p>
          <a:p>
            <a:r>
              <a:rPr lang="af-ZA" sz="2400" b="0" i="0" dirty="0">
                <a:effectLst/>
              </a:rPr>
              <a:t>It will be the world’s fourth largest copper mine by 2030.</a:t>
            </a:r>
          </a:p>
          <a:p>
            <a:r>
              <a:rPr lang="af-ZA" sz="2400" b="0" i="0" dirty="0">
                <a:effectLst/>
              </a:rPr>
              <a:t>The Oyu Tolgoi open-pit and underground mines will produce an average of 500,000 tons of copper per year</a:t>
            </a:r>
            <a:r>
              <a:rPr lang="en-US" sz="2400" b="0" i="0" dirty="0">
                <a:effectLst/>
              </a:rPr>
              <a:t> </a:t>
            </a:r>
            <a:r>
              <a:rPr lang="af-ZA" sz="2400" b="0" i="0" dirty="0">
                <a:effectLst/>
              </a:rPr>
              <a:t>2036.</a:t>
            </a:r>
          </a:p>
          <a:p>
            <a:pPr marL="0" lvl="0" indent="0">
              <a:lnSpc>
                <a:spcPct val="110000"/>
              </a:lnSpc>
              <a:buNone/>
            </a:pPr>
            <a:endParaRPr lang="ru-RU" sz="2400" dirty="0"/>
          </a:p>
        </p:txBody>
      </p:sp>
      <p:pic>
        <p:nvPicPr>
          <p:cNvPr id="6" name="Picture 5">
            <a:extLst>
              <a:ext uri="{FF2B5EF4-FFF2-40B4-BE49-F238E27FC236}">
                <a16:creationId xmlns:a16="http://schemas.microsoft.com/office/drawing/2014/main" id="{7B2E2E9C-BD14-39C0-D34E-9D48F47AE787}"/>
              </a:ext>
            </a:extLst>
          </p:cNvPr>
          <p:cNvPicPr>
            <a:picLocks noChangeAspect="1"/>
          </p:cNvPicPr>
          <p:nvPr/>
        </p:nvPicPr>
        <p:blipFill>
          <a:blip r:embed="rId2"/>
          <a:srcRect l="30681" r="30681"/>
          <a:stretch/>
        </p:blipFill>
        <p:spPr>
          <a:xfrm>
            <a:off x="6382870" y="10"/>
            <a:ext cx="5809129" cy="6857990"/>
          </a:xfrm>
          <a:prstGeom prst="rect">
            <a:avLst/>
          </a:prstGeom>
        </p:spPr>
      </p:pic>
    </p:spTree>
    <p:extLst>
      <p:ext uri="{BB962C8B-B14F-4D97-AF65-F5344CB8AC3E}">
        <p14:creationId xmlns:p14="http://schemas.microsoft.com/office/powerpoint/2010/main" val="52538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2CC1E4F-F1F0-B945-BE50-C72A7103E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620983" y="-203322"/>
            <a:ext cx="5068993" cy="1583887"/>
          </a:xfrm>
        </p:spPr>
        <p:txBody>
          <a:bodyPr anchor="b">
            <a:noAutofit/>
          </a:bodyPr>
          <a:lstStyle/>
          <a:p>
            <a:r>
              <a:rPr lang="ru-RU" dirty="0"/>
              <a:t>Economic benefits by the end of 2024:</a:t>
            </a:r>
          </a:p>
        </p:txBody>
      </p:sp>
      <p:pic>
        <p:nvPicPr>
          <p:cNvPr id="6" name="Picture 5">
            <a:extLst>
              <a:ext uri="{FF2B5EF4-FFF2-40B4-BE49-F238E27FC236}">
                <a16:creationId xmlns:a16="http://schemas.microsoft.com/office/drawing/2014/main" id="{29ABC9D0-4EAB-CE46-911A-06CA622EA490}"/>
              </a:ext>
            </a:extLst>
          </p:cNvPr>
          <p:cNvPicPr>
            <a:picLocks noChangeAspect="1"/>
          </p:cNvPicPr>
          <p:nvPr/>
        </p:nvPicPr>
        <p:blipFill>
          <a:blip r:embed="rId2"/>
          <a:srcRect l="19022" r="19022"/>
          <a:stretch/>
        </p:blipFill>
        <p:spPr>
          <a:xfrm>
            <a:off x="1" y="10"/>
            <a:ext cx="6373368" cy="6857990"/>
          </a:xfrm>
          <a:prstGeom prst="rect">
            <a:avLst/>
          </a:prstGeom>
        </p:spPr>
      </p:pic>
      <p:sp>
        <p:nvSpPr>
          <p:cNvPr id="3" name="Content Placeholder"/>
          <p:cNvSpPr>
            <a:spLocks noGrp="1"/>
          </p:cNvSpPr>
          <p:nvPr>
            <p:ph idx="1"/>
          </p:nvPr>
        </p:nvSpPr>
        <p:spPr>
          <a:xfrm>
            <a:off x="6620982" y="947209"/>
            <a:ext cx="5068993" cy="7486966"/>
          </a:xfrm>
        </p:spPr>
        <p:txBody>
          <a:bodyPr>
            <a:noAutofit/>
          </a:bodyPr>
          <a:lstStyle/>
          <a:p>
            <a:pPr marL="0" indent="0">
              <a:buNone/>
            </a:pPr>
            <a:endParaRPr lang="af-ZA" sz="2400" b="0" i="0" dirty="0">
              <a:effectLst/>
            </a:endParaRPr>
          </a:p>
          <a:p>
            <a:r>
              <a:rPr lang="af-ZA" sz="2400" b="1" i="0" dirty="0">
                <a:effectLst/>
              </a:rPr>
              <a:t>Investment</a:t>
            </a:r>
            <a:r>
              <a:rPr lang="af-ZA" sz="2400" b="0" i="0" dirty="0">
                <a:effectLst/>
              </a:rPr>
              <a:t> : Rio Tinto has invested approximately $17 billion in Oyu Tolgoi.</a:t>
            </a:r>
          </a:p>
          <a:p>
            <a:r>
              <a:rPr lang="af-ZA" sz="2400" b="1" i="0" dirty="0">
                <a:effectLst/>
              </a:rPr>
              <a:t>Taxes:</a:t>
            </a:r>
            <a:r>
              <a:rPr lang="af-ZA" sz="2400" b="0" i="0" dirty="0">
                <a:effectLst/>
              </a:rPr>
              <a:t> Oyu Tolgoi has collected over 12 trillion tugriks in taxes into the state budget.</a:t>
            </a:r>
          </a:p>
          <a:p>
            <a:r>
              <a:rPr lang="af-ZA" sz="2400" b="1" i="0" dirty="0">
                <a:effectLst/>
              </a:rPr>
              <a:t>Exports</a:t>
            </a:r>
            <a:r>
              <a:rPr lang="af-ZA" sz="2400" b="0" i="0" dirty="0">
                <a:effectLst/>
              </a:rPr>
              <a:t> : The Oyu Tolgoi project accounts for about 20 percent of our country’s total exports and more than 40 percent of foreign exchange reserves.</a:t>
            </a:r>
          </a:p>
          <a:p>
            <a:pPr marL="0" lvl="0" indent="0">
              <a:lnSpc>
                <a:spcPct val="110000"/>
              </a:lnSpc>
              <a:buNone/>
            </a:pPr>
            <a:endParaRPr lang="ru-RU" sz="2400" dirty="0"/>
          </a:p>
        </p:txBody>
      </p:sp>
    </p:spTree>
    <p:extLst>
      <p:ext uri="{BB962C8B-B14F-4D97-AF65-F5344CB8AC3E}">
        <p14:creationId xmlns:p14="http://schemas.microsoft.com/office/powerpoint/2010/main" val="2868286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E7A827-4DD7-8A5A-4519-32BDA5CDB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A75348D-3376-10BB-E89D-A72720D88A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4678" y="548640"/>
            <a:ext cx="8852051" cy="1325236"/>
          </a:xfrm>
        </p:spPr>
        <p:txBody>
          <a:bodyPr anchor="t">
            <a:normAutofit/>
          </a:bodyPr>
          <a:lstStyle/>
          <a:p>
            <a:r>
              <a:rPr lang="ru-RU" dirty="0"/>
              <a:t>Oyu Tolgoi Investment Agreement</a:t>
            </a:r>
          </a:p>
        </p:txBody>
      </p:sp>
      <p:sp>
        <p:nvSpPr>
          <p:cNvPr id="3" name="Content Placeholder"/>
          <p:cNvSpPr>
            <a:spLocks noGrp="1"/>
          </p:cNvSpPr>
          <p:nvPr>
            <p:ph idx="1"/>
          </p:nvPr>
        </p:nvSpPr>
        <p:spPr>
          <a:xfrm>
            <a:off x="614678" y="1211258"/>
            <a:ext cx="5975572" cy="4011769"/>
          </a:xfrm>
        </p:spPr>
        <p:txBody>
          <a:bodyPr anchor="ctr">
            <a:normAutofit/>
          </a:bodyPr>
          <a:lstStyle/>
          <a:p>
            <a:pPr marL="0" indent="0">
              <a:buNone/>
            </a:pPr>
            <a:endParaRPr lang="ru-RU" sz="2400" dirty="0">
              <a:effectLst/>
              <a:ea typeface="Times New Roman" panose="02020603050405020304" pitchFamily="18" charset="0"/>
            </a:endParaRPr>
          </a:p>
          <a:p>
            <a:r>
              <a:rPr lang="ru-RU" sz="2400" dirty="0" err="1">
                <a:effectLst/>
                <a:ea typeface="Times New Roman" panose="02020603050405020304" pitchFamily="18" charset="0"/>
              </a:rPr>
              <a:t>In</a:t>
            </a:r>
            <a:r>
              <a:rPr lang="ru-RU" sz="2400" dirty="0">
                <a:effectLst/>
                <a:ea typeface="Times New Roman" panose="02020603050405020304" pitchFamily="18" charset="0"/>
              </a:rPr>
              <a:t> 2009,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Government</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Mongolia</a:t>
            </a:r>
            <a:r>
              <a:rPr lang="ru-RU" sz="2400" dirty="0">
                <a:effectLst/>
                <a:ea typeface="Times New Roman" panose="02020603050405020304" pitchFamily="18" charset="0"/>
              </a:rPr>
              <a:t> </a:t>
            </a:r>
            <a:r>
              <a:rPr lang="ru-RU" sz="2400" dirty="0" err="1">
                <a:effectLst/>
                <a:ea typeface="Times New Roman" panose="02020603050405020304" pitchFamily="18" charset="0"/>
              </a:rPr>
              <a:t>signed</a:t>
            </a:r>
            <a:r>
              <a:rPr lang="ru-RU" sz="2400" dirty="0">
                <a:effectLst/>
                <a:ea typeface="Times New Roman" panose="02020603050405020304" pitchFamily="18" charset="0"/>
              </a:rPr>
              <a:t> </a:t>
            </a:r>
            <a:r>
              <a:rPr lang="ru-RU" sz="2400" dirty="0" err="1">
                <a:effectLst/>
                <a:ea typeface="Times New Roman" panose="02020603050405020304" pitchFamily="18" charset="0"/>
              </a:rPr>
              <a:t>an</a:t>
            </a:r>
            <a:r>
              <a:rPr lang="ru-RU" sz="2400" dirty="0">
                <a:effectLst/>
                <a:ea typeface="Times New Roman" panose="02020603050405020304" pitchFamily="18" charset="0"/>
              </a:rPr>
              <a:t> </a:t>
            </a:r>
            <a:r>
              <a:rPr lang="ru-RU" sz="2400" dirty="0" err="1">
                <a:effectLst/>
                <a:ea typeface="Times New Roman" panose="02020603050405020304" pitchFamily="18" charset="0"/>
              </a:rPr>
              <a:t>investment</a:t>
            </a:r>
            <a:r>
              <a:rPr lang="ru-RU" sz="2400" dirty="0">
                <a:effectLst/>
                <a:ea typeface="Times New Roman" panose="02020603050405020304" pitchFamily="18" charset="0"/>
              </a:rPr>
              <a:t> </a:t>
            </a:r>
            <a:r>
              <a:rPr lang="ru-RU" sz="2400" dirty="0" err="1">
                <a:effectLst/>
                <a:ea typeface="Times New Roman" panose="02020603050405020304" pitchFamily="18" charset="0"/>
              </a:rPr>
              <a:t>agreement</a:t>
            </a:r>
            <a:r>
              <a:rPr lang="ru-RU" sz="2400" dirty="0">
                <a:effectLst/>
                <a:ea typeface="Times New Roman" panose="02020603050405020304" pitchFamily="18" charset="0"/>
              </a:rPr>
              <a:t> </a:t>
            </a:r>
            <a:r>
              <a:rPr lang="ru-RU" sz="2400" dirty="0" err="1">
                <a:effectLst/>
                <a:ea typeface="Times New Roman" panose="02020603050405020304" pitchFamily="18" charset="0"/>
              </a:rPr>
              <a:t>for</a:t>
            </a:r>
            <a:r>
              <a:rPr lang="ru-RU" sz="2400" dirty="0">
                <a:effectLst/>
                <a:ea typeface="Times New Roman" panose="02020603050405020304" pitchFamily="18" charset="0"/>
              </a:rPr>
              <a:t> </a:t>
            </a:r>
            <a:r>
              <a:rPr lang="ru-RU" sz="2400" dirty="0" err="1">
                <a:effectLst/>
                <a:ea typeface="Times New Roman" panose="02020603050405020304" pitchFamily="18" charset="0"/>
              </a:rPr>
              <a:t>Oyu</a:t>
            </a:r>
            <a:r>
              <a:rPr lang="ru-RU" sz="2400" dirty="0">
                <a:effectLst/>
                <a:ea typeface="Times New Roman" panose="02020603050405020304" pitchFamily="18" charset="0"/>
              </a:rPr>
              <a:t> </a:t>
            </a:r>
            <a:r>
              <a:rPr lang="ru-RU" sz="2400" dirty="0" err="1">
                <a:effectLst/>
                <a:ea typeface="Times New Roman" panose="02020603050405020304" pitchFamily="18" charset="0"/>
              </a:rPr>
              <a:t>Tolgoi</a:t>
            </a:r>
            <a:r>
              <a:rPr lang="ru-RU" sz="2400" dirty="0">
                <a:effectLst/>
                <a:ea typeface="Times New Roman" panose="02020603050405020304" pitchFamily="18" charset="0"/>
              </a:rPr>
              <a:t> </a:t>
            </a:r>
            <a:r>
              <a:rPr lang="ru-RU" sz="2400" dirty="0" err="1">
                <a:effectLst/>
                <a:ea typeface="Times New Roman" panose="02020603050405020304" pitchFamily="18" charset="0"/>
              </a:rPr>
              <a:t>with</a:t>
            </a:r>
            <a:r>
              <a:rPr lang="ru-RU" sz="2400" dirty="0">
                <a:effectLst/>
                <a:ea typeface="Times New Roman" panose="02020603050405020304" pitchFamily="18" charset="0"/>
              </a:rPr>
              <a:t> </a:t>
            </a:r>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Mongolia</a:t>
            </a:r>
            <a:r>
              <a:rPr lang="ru-RU" sz="2400" dirty="0">
                <a:effectLst/>
                <a:ea typeface="Times New Roman" panose="02020603050405020304" pitchFamily="18" charset="0"/>
              </a:rPr>
              <a:t> </a:t>
            </a:r>
            <a:r>
              <a:rPr lang="ru-RU" sz="2400" dirty="0" err="1">
                <a:effectLst/>
                <a:ea typeface="Times New Roman" panose="02020603050405020304" pitchFamily="18" charset="0"/>
              </a:rPr>
              <a:t>Inc</a:t>
            </a:r>
            <a:r>
              <a:rPr lang="ru-RU" sz="2400" dirty="0">
                <a:effectLst/>
                <a:ea typeface="Times New Roman" panose="02020603050405020304" pitchFamily="18" charset="0"/>
              </a:rPr>
              <a:t>., </a:t>
            </a:r>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Limited</a:t>
            </a:r>
            <a:r>
              <a:rPr lang="ru-RU" sz="2400" dirty="0">
                <a:effectLst/>
                <a:ea typeface="Times New Roman" panose="02020603050405020304" pitchFamily="18" charset="0"/>
              </a:rPr>
              <a:t>, </a:t>
            </a:r>
            <a:r>
              <a:rPr lang="ru-RU" sz="2400" dirty="0" err="1">
                <a:effectLst/>
                <a:ea typeface="Times New Roman" panose="02020603050405020304" pitchFamily="18" charset="0"/>
              </a:rPr>
              <a:t>and</a:t>
            </a:r>
            <a:r>
              <a:rPr lang="ru-RU" sz="2400" dirty="0">
                <a:effectLst/>
                <a:ea typeface="Times New Roman" panose="02020603050405020304" pitchFamily="18" charset="0"/>
              </a:rPr>
              <a:t> </a:t>
            </a:r>
            <a:r>
              <a:rPr lang="ru-RU" sz="2400" dirty="0" err="1">
                <a:effectLst/>
                <a:ea typeface="Times New Roman" panose="02020603050405020304" pitchFamily="18" charset="0"/>
              </a:rPr>
              <a:t>Rio</a:t>
            </a:r>
            <a:r>
              <a:rPr lang="ru-RU" sz="2400" dirty="0">
                <a:effectLst/>
                <a:ea typeface="Times New Roman" panose="02020603050405020304" pitchFamily="18" charset="0"/>
              </a:rPr>
              <a:t> </a:t>
            </a:r>
            <a:r>
              <a:rPr lang="ru-RU" sz="2400" dirty="0" err="1">
                <a:effectLst/>
                <a:ea typeface="Times New Roman" panose="02020603050405020304" pitchFamily="18" charset="0"/>
              </a:rPr>
              <a:t>Tinto</a:t>
            </a:r>
            <a:r>
              <a:rPr lang="ru-RU" sz="2400" dirty="0">
                <a:effectLst/>
                <a:ea typeface="Times New Roman" panose="02020603050405020304" pitchFamily="18" charset="0"/>
              </a:rPr>
              <a:t> </a:t>
            </a:r>
            <a:r>
              <a:rPr lang="ru-RU" sz="2400" dirty="0" err="1">
                <a:effectLst/>
                <a:ea typeface="Times New Roman" panose="02020603050405020304" pitchFamily="18" charset="0"/>
              </a:rPr>
              <a:t>International</a:t>
            </a:r>
            <a:r>
              <a:rPr lang="ru-RU" sz="2400" dirty="0">
                <a:effectLst/>
                <a:ea typeface="Times New Roman" panose="02020603050405020304" pitchFamily="18" charset="0"/>
              </a:rPr>
              <a:t> </a:t>
            </a:r>
            <a:r>
              <a:rPr lang="ru-RU" sz="2400" dirty="0" err="1">
                <a:effectLst/>
                <a:ea typeface="Times New Roman" panose="02020603050405020304" pitchFamily="18" charset="0"/>
              </a:rPr>
              <a:t>Holdings</a:t>
            </a:r>
            <a:r>
              <a:rPr lang="ru-RU" sz="2400" dirty="0">
                <a:effectLst/>
                <a:ea typeface="Times New Roman" panose="02020603050405020304" pitchFamily="18" charset="0"/>
              </a:rPr>
              <a:t> </a:t>
            </a:r>
            <a:r>
              <a:rPr lang="ru-RU" sz="2400" dirty="0" err="1">
                <a:effectLst/>
                <a:ea typeface="Times New Roman" panose="02020603050405020304" pitchFamily="18" charset="0"/>
              </a:rPr>
              <a:t>Limited</a:t>
            </a:r>
            <a:r>
              <a:rPr lang="ru-RU" sz="2400" dirty="0">
                <a:effectLst/>
                <a:ea typeface="Times New Roman" panose="02020603050405020304" pitchFamily="18" charset="0"/>
              </a:rPr>
              <a:t>.</a:t>
            </a:r>
          </a:p>
          <a:p>
            <a:pPr marL="0" lvl="0" indent="0">
              <a:lnSpc>
                <a:spcPct val="110000"/>
              </a:lnSpc>
              <a:buNone/>
            </a:pPr>
            <a:endParaRPr lang="ru-RU" sz="2400" dirty="0"/>
          </a:p>
        </p:txBody>
      </p:sp>
      <p:pic>
        <p:nvPicPr>
          <p:cNvPr id="6" name="Рисунок 5">
            <a:extLst>
              <a:ext uri="{FF2B5EF4-FFF2-40B4-BE49-F238E27FC236}">
                <a16:creationId xmlns:a16="http://schemas.microsoft.com/office/drawing/2014/main" id="{9B93D60A-0A39-B35D-35D2-41114083F1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8328" y="1600589"/>
            <a:ext cx="4277811" cy="3895725"/>
          </a:xfrm>
          <a:prstGeom prst="rect">
            <a:avLst/>
          </a:prstGeom>
        </p:spPr>
      </p:pic>
    </p:spTree>
    <p:extLst>
      <p:ext uri="{BB962C8B-B14F-4D97-AF65-F5344CB8AC3E}">
        <p14:creationId xmlns:p14="http://schemas.microsoft.com/office/powerpoint/2010/main" val="173443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319233-C2F4-BD4F-004E-4AE42CE7E17B}"/>
              </a:ext>
            </a:extLst>
          </p:cNvPr>
          <p:cNvSpPr>
            <a:spLocks noGrp="1"/>
          </p:cNvSpPr>
          <p:nvPr>
            <p:ph type="title"/>
          </p:nvPr>
        </p:nvSpPr>
        <p:spPr/>
        <p:txBody>
          <a:bodyPr/>
          <a:lstStyle/>
          <a:p>
            <a:r>
              <a:rPr lang="af-ZA" b="1" i="0">
                <a:effectLst/>
              </a:rPr>
              <a:t>Underground mining development contract</a:t>
            </a:r>
            <a:endParaRPr lang="ru-RU"/>
          </a:p>
        </p:txBody>
      </p:sp>
      <p:sp>
        <p:nvSpPr>
          <p:cNvPr id="3" name="Объект 2">
            <a:extLst>
              <a:ext uri="{FF2B5EF4-FFF2-40B4-BE49-F238E27FC236}">
                <a16:creationId xmlns:a16="http://schemas.microsoft.com/office/drawing/2014/main" id="{229E254C-9345-D2BC-A2B0-6CF849D87CC3}"/>
              </a:ext>
            </a:extLst>
          </p:cNvPr>
          <p:cNvSpPr>
            <a:spLocks noGrp="1"/>
          </p:cNvSpPr>
          <p:nvPr>
            <p:ph idx="1"/>
          </p:nvPr>
        </p:nvSpPr>
        <p:spPr>
          <a:xfrm>
            <a:off x="728063" y="1555392"/>
            <a:ext cx="6087674" cy="4593828"/>
          </a:xfrm>
        </p:spPr>
        <p:txBody>
          <a:bodyPr>
            <a:normAutofit/>
          </a:bodyPr>
          <a:lstStyle/>
          <a:p>
            <a:r>
              <a:rPr lang="af-ZA" sz="2400" b="0" i="0">
                <a:effectLst/>
              </a:rPr>
              <a:t>In 2015, the Government of Mongolia, Erdenes Oyu Tolgoi LLC, Turquoise Hill Resources Limited, and Rio Tinto signed a development plan document for the Oyu Tolgoi underground mine. This is known as the “Dubai Agreement.”</a:t>
            </a:r>
            <a:endParaRPr lang="ru-RU" sz="2400"/>
          </a:p>
        </p:txBody>
      </p:sp>
      <p:pic>
        <p:nvPicPr>
          <p:cNvPr id="4" name="Рисунок 3">
            <a:extLst>
              <a:ext uri="{FF2B5EF4-FFF2-40B4-BE49-F238E27FC236}">
                <a16:creationId xmlns:a16="http://schemas.microsoft.com/office/drawing/2014/main" id="{AF91A0CE-95E5-6B29-3452-B51BECF93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3128" y="1680898"/>
            <a:ext cx="4246223" cy="3895725"/>
          </a:xfrm>
          <a:prstGeom prst="rect">
            <a:avLst/>
          </a:prstGeom>
        </p:spPr>
      </p:pic>
    </p:spTree>
    <p:extLst>
      <p:ext uri="{BB962C8B-B14F-4D97-AF65-F5344CB8AC3E}">
        <p14:creationId xmlns:p14="http://schemas.microsoft.com/office/powerpoint/2010/main" val="406726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9" y="548639"/>
            <a:ext cx="3494314" cy="5786638"/>
          </a:xfrm>
        </p:spPr>
        <p:txBody>
          <a:bodyPr anchor="t">
            <a:normAutofit/>
          </a:bodyPr>
          <a:lstStyle/>
          <a:p>
            <a:r>
              <a:rPr lang="ru-RU" dirty="0"/>
              <a:t>Shareholders</a:t>
            </a:r>
          </a:p>
        </p:txBody>
      </p:sp>
      <p:graphicFrame>
        <p:nvGraphicFramePr>
          <p:cNvPr id="6" name="Content Placeholder">
            <a:extLst>
              <a:ext uri="{FF2B5EF4-FFF2-40B4-BE49-F238E27FC236}">
                <a16:creationId xmlns:a16="http://schemas.microsoft.com/office/drawing/2014/main" id="{38B599DE-E06A-5D15-B73B-C0B0622C5BE8}"/>
              </a:ext>
            </a:extLst>
          </p:cNvPr>
          <p:cNvGraphicFramePr>
            <a:graphicFrameLocks noGrp="1"/>
          </p:cNvGraphicFramePr>
          <p:nvPr>
            <p:ph idx="1"/>
            <p:extLst>
              <p:ext uri="{D42A27DB-BD31-4B8C-83A1-F6EECF244321}">
                <p14:modId xmlns:p14="http://schemas.microsoft.com/office/powerpoint/2010/main" val="2952429680"/>
              </p:ext>
            </p:extLst>
          </p:nvPr>
        </p:nvGraphicFramePr>
        <p:xfrm>
          <a:off x="612649" y="548640"/>
          <a:ext cx="10945037" cy="5786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9404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45BD51-2899-4A3B-2672-FEDA089032EA}"/>
              </a:ext>
            </a:extLst>
          </p:cNvPr>
          <p:cNvSpPr>
            <a:spLocks noGrp="1"/>
          </p:cNvSpPr>
          <p:nvPr>
            <p:ph type="title"/>
          </p:nvPr>
        </p:nvSpPr>
        <p:spPr>
          <a:xfrm>
            <a:off x="612648" y="620357"/>
            <a:ext cx="5923262" cy="1190513"/>
          </a:xfrm>
        </p:spPr>
        <p:txBody>
          <a:bodyPr>
            <a:noAutofit/>
          </a:bodyPr>
          <a:lstStyle/>
          <a:p>
            <a:r>
              <a:rPr lang="af-ZA" i="0" dirty="0">
                <a:effectLst/>
              </a:rPr>
              <a:t>The world’s 4th largest copper mine</a:t>
            </a:r>
          </a:p>
        </p:txBody>
      </p:sp>
      <p:sp>
        <p:nvSpPr>
          <p:cNvPr id="3" name="Объект 2">
            <a:extLst>
              <a:ext uri="{FF2B5EF4-FFF2-40B4-BE49-F238E27FC236}">
                <a16:creationId xmlns:a16="http://schemas.microsoft.com/office/drawing/2014/main" id="{96D71500-890C-0333-011E-461C646F3C66}"/>
              </a:ext>
            </a:extLst>
          </p:cNvPr>
          <p:cNvSpPr>
            <a:spLocks noGrp="1"/>
          </p:cNvSpPr>
          <p:nvPr>
            <p:ph idx="1"/>
          </p:nvPr>
        </p:nvSpPr>
        <p:spPr>
          <a:xfrm>
            <a:off x="612648" y="2431227"/>
            <a:ext cx="5483352" cy="4593828"/>
          </a:xfrm>
        </p:spPr>
        <p:txBody>
          <a:bodyPr>
            <a:normAutofit/>
          </a:bodyPr>
          <a:lstStyle/>
          <a:p>
            <a:pPr marL="0" indent="0">
              <a:buNone/>
            </a:pPr>
            <a:r>
              <a:rPr lang="af-ZA" sz="2400" b="0" i="0" dirty="0">
                <a:effectLst/>
              </a:rPr>
              <a:t>During the inauguration of the Oyu Tolgoi underground mine, Mongolian President U. Khurelsukh said: “Oyu Tolgoi will be the 4th largest copper mine in the world.”</a:t>
            </a:r>
          </a:p>
        </p:txBody>
      </p:sp>
      <p:pic>
        <p:nvPicPr>
          <p:cNvPr id="4" name="Рисунок 3">
            <a:extLst>
              <a:ext uri="{FF2B5EF4-FFF2-40B4-BE49-F238E27FC236}">
                <a16:creationId xmlns:a16="http://schemas.microsoft.com/office/drawing/2014/main" id="{20BE9B73-98A3-B17C-0F7C-AAD61284F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5910" y="0"/>
            <a:ext cx="6078070" cy="6858000"/>
          </a:xfrm>
          <a:prstGeom prst="rect">
            <a:avLst/>
          </a:prstGeom>
        </p:spPr>
      </p:pic>
    </p:spTree>
    <p:extLst>
      <p:ext uri="{BB962C8B-B14F-4D97-AF65-F5344CB8AC3E}">
        <p14:creationId xmlns:p14="http://schemas.microsoft.com/office/powerpoint/2010/main" val="2653291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614C6A-51C2-0C45-AA1D-9CCDBFB440AB}"/>
              </a:ext>
            </a:extLst>
          </p:cNvPr>
          <p:cNvSpPr>
            <a:spLocks noGrp="1"/>
          </p:cNvSpPr>
          <p:nvPr>
            <p:ph type="title"/>
          </p:nvPr>
        </p:nvSpPr>
        <p:spPr>
          <a:xfrm>
            <a:off x="6687672" y="548639"/>
            <a:ext cx="5504328" cy="2194561"/>
          </a:xfrm>
        </p:spPr>
        <p:txBody>
          <a:bodyPr/>
          <a:lstStyle/>
          <a:p>
            <a:r>
              <a:rPr lang="af-ZA" b="1" i="0" dirty="0">
                <a:effectLst/>
                <a:latin typeface="+mn-lt"/>
              </a:rPr>
              <a:t>The largest copper producer</a:t>
            </a:r>
            <a:endParaRPr lang="ru-RU" dirty="0">
              <a:latin typeface="+mn-lt"/>
            </a:endParaRPr>
          </a:p>
        </p:txBody>
      </p:sp>
      <p:sp>
        <p:nvSpPr>
          <p:cNvPr id="3" name="Объект 2">
            <a:extLst>
              <a:ext uri="{FF2B5EF4-FFF2-40B4-BE49-F238E27FC236}">
                <a16:creationId xmlns:a16="http://schemas.microsoft.com/office/drawing/2014/main" id="{4DCF809C-2D2A-0049-BF8F-4BE08027E7C9}"/>
              </a:ext>
            </a:extLst>
          </p:cNvPr>
          <p:cNvSpPr>
            <a:spLocks noGrp="1"/>
          </p:cNvSpPr>
          <p:nvPr>
            <p:ph idx="1"/>
          </p:nvPr>
        </p:nvSpPr>
        <p:spPr>
          <a:xfrm>
            <a:off x="6544234" y="1715532"/>
            <a:ext cx="4721991" cy="4593828"/>
          </a:xfrm>
        </p:spPr>
        <p:txBody>
          <a:bodyPr>
            <a:normAutofit/>
          </a:bodyPr>
          <a:lstStyle/>
          <a:p>
            <a:r>
              <a:rPr lang="af-ZA" sz="2400" b="0" i="0" dirty="0">
                <a:effectLst/>
              </a:rPr>
              <a:t>Following the opening of the Oyu Tolgoi underground mine, Rio Tinto Group CEO Jakob Stausholm said: “Oyu Tolgoi has taken the first step towards becoming one of the world’s largest copper producers.”</a:t>
            </a:r>
            <a:endParaRPr lang="ru-RU" sz="2400" dirty="0"/>
          </a:p>
        </p:txBody>
      </p:sp>
      <p:pic>
        <p:nvPicPr>
          <p:cNvPr id="4" name="Рисунок 3">
            <a:extLst>
              <a:ext uri="{FF2B5EF4-FFF2-40B4-BE49-F238E27FC236}">
                <a16:creationId xmlns:a16="http://schemas.microsoft.com/office/drawing/2014/main" id="{88845462-C17C-F391-468C-EDB276996EDC}"/>
              </a:ext>
            </a:extLst>
          </p:cNvPr>
          <p:cNvPicPr>
            <a:picLocks noChangeAspect="1"/>
          </p:cNvPicPr>
          <p:nvPr/>
        </p:nvPicPr>
        <p:blipFill>
          <a:blip r:embed="rId2"/>
          <a:srcRect/>
          <a:stretch/>
        </p:blipFill>
        <p:spPr>
          <a:xfrm>
            <a:off x="24484" y="0"/>
            <a:ext cx="6304598" cy="6858000"/>
          </a:xfrm>
          <a:prstGeom prst="rect">
            <a:avLst/>
          </a:prstGeom>
        </p:spPr>
      </p:pic>
    </p:spTree>
    <p:extLst>
      <p:ext uri="{BB962C8B-B14F-4D97-AF65-F5344CB8AC3E}">
        <p14:creationId xmlns:p14="http://schemas.microsoft.com/office/powerpoint/2010/main" val="184777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6" name="Picture 5">
            <a:extLst>
              <a:ext uri="{FF2B5EF4-FFF2-40B4-BE49-F238E27FC236}">
                <a16:creationId xmlns:a16="http://schemas.microsoft.com/office/drawing/2014/main" id="{07FAC6D7-154B-0FA0-F10F-97868BC5A909}"/>
              </a:ext>
            </a:extLst>
          </p:cNvPr>
          <p:cNvPicPr>
            <a:picLocks noChangeAspect="1"/>
          </p:cNvPicPr>
          <p:nvPr/>
        </p:nvPicPr>
        <p:blipFill>
          <a:blip r:embed="rId2"/>
          <a:srcRect l="222" r="222"/>
          <a:stretch/>
        </p:blipFill>
        <p:spPr>
          <a:xfrm>
            <a:off x="20" y="10"/>
            <a:ext cx="12191980" cy="6857990"/>
          </a:xfrm>
          <a:prstGeom prst="rect">
            <a:avLst/>
          </a:prstGeom>
        </p:spPr>
      </p:pic>
      <p:sp>
        <p:nvSpPr>
          <p:cNvPr id="12" name="Rectangle 11">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p:cNvSpPr>
            <a:spLocks noGrp="1"/>
          </p:cNvSpPr>
          <p:nvPr>
            <p:ph type="ctrTitle"/>
          </p:nvPr>
        </p:nvSpPr>
        <p:spPr>
          <a:xfrm>
            <a:off x="286506" y="603315"/>
            <a:ext cx="5649211" cy="3685731"/>
          </a:xfrm>
        </p:spPr>
        <p:txBody>
          <a:bodyPr vert="horz" lIns="91440" tIns="45720" rIns="91440" bIns="45720" rtlCol="0" anchor="t">
            <a:normAutofit/>
          </a:bodyPr>
          <a:lstStyle/>
          <a:p>
            <a:r>
              <a:rPr lang="en-US" sz="5400"/>
              <a:t>Thank you</a:t>
            </a:r>
          </a:p>
        </p:txBody>
      </p:sp>
      <p:sp>
        <p:nvSpPr>
          <p:cNvPr id="3" name="Content Placeholder"/>
          <p:cNvSpPr>
            <a:spLocks noGrp="1"/>
          </p:cNvSpPr>
          <p:nvPr>
            <p:ph idx="1"/>
          </p:nvPr>
        </p:nvSpPr>
        <p:spPr>
          <a:xfrm>
            <a:off x="430306" y="4289047"/>
            <a:ext cx="5271247" cy="1965638"/>
          </a:xfrm>
        </p:spPr>
        <p:txBody>
          <a:bodyPr vert="horz" lIns="91440" tIns="45720" rIns="91440" bIns="45720" rtlCol="0" anchor="ctr">
            <a:noAutofit/>
          </a:bodyPr>
          <a:lstStyle/>
          <a:p>
            <a:pPr marL="0" lvl="0" indent="0">
              <a:buNone/>
            </a:pPr>
            <a:r>
              <a:rPr lang="en-US" sz="3600" dirty="0"/>
              <a:t>Source: dailypost.mn</a:t>
            </a:r>
          </a:p>
        </p:txBody>
      </p:sp>
    </p:spTree>
    <p:extLst>
      <p:ext uri="{BB962C8B-B14F-4D97-AF65-F5344CB8AC3E}">
        <p14:creationId xmlns:p14="http://schemas.microsoft.com/office/powerpoint/2010/main" val="286201997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4696" y="800728"/>
            <a:ext cx="5611907" cy="992212"/>
          </a:xfrm>
        </p:spPr>
        <p:txBody>
          <a:bodyPr anchor="b">
            <a:noAutofit/>
          </a:bodyPr>
          <a:lstStyle/>
          <a:p>
            <a:r>
              <a:rPr lang="en-US" dirty="0">
                <a:ea typeface="Times New Roman" panose="02020603050405020304" pitchFamily="18" charset="0"/>
              </a:rPr>
              <a:t>D</a:t>
            </a:r>
            <a:r>
              <a:rPr lang="ru-RU" b="1" dirty="0" err="1">
                <a:effectLst/>
                <a:ea typeface="Times New Roman" panose="02020603050405020304" pitchFamily="18" charset="0"/>
              </a:rPr>
              <a:t>eposit</a:t>
            </a:r>
            <a:endParaRPr lang="ru-RU" dirty="0"/>
          </a:p>
        </p:txBody>
      </p:sp>
      <p:pic>
        <p:nvPicPr>
          <p:cNvPr id="6" name="Picture 5">
            <a:extLst>
              <a:ext uri="{FF2B5EF4-FFF2-40B4-BE49-F238E27FC236}">
                <a16:creationId xmlns:a16="http://schemas.microsoft.com/office/drawing/2014/main" id="{AD72F71E-B086-166D-BC5D-63E2D164471E}"/>
              </a:ext>
            </a:extLst>
          </p:cNvPr>
          <p:cNvPicPr>
            <a:picLocks noChangeAspect="1"/>
          </p:cNvPicPr>
          <p:nvPr/>
        </p:nvPicPr>
        <p:blipFill>
          <a:blip r:embed="rId2"/>
          <a:srcRect l="21527" r="21527"/>
          <a:stretch/>
        </p:blipFill>
        <p:spPr>
          <a:xfrm>
            <a:off x="6580094" y="10"/>
            <a:ext cx="5611906" cy="6857990"/>
          </a:xfrm>
          <a:prstGeom prst="rect">
            <a:avLst/>
          </a:prstGeom>
        </p:spPr>
      </p:pic>
      <p:sp>
        <p:nvSpPr>
          <p:cNvPr id="5" name="Объект 4">
            <a:extLst>
              <a:ext uri="{FF2B5EF4-FFF2-40B4-BE49-F238E27FC236}">
                <a16:creationId xmlns:a16="http://schemas.microsoft.com/office/drawing/2014/main" id="{2CB869BA-7C0A-2250-BA12-0C8A97B42BCA}"/>
              </a:ext>
            </a:extLst>
          </p:cNvPr>
          <p:cNvSpPr>
            <a:spLocks noGrp="1"/>
          </p:cNvSpPr>
          <p:nvPr>
            <p:ph idx="1"/>
          </p:nvPr>
        </p:nvSpPr>
        <p:spPr>
          <a:xfrm>
            <a:off x="646983" y="2028556"/>
            <a:ext cx="5286129" cy="4593828"/>
          </a:xfrm>
        </p:spPr>
        <p:txBody>
          <a:bodyPr>
            <a:noAutofit/>
          </a:bodyPr>
          <a:lstStyle/>
          <a:p>
            <a:r>
              <a:rPr lang="ru-RU" sz="2400" b="1" dirty="0" err="1">
                <a:effectLst/>
                <a:ea typeface="Times New Roman" panose="02020603050405020304" pitchFamily="18" charset="0"/>
              </a:rPr>
              <a:t>The</a:t>
            </a:r>
            <a:r>
              <a:rPr lang="ru-RU" sz="2400" b="1" dirty="0">
                <a:effectLst/>
                <a:ea typeface="Times New Roman" panose="02020603050405020304" pitchFamily="18" charset="0"/>
              </a:rPr>
              <a:t> </a:t>
            </a:r>
            <a:r>
              <a:rPr lang="ru-RU" sz="2400" b="1" dirty="0" err="1">
                <a:effectLst/>
                <a:ea typeface="Times New Roman" panose="02020603050405020304" pitchFamily="18" charset="0"/>
              </a:rPr>
              <a:t>Oyu</a:t>
            </a:r>
            <a:r>
              <a:rPr lang="ru-RU" sz="2400" b="1" dirty="0">
                <a:effectLst/>
                <a:ea typeface="Times New Roman" panose="02020603050405020304" pitchFamily="18" charset="0"/>
              </a:rPr>
              <a:t> </a:t>
            </a:r>
            <a:r>
              <a:rPr lang="ru-RU" sz="2400" b="1" dirty="0" err="1">
                <a:effectLst/>
                <a:ea typeface="Times New Roman" panose="02020603050405020304" pitchFamily="18" charset="0"/>
              </a:rPr>
              <a:t>Tolgoi</a:t>
            </a:r>
            <a:r>
              <a:rPr lang="ru-RU" sz="2400" b="1" dirty="0">
                <a:effectLst/>
                <a:ea typeface="Times New Roman" panose="02020603050405020304" pitchFamily="18" charset="0"/>
              </a:rPr>
              <a:t> </a:t>
            </a:r>
            <a:r>
              <a:rPr lang="ru-RU" sz="2400" b="1" dirty="0" err="1">
                <a:effectLst/>
                <a:ea typeface="Times New Roman" panose="02020603050405020304" pitchFamily="18" charset="0"/>
              </a:rPr>
              <a:t>deposit</a:t>
            </a:r>
            <a:r>
              <a:rPr lang="ru-RU" sz="2400" b="1" dirty="0">
                <a:effectLst/>
                <a:ea typeface="Times New Roman" panose="02020603050405020304" pitchFamily="18" charset="0"/>
              </a:rPr>
              <a:t> </a:t>
            </a:r>
            <a:r>
              <a:rPr lang="ru-RU" sz="2400" b="1" dirty="0" err="1">
                <a:effectLst/>
                <a:ea typeface="Times New Roman" panose="02020603050405020304" pitchFamily="18" charset="0"/>
              </a:rPr>
              <a:t>located</a:t>
            </a:r>
            <a:r>
              <a:rPr lang="en-US" sz="2400" b="1" dirty="0">
                <a:ea typeface="Times New Roman" panose="02020603050405020304" pitchFamily="18" charset="0"/>
              </a:rPr>
              <a:t> in</a:t>
            </a:r>
            <a:r>
              <a:rPr lang="ru-RU" sz="2400" b="1" dirty="0">
                <a:effectLst/>
                <a:ea typeface="Times New Roman" panose="02020603050405020304" pitchFamily="18" charset="0"/>
              </a:rPr>
              <a:t> </a:t>
            </a:r>
            <a:r>
              <a:rPr lang="ru-RU" sz="2400" b="1" dirty="0" err="1">
                <a:effectLst/>
                <a:ea typeface="Times New Roman" panose="02020603050405020304" pitchFamily="18" charset="0"/>
              </a:rPr>
              <a:t>Mongolia</a:t>
            </a:r>
            <a:r>
              <a:rPr lang="ru-RU" sz="2400" b="1" dirty="0">
                <a:effectLst/>
                <a:ea typeface="Times New Roman" panose="02020603050405020304" pitchFamily="18" charset="0"/>
              </a:rPr>
              <a:t>, </a:t>
            </a:r>
            <a:r>
              <a:rPr lang="ru-RU" sz="2400" b="1" dirty="0" err="1">
                <a:effectLst/>
                <a:ea typeface="Times New Roman" panose="02020603050405020304" pitchFamily="18" charset="0"/>
              </a:rPr>
              <a:t>was</a:t>
            </a:r>
            <a:r>
              <a:rPr lang="ru-RU" sz="2400" b="1" dirty="0">
                <a:effectLst/>
                <a:ea typeface="Times New Roman" panose="02020603050405020304" pitchFamily="18" charset="0"/>
              </a:rPr>
              <a:t> </a:t>
            </a:r>
            <a:r>
              <a:rPr lang="ru-RU" sz="2400" b="1" dirty="0" err="1">
                <a:effectLst/>
                <a:ea typeface="Times New Roman" panose="02020603050405020304" pitchFamily="18" charset="0"/>
              </a:rPr>
              <a:t>formed</a:t>
            </a:r>
            <a:r>
              <a:rPr lang="ru-RU" sz="2400" b="1" dirty="0">
                <a:effectLst/>
                <a:ea typeface="Times New Roman" panose="02020603050405020304" pitchFamily="18" charset="0"/>
              </a:rPr>
              <a:t> 5,000</a:t>
            </a:r>
            <a:r>
              <a:rPr lang="en-US" sz="2400" b="1" dirty="0">
                <a:effectLst/>
                <a:ea typeface="Times New Roman" panose="02020603050405020304" pitchFamily="18" charset="0"/>
              </a:rPr>
              <a:t> /five thousand/</a:t>
            </a:r>
            <a:r>
              <a:rPr lang="ru-RU" sz="2400" b="1" dirty="0">
                <a:effectLst/>
                <a:ea typeface="Times New Roman" panose="02020603050405020304" pitchFamily="18" charset="0"/>
              </a:rPr>
              <a:t> </a:t>
            </a:r>
            <a:r>
              <a:rPr lang="ru-RU" sz="2400" b="1" dirty="0" err="1">
                <a:effectLst/>
                <a:ea typeface="Times New Roman" panose="02020603050405020304" pitchFamily="18" charset="0"/>
              </a:rPr>
              <a:t>years</a:t>
            </a:r>
            <a:r>
              <a:rPr lang="ru-RU" sz="2400" b="1" dirty="0">
                <a:effectLst/>
                <a:ea typeface="Times New Roman" panose="02020603050405020304" pitchFamily="18" charset="0"/>
              </a:rPr>
              <a:t> </a:t>
            </a:r>
            <a:r>
              <a:rPr lang="ru-RU" sz="2400" b="1" dirty="0" err="1">
                <a:effectLst/>
                <a:ea typeface="Times New Roman" panose="02020603050405020304" pitchFamily="18" charset="0"/>
              </a:rPr>
              <a:t>ago</a:t>
            </a:r>
            <a:r>
              <a:rPr lang="ru-RU" sz="2400" b="1" dirty="0">
                <a:effectLst/>
                <a:ea typeface="Times New Roman" panose="02020603050405020304" pitchFamily="18" charset="0"/>
              </a:rPr>
              <a:t>.</a:t>
            </a:r>
            <a:endParaRPr lang="en-US" sz="2400" b="1" dirty="0">
              <a:effectLst/>
              <a:ea typeface="Times New Roman" panose="02020603050405020304" pitchFamily="18" charset="0"/>
            </a:endParaRPr>
          </a:p>
          <a:p>
            <a:r>
              <a:rPr lang="ru-RU" sz="2400" dirty="0">
                <a:effectLst/>
                <a:ea typeface="Times New Roman" panose="02020603050405020304" pitchFamily="18" charset="0"/>
              </a:rPr>
              <a:t> </a:t>
            </a:r>
            <a:r>
              <a:rPr lang="ru-RU" sz="2400" dirty="0" err="1">
                <a:effectLst/>
                <a:ea typeface="Times New Roman" panose="02020603050405020304" pitchFamily="18" charset="0"/>
              </a:rPr>
              <a:t>Geologists</a:t>
            </a:r>
            <a:r>
              <a:rPr lang="ru-RU" sz="2400" dirty="0">
                <a:effectLst/>
                <a:ea typeface="Times New Roman" panose="02020603050405020304" pitchFamily="18" charset="0"/>
              </a:rPr>
              <a:t> </a:t>
            </a:r>
            <a:r>
              <a:rPr lang="ru-RU" sz="2400" dirty="0" err="1">
                <a:effectLst/>
                <a:ea typeface="Times New Roman" panose="02020603050405020304" pitchFamily="18" charset="0"/>
              </a:rPr>
              <a:t>believe</a:t>
            </a:r>
            <a:r>
              <a:rPr lang="ru-RU" sz="2400" dirty="0">
                <a:effectLst/>
                <a:ea typeface="Times New Roman" panose="02020603050405020304" pitchFamily="18" charset="0"/>
              </a:rPr>
              <a:t> </a:t>
            </a:r>
            <a:r>
              <a:rPr lang="ru-RU" sz="2400" dirty="0" err="1">
                <a:effectLst/>
                <a:ea typeface="Times New Roman" panose="02020603050405020304" pitchFamily="18" charset="0"/>
              </a:rPr>
              <a:t>that</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Oyu</a:t>
            </a:r>
            <a:r>
              <a:rPr lang="ru-RU" sz="2400" dirty="0">
                <a:effectLst/>
                <a:ea typeface="Times New Roman" panose="02020603050405020304" pitchFamily="18" charset="0"/>
              </a:rPr>
              <a:t> </a:t>
            </a:r>
            <a:r>
              <a:rPr lang="ru-RU" sz="2400" dirty="0" err="1">
                <a:effectLst/>
                <a:ea typeface="Times New Roman" panose="02020603050405020304" pitchFamily="18" charset="0"/>
              </a:rPr>
              <a:t>Tolgoi</a:t>
            </a:r>
            <a:r>
              <a:rPr lang="ru-RU" sz="2400" dirty="0">
                <a:effectLst/>
                <a:ea typeface="Times New Roman" panose="02020603050405020304" pitchFamily="18" charset="0"/>
              </a:rPr>
              <a:t> </a:t>
            </a:r>
            <a:r>
              <a:rPr lang="ru-RU" sz="2400" dirty="0" err="1">
                <a:effectLst/>
                <a:ea typeface="Times New Roman" panose="02020603050405020304" pitchFamily="18" charset="0"/>
              </a:rPr>
              <a:t>deposit</a:t>
            </a:r>
            <a:r>
              <a:rPr lang="ru-RU" sz="2400" dirty="0">
                <a:effectLst/>
                <a:ea typeface="Times New Roman" panose="02020603050405020304" pitchFamily="18" charset="0"/>
              </a:rPr>
              <a:t> </a:t>
            </a:r>
            <a:r>
              <a:rPr lang="ru-RU" sz="2400" dirty="0" err="1">
                <a:effectLst/>
                <a:ea typeface="Times New Roman" panose="02020603050405020304" pitchFamily="18" charset="0"/>
              </a:rPr>
              <a:t>was</a:t>
            </a:r>
            <a:r>
              <a:rPr lang="ru-RU" sz="2400" dirty="0">
                <a:effectLst/>
                <a:ea typeface="Times New Roman" panose="02020603050405020304" pitchFamily="18" charset="0"/>
              </a:rPr>
              <a:t> </a:t>
            </a:r>
            <a:r>
              <a:rPr lang="ru-RU" sz="2400" dirty="0" err="1">
                <a:effectLst/>
                <a:ea typeface="Times New Roman" panose="02020603050405020304" pitchFamily="18" charset="0"/>
              </a:rPr>
              <a:t>formed</a:t>
            </a:r>
            <a:r>
              <a:rPr lang="ru-RU" sz="2400" dirty="0">
                <a:effectLst/>
                <a:ea typeface="Times New Roman" panose="02020603050405020304" pitchFamily="18" charset="0"/>
              </a:rPr>
              <a:t> </a:t>
            </a:r>
            <a:r>
              <a:rPr lang="ru-RU" sz="2400" dirty="0" err="1">
                <a:effectLst/>
                <a:ea typeface="Times New Roman" panose="02020603050405020304" pitchFamily="18" charset="0"/>
              </a:rPr>
              <a:t>by</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eruption</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Tan</a:t>
            </a:r>
            <a:r>
              <a:rPr lang="ru-RU" sz="2400" dirty="0">
                <a:effectLst/>
                <a:ea typeface="Times New Roman" panose="02020603050405020304" pitchFamily="18" charset="0"/>
              </a:rPr>
              <a:t> </a:t>
            </a:r>
            <a:r>
              <a:rPr lang="ru-RU" sz="2400" dirty="0" err="1">
                <a:effectLst/>
                <a:ea typeface="Times New Roman" panose="02020603050405020304" pitchFamily="18" charset="0"/>
              </a:rPr>
              <a:t>Shan</a:t>
            </a:r>
            <a:r>
              <a:rPr lang="ru-RU" sz="2400" dirty="0">
                <a:effectLst/>
                <a:ea typeface="Times New Roman" panose="02020603050405020304" pitchFamily="18" charset="0"/>
              </a:rPr>
              <a:t> </a:t>
            </a:r>
            <a:r>
              <a:rPr lang="ru-RU" sz="2400" dirty="0" err="1">
                <a:effectLst/>
                <a:ea typeface="Times New Roman" panose="02020603050405020304" pitchFamily="18" charset="0"/>
              </a:rPr>
              <a:t>volcano</a:t>
            </a:r>
            <a:r>
              <a:rPr lang="ru-RU" sz="2400" dirty="0">
                <a:effectLst/>
                <a:ea typeface="Times New Roman" panose="02020603050405020304" pitchFamily="18" charset="0"/>
              </a:rPr>
              <a:t> </a:t>
            </a:r>
            <a:r>
              <a:rPr lang="ru-RU" sz="2400" dirty="0" err="1">
                <a:effectLst/>
                <a:ea typeface="Times New Roman" panose="02020603050405020304" pitchFamily="18" charset="0"/>
              </a:rPr>
              <a:t>and</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resulting</a:t>
            </a:r>
            <a:r>
              <a:rPr lang="ru-RU" sz="2400" dirty="0">
                <a:effectLst/>
                <a:ea typeface="Times New Roman" panose="02020603050405020304" pitchFamily="18" charset="0"/>
              </a:rPr>
              <a:t> </a:t>
            </a:r>
            <a:r>
              <a:rPr lang="ru-RU" sz="2400" dirty="0" err="1">
                <a:effectLst/>
                <a:ea typeface="Times New Roman" panose="02020603050405020304" pitchFamily="18" charset="0"/>
              </a:rPr>
              <a:t>seismic</a:t>
            </a:r>
            <a:r>
              <a:rPr lang="ru-RU" sz="2400" dirty="0">
                <a:effectLst/>
                <a:ea typeface="Times New Roman" panose="02020603050405020304" pitchFamily="18" charset="0"/>
              </a:rPr>
              <a:t> </a:t>
            </a:r>
            <a:r>
              <a:rPr lang="ru-RU" sz="2400" dirty="0" err="1">
                <a:effectLst/>
                <a:ea typeface="Times New Roman" panose="02020603050405020304" pitchFamily="18" charset="0"/>
              </a:rPr>
              <a:t>activity</a:t>
            </a:r>
            <a:r>
              <a:rPr lang="ru-RU" sz="2400" dirty="0">
                <a:effectLst/>
                <a:ea typeface="Times New Roman" panose="02020603050405020304" pitchFamily="18" charset="0"/>
              </a:rPr>
              <a:t>.</a:t>
            </a:r>
          </a:p>
        </p:txBody>
      </p:sp>
    </p:spTree>
    <p:extLst>
      <p:ext uri="{BB962C8B-B14F-4D97-AF65-F5344CB8AC3E}">
        <p14:creationId xmlns:p14="http://schemas.microsoft.com/office/powerpoint/2010/main" val="645742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2AFC67-0973-EC0D-F14E-710D701B2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6E4F110-9FE2-7B59-9BA2-4FDA314570B0}"/>
              </a:ext>
            </a:extLst>
          </p:cNvPr>
          <p:cNvPicPr>
            <a:picLocks noChangeAspect="1"/>
          </p:cNvPicPr>
          <p:nvPr/>
        </p:nvPicPr>
        <p:blipFill>
          <a:blip r:embed="rId2"/>
          <a:srcRect t="3286" b="3286"/>
          <a:stretch/>
        </p:blipFill>
        <p:spPr>
          <a:xfrm>
            <a:off x="6633882" y="10"/>
            <a:ext cx="5558117" cy="6857990"/>
          </a:xfrm>
          <a:prstGeom prst="rect">
            <a:avLst/>
          </a:prstGeom>
        </p:spPr>
      </p:pic>
      <p:sp>
        <p:nvSpPr>
          <p:cNvPr id="5" name="Заголовок 4">
            <a:extLst>
              <a:ext uri="{FF2B5EF4-FFF2-40B4-BE49-F238E27FC236}">
                <a16:creationId xmlns:a16="http://schemas.microsoft.com/office/drawing/2014/main" id="{55FF16E3-18E1-5F2C-2B8E-711909F2B11E}"/>
              </a:ext>
            </a:extLst>
          </p:cNvPr>
          <p:cNvSpPr>
            <a:spLocks noGrp="1"/>
          </p:cNvSpPr>
          <p:nvPr>
            <p:ph type="title"/>
          </p:nvPr>
        </p:nvSpPr>
        <p:spPr>
          <a:xfrm>
            <a:off x="646982" y="548640"/>
            <a:ext cx="5755341" cy="1166892"/>
          </a:xfrm>
        </p:spPr>
        <p:txBody>
          <a:bodyPr>
            <a:noAutofit/>
          </a:bodyPr>
          <a:lstStyle/>
          <a:p>
            <a:r>
              <a:rPr lang="en-US" b="1" dirty="0">
                <a:ea typeface="Times New Roman" panose="02020603050405020304" pitchFamily="18" charset="0"/>
              </a:rPr>
              <a:t>Discovery</a:t>
            </a:r>
            <a:br>
              <a:rPr lang="ru-RU" dirty="0">
                <a:effectLst/>
                <a:ea typeface="Times New Roman" panose="02020603050405020304" pitchFamily="18" charset="0"/>
              </a:rPr>
            </a:br>
            <a:endParaRPr lang="ru-RU" dirty="0"/>
          </a:p>
        </p:txBody>
      </p:sp>
      <p:sp>
        <p:nvSpPr>
          <p:cNvPr id="8" name="Объект 7">
            <a:extLst>
              <a:ext uri="{FF2B5EF4-FFF2-40B4-BE49-F238E27FC236}">
                <a16:creationId xmlns:a16="http://schemas.microsoft.com/office/drawing/2014/main" id="{80002C6A-D577-CBF1-0489-3ADDD3E97096}"/>
              </a:ext>
            </a:extLst>
          </p:cNvPr>
          <p:cNvSpPr>
            <a:spLocks noGrp="1"/>
          </p:cNvSpPr>
          <p:nvPr>
            <p:ph idx="1"/>
          </p:nvPr>
        </p:nvSpPr>
        <p:spPr>
          <a:xfrm>
            <a:off x="612647" y="1715532"/>
            <a:ext cx="5558117" cy="4593828"/>
          </a:xfrm>
        </p:spPr>
        <p:txBody>
          <a:bodyPr>
            <a:normAutofit/>
          </a:bodyPr>
          <a:lstStyle/>
          <a:p>
            <a:r>
              <a:rPr lang="ru-RU" sz="2400" b="1" dirty="0" err="1">
                <a:solidFill>
                  <a:srgbClr val="000000"/>
                </a:solidFill>
                <a:effectLst/>
                <a:ea typeface="Times New Roman" panose="02020603050405020304" pitchFamily="18" charset="0"/>
              </a:rPr>
              <a:t>The</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Oyu</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Tolgoi</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deposit</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was</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explored</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by</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the</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Canadian</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company</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Ivanhoe</a:t>
            </a:r>
            <a:r>
              <a:rPr lang="ru-RU" sz="2400" b="1" dirty="0">
                <a:solidFill>
                  <a:srgbClr val="000000"/>
                </a:solidFill>
                <a:effectLst/>
                <a:ea typeface="Times New Roman" panose="02020603050405020304" pitchFamily="18" charset="0"/>
              </a:rPr>
              <a:t> </a:t>
            </a:r>
            <a:r>
              <a:rPr lang="ru-RU" sz="2400" b="1" dirty="0" err="1">
                <a:solidFill>
                  <a:srgbClr val="000000"/>
                </a:solidFill>
                <a:effectLst/>
                <a:ea typeface="Times New Roman" panose="02020603050405020304" pitchFamily="18" charset="0"/>
              </a:rPr>
              <a:t>Mines</a:t>
            </a:r>
            <a:r>
              <a:rPr lang="en-US" sz="2400" b="1" dirty="0">
                <a:solidFill>
                  <a:srgbClr val="000000"/>
                </a:solidFill>
                <a:ea typeface="Times New Roman" panose="02020603050405020304" pitchFamily="18" charset="0"/>
              </a:rPr>
              <a:t>. In </a:t>
            </a:r>
            <a:r>
              <a:rPr lang="ru-RU" sz="2400" b="1" dirty="0">
                <a:solidFill>
                  <a:srgbClr val="000000"/>
                </a:solidFill>
                <a:effectLst/>
                <a:ea typeface="Times New Roman" panose="02020603050405020304" pitchFamily="18" charset="0"/>
              </a:rPr>
              <a:t>2011</a:t>
            </a:r>
            <a:r>
              <a:rPr lang="en-US" sz="2400" b="1" dirty="0">
                <a:solidFill>
                  <a:srgbClr val="000000"/>
                </a:solidFill>
                <a:ea typeface="Times New Roman" panose="02020603050405020304" pitchFamily="18" charset="0"/>
              </a:rPr>
              <a:t> /two thousand eleven/.</a:t>
            </a:r>
            <a:endParaRPr lang="en-US" sz="2400" b="1" dirty="0">
              <a:solidFill>
                <a:srgbClr val="000000"/>
              </a:solidFill>
              <a:effectLst/>
              <a:ea typeface="Times New Roman" panose="02020603050405020304" pitchFamily="18" charset="0"/>
            </a:endParaRPr>
          </a:p>
          <a:p>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the</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company</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determined</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that</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Oyu</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Tolgoi</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has</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three</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groups</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of</a:t>
            </a:r>
            <a:r>
              <a:rPr lang="ru-RU" sz="2400" dirty="0">
                <a:solidFill>
                  <a:srgbClr val="000000"/>
                </a:solidFill>
                <a:effectLst/>
                <a:ea typeface="Times New Roman" panose="02020603050405020304" pitchFamily="18" charset="0"/>
              </a:rPr>
              <a:t> </a:t>
            </a:r>
            <a:r>
              <a:rPr lang="ru-RU" sz="2400" dirty="0" err="1">
                <a:solidFill>
                  <a:srgbClr val="000000"/>
                </a:solidFill>
                <a:effectLst/>
                <a:ea typeface="Times New Roman" panose="02020603050405020304" pitchFamily="18" charset="0"/>
              </a:rPr>
              <a:t>deposits</a:t>
            </a:r>
            <a:r>
              <a:rPr lang="ru-RU" sz="2400" dirty="0">
                <a:solidFill>
                  <a:srgbClr val="000000"/>
                </a:solidFill>
                <a:effectLst/>
                <a:ea typeface="Times New Roman" panose="02020603050405020304" pitchFamily="18" charset="0"/>
              </a:rPr>
              <a:t>.</a:t>
            </a:r>
            <a:endParaRPr lang="ru-RU" sz="2400" dirty="0">
              <a:effectLst/>
              <a:ea typeface="Times New Roman" panose="02020603050405020304" pitchFamily="18" charset="0"/>
            </a:endParaRPr>
          </a:p>
        </p:txBody>
      </p:sp>
    </p:spTree>
    <p:extLst>
      <p:ext uri="{BB962C8B-B14F-4D97-AF65-F5344CB8AC3E}">
        <p14:creationId xmlns:p14="http://schemas.microsoft.com/office/powerpoint/2010/main" val="2355407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0D12BC29-7690-DB53-A4F3-4EADF216CC71}"/>
              </a:ext>
            </a:extLst>
          </p:cNvPr>
          <p:cNvPicPr>
            <a:picLocks noChangeAspect="1"/>
          </p:cNvPicPr>
          <p:nvPr/>
        </p:nvPicPr>
        <p:blipFill>
          <a:blip r:embed="rId2"/>
          <a:srcRect/>
          <a:stretch/>
        </p:blipFill>
        <p:spPr>
          <a:xfrm>
            <a:off x="6672296" y="0"/>
            <a:ext cx="5519705" cy="6858000"/>
          </a:xfrm>
          <a:prstGeom prst="rect">
            <a:avLst/>
          </a:prstGeom>
        </p:spPr>
      </p:pic>
      <p:sp>
        <p:nvSpPr>
          <p:cNvPr id="5" name="Заголовок 4">
            <a:extLst>
              <a:ext uri="{FF2B5EF4-FFF2-40B4-BE49-F238E27FC236}">
                <a16:creationId xmlns:a16="http://schemas.microsoft.com/office/drawing/2014/main" id="{31F77DB5-514B-36A4-B731-FE8256AA110B}"/>
              </a:ext>
            </a:extLst>
          </p:cNvPr>
          <p:cNvSpPr>
            <a:spLocks noGrp="1"/>
          </p:cNvSpPr>
          <p:nvPr>
            <p:ph type="title"/>
          </p:nvPr>
        </p:nvSpPr>
        <p:spPr>
          <a:xfrm>
            <a:off x="612648" y="548640"/>
            <a:ext cx="11579352" cy="1132258"/>
          </a:xfrm>
        </p:spPr>
        <p:txBody>
          <a:bodyPr>
            <a:normAutofit/>
          </a:bodyPr>
          <a:lstStyle/>
          <a:p>
            <a:r>
              <a:rPr lang="en-US" dirty="0">
                <a:ea typeface="Times New Roman" panose="02020603050405020304" pitchFamily="18" charset="0"/>
              </a:rPr>
              <a:t>R</a:t>
            </a:r>
            <a:r>
              <a:rPr lang="ru-RU" b="1">
                <a:effectLst/>
                <a:ea typeface="Times New Roman" panose="02020603050405020304" pitchFamily="18" charset="0"/>
              </a:rPr>
              <a:t>eserves</a:t>
            </a:r>
            <a:endParaRPr lang="ru-RU" dirty="0">
              <a:effectLst/>
              <a:ea typeface="Times New Roman" panose="02020603050405020304" pitchFamily="18" charset="0"/>
            </a:endParaRPr>
          </a:p>
        </p:txBody>
      </p:sp>
      <p:sp>
        <p:nvSpPr>
          <p:cNvPr id="3" name="Объект 2">
            <a:extLst>
              <a:ext uri="{FF2B5EF4-FFF2-40B4-BE49-F238E27FC236}">
                <a16:creationId xmlns:a16="http://schemas.microsoft.com/office/drawing/2014/main" id="{31D6A8A0-B475-515C-43C1-67B02B376EED}"/>
              </a:ext>
            </a:extLst>
          </p:cNvPr>
          <p:cNvSpPr>
            <a:spLocks noGrp="1"/>
          </p:cNvSpPr>
          <p:nvPr>
            <p:ph idx="1"/>
          </p:nvPr>
        </p:nvSpPr>
        <p:spPr>
          <a:xfrm>
            <a:off x="467196" y="1371616"/>
            <a:ext cx="5898776" cy="5383290"/>
          </a:xfrm>
        </p:spPr>
        <p:txBody>
          <a:bodyPr>
            <a:noAutofit/>
          </a:bodyPr>
          <a:lstStyle/>
          <a:p>
            <a:r>
              <a:rPr lang="af-ZA" sz="2400" b="1" i="0" dirty="0">
                <a:effectLst/>
              </a:rPr>
              <a:t>The Oyu Tolgoi deposit consists of three groups of deposits: Heruga, Hugo Dummett, and</a:t>
            </a:r>
            <a:r>
              <a:rPr lang="ru-RU" sz="2400" b="1" i="0" dirty="0">
                <a:effectLst/>
              </a:rPr>
              <a:t> </a:t>
            </a:r>
            <a:r>
              <a:rPr lang="ru-RU" sz="2400" b="1" i="0" dirty="0" err="1">
                <a:effectLst/>
              </a:rPr>
              <a:t>Southern</a:t>
            </a:r>
            <a:r>
              <a:rPr lang="af-ZA" sz="2400" b="1" i="0" dirty="0">
                <a:effectLst/>
              </a:rPr>
              <a:t> Oyu, with proven reserves of 31 million tons of copper and 1,200</a:t>
            </a:r>
            <a:r>
              <a:rPr lang="en-US" sz="2400" b="1" i="0" dirty="0">
                <a:effectLst/>
              </a:rPr>
              <a:t> / 1 thousand 2 hundred/ </a:t>
            </a:r>
            <a:r>
              <a:rPr lang="af-ZA" sz="2400" b="1" i="0" dirty="0">
                <a:effectLst/>
              </a:rPr>
              <a:t>tons of gold. </a:t>
            </a:r>
            <a:endParaRPr lang="en-US" sz="2400" b="1" i="0" dirty="0">
              <a:effectLst/>
            </a:endParaRPr>
          </a:p>
          <a:p>
            <a:r>
              <a:rPr lang="af-ZA" sz="2400" b="0" i="0" dirty="0">
                <a:effectLst/>
              </a:rPr>
              <a:t>Two of them are underground and one is an open pit. The Oyu Tolgoi deposit is ranked among the largest in Mongolia and the world in terms of gold and copper reserves.</a:t>
            </a:r>
            <a:endParaRPr lang="ru-RU" sz="2400" dirty="0"/>
          </a:p>
        </p:txBody>
      </p:sp>
    </p:spTree>
    <p:extLst>
      <p:ext uri="{BB962C8B-B14F-4D97-AF65-F5344CB8AC3E}">
        <p14:creationId xmlns:p14="http://schemas.microsoft.com/office/powerpoint/2010/main" val="52820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B047B6-9A60-A3D4-091E-CC67AC7C76A1}"/>
              </a:ext>
            </a:extLst>
          </p:cNvPr>
          <p:cNvSpPr>
            <a:spLocks noGrp="1"/>
          </p:cNvSpPr>
          <p:nvPr>
            <p:ph type="title"/>
          </p:nvPr>
        </p:nvSpPr>
        <p:spPr/>
        <p:txBody>
          <a:bodyPr/>
          <a:lstStyle/>
          <a:p>
            <a:r>
              <a:rPr lang="en-US" dirty="0"/>
              <a:t>Southern Oyu, Heruga, Hugo Dammet</a:t>
            </a:r>
            <a:endParaRPr lang="ru-RU" dirty="0"/>
          </a:p>
        </p:txBody>
      </p:sp>
      <p:pic>
        <p:nvPicPr>
          <p:cNvPr id="4" name="Объект 3">
            <a:extLst>
              <a:ext uri="{FF2B5EF4-FFF2-40B4-BE49-F238E27FC236}">
                <a16:creationId xmlns:a16="http://schemas.microsoft.com/office/drawing/2014/main" id="{257E5777-2FF0-3031-066A-B55208C7454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2648" y="1680899"/>
            <a:ext cx="10653578" cy="4628462"/>
          </a:xfrm>
          <a:prstGeom prst="rect">
            <a:avLst/>
          </a:prstGeom>
        </p:spPr>
      </p:pic>
    </p:spTree>
    <p:extLst>
      <p:ext uri="{BB962C8B-B14F-4D97-AF65-F5344CB8AC3E}">
        <p14:creationId xmlns:p14="http://schemas.microsoft.com/office/powerpoint/2010/main" val="219633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12648" y="603504"/>
            <a:ext cx="5862396" cy="1527048"/>
          </a:xfrm>
        </p:spPr>
        <p:txBody>
          <a:bodyPr anchor="b">
            <a:normAutofit/>
          </a:bodyPr>
          <a:lstStyle/>
          <a:p>
            <a:r>
              <a:rPr lang="en-US" dirty="0"/>
              <a:t>Southern oyu</a:t>
            </a:r>
            <a:endParaRPr lang="ru-RU" dirty="0"/>
          </a:p>
        </p:txBody>
      </p:sp>
      <p:sp>
        <p:nvSpPr>
          <p:cNvPr id="3" name="Content Placeholder"/>
          <p:cNvSpPr>
            <a:spLocks noGrp="1"/>
          </p:cNvSpPr>
          <p:nvPr>
            <p:ph idx="1"/>
          </p:nvPr>
        </p:nvSpPr>
        <p:spPr>
          <a:xfrm>
            <a:off x="315721" y="2060438"/>
            <a:ext cx="6615431" cy="5334021"/>
          </a:xfrm>
        </p:spPr>
        <p:txBody>
          <a:bodyPr>
            <a:normAutofit/>
          </a:bodyPr>
          <a:lstStyle/>
          <a:p>
            <a:pPr marL="0" indent="0">
              <a:buNone/>
            </a:pPr>
            <a:endParaRPr lang="ru-RU" sz="2400" dirty="0">
              <a:effectLst/>
              <a:ea typeface="Times New Roman" panose="02020603050405020304" pitchFamily="18" charset="0"/>
            </a:endParaRPr>
          </a:p>
          <a:p>
            <a:r>
              <a:rPr lang="ru-RU" sz="2400" dirty="0" err="1">
                <a:effectLst/>
                <a:ea typeface="Times New Roman" panose="02020603050405020304" pitchFamily="18" charset="0"/>
              </a:rPr>
              <a:t>Ivanhoe</a:t>
            </a:r>
            <a:r>
              <a:rPr lang="ru-RU" sz="2400" dirty="0">
                <a:effectLst/>
                <a:ea typeface="Times New Roman" panose="02020603050405020304" pitchFamily="18" charset="0"/>
              </a:rPr>
              <a:t> </a:t>
            </a:r>
            <a:r>
              <a:rPr lang="ru-RU" sz="2400" dirty="0" err="1">
                <a:effectLst/>
                <a:ea typeface="Times New Roman" panose="02020603050405020304" pitchFamily="18" charset="0"/>
              </a:rPr>
              <a:t>Mines</a:t>
            </a:r>
            <a:r>
              <a:rPr lang="ru-RU" sz="2400" dirty="0">
                <a:effectLst/>
                <a:ea typeface="Times New Roman" panose="02020603050405020304" pitchFamily="18" charset="0"/>
              </a:rPr>
              <a:t> </a:t>
            </a:r>
            <a:r>
              <a:rPr lang="ru-RU" sz="2400" dirty="0" err="1">
                <a:effectLst/>
                <a:ea typeface="Times New Roman" panose="02020603050405020304" pitchFamily="18" charset="0"/>
              </a:rPr>
              <a:t>discovered</a:t>
            </a:r>
            <a:r>
              <a:rPr lang="ru-RU" sz="2400" dirty="0">
                <a:effectLst/>
                <a:ea typeface="Times New Roman" panose="02020603050405020304" pitchFamily="18" charset="0"/>
              </a:rPr>
              <a:t> </a:t>
            </a:r>
            <a:r>
              <a:rPr lang="ru-RU" sz="2400" dirty="0" err="1">
                <a:effectLst/>
                <a:ea typeface="Times New Roman" panose="02020603050405020304" pitchFamily="18" charset="0"/>
              </a:rPr>
              <a:t>high-grade</a:t>
            </a:r>
            <a:r>
              <a:rPr lang="ru-RU" sz="2400" dirty="0">
                <a:effectLst/>
                <a:ea typeface="Times New Roman" panose="02020603050405020304" pitchFamily="18" charset="0"/>
              </a:rPr>
              <a:t> </a:t>
            </a:r>
            <a:r>
              <a:rPr lang="ru-RU" sz="2400" dirty="0" err="1">
                <a:effectLst/>
                <a:ea typeface="Times New Roman" panose="02020603050405020304" pitchFamily="18" charset="0"/>
              </a:rPr>
              <a:t>copper</a:t>
            </a:r>
            <a:r>
              <a:rPr lang="ru-RU" sz="2400" dirty="0">
                <a:effectLst/>
                <a:ea typeface="Times New Roman" panose="02020603050405020304" pitchFamily="18" charset="0"/>
              </a:rPr>
              <a:t> </a:t>
            </a:r>
            <a:r>
              <a:rPr lang="ru-RU" sz="2400" dirty="0" err="1">
                <a:effectLst/>
                <a:ea typeface="Times New Roman" panose="02020603050405020304" pitchFamily="18" charset="0"/>
              </a:rPr>
              <a:t>ore</a:t>
            </a:r>
            <a:r>
              <a:rPr lang="ru-RU" sz="2400" dirty="0">
                <a:effectLst/>
                <a:ea typeface="Times New Roman" panose="02020603050405020304" pitchFamily="18" charset="0"/>
              </a:rPr>
              <a:t> </a:t>
            </a:r>
            <a:r>
              <a:rPr lang="ru-RU" sz="2400" dirty="0" err="1">
                <a:effectLst/>
                <a:ea typeface="Times New Roman" panose="02020603050405020304" pitchFamily="18" charset="0"/>
              </a:rPr>
              <a:t>when</a:t>
            </a:r>
            <a:r>
              <a:rPr lang="ru-RU" sz="2400" dirty="0">
                <a:effectLst/>
                <a:ea typeface="Times New Roman" panose="02020603050405020304" pitchFamily="18" charset="0"/>
              </a:rPr>
              <a:t> </a:t>
            </a:r>
            <a:r>
              <a:rPr lang="ru-RU" sz="2400" dirty="0" err="1">
                <a:effectLst/>
                <a:ea typeface="Times New Roman" panose="02020603050405020304" pitchFamily="18" charset="0"/>
              </a:rPr>
              <a:t>drilling</a:t>
            </a:r>
            <a:r>
              <a:rPr lang="ru-RU" sz="2400" dirty="0">
                <a:effectLst/>
                <a:ea typeface="Times New Roman" panose="02020603050405020304" pitchFamily="18" charset="0"/>
              </a:rPr>
              <a:t> </a:t>
            </a:r>
            <a:r>
              <a:rPr lang="ru-RU" sz="2400" dirty="0" err="1">
                <a:effectLst/>
                <a:ea typeface="Times New Roman" panose="02020603050405020304" pitchFamily="18" charset="0"/>
              </a:rPr>
              <a:t>hole</a:t>
            </a:r>
            <a:r>
              <a:rPr lang="ru-RU" sz="2400" dirty="0">
                <a:effectLst/>
                <a:ea typeface="Times New Roman" panose="02020603050405020304" pitchFamily="18" charset="0"/>
              </a:rPr>
              <a:t> </a:t>
            </a:r>
            <a:r>
              <a:rPr lang="en-US" sz="2400" dirty="0">
                <a:effectLst/>
                <a:ea typeface="Times New Roman" panose="02020603050405020304" pitchFamily="18" charset="0"/>
              </a:rPr>
              <a:t>/</a:t>
            </a:r>
            <a:r>
              <a:rPr lang="ru-RU" sz="2400" dirty="0">
                <a:effectLst/>
                <a:ea typeface="Times New Roman" panose="02020603050405020304" pitchFamily="18" charset="0"/>
              </a:rPr>
              <a:t>105</a:t>
            </a:r>
            <a:r>
              <a:rPr lang="en-US" sz="2400" dirty="0">
                <a:ea typeface="Times New Roman" panose="02020603050405020304" pitchFamily="18" charset="0"/>
              </a:rPr>
              <a:t>-</a:t>
            </a:r>
            <a:r>
              <a:rPr lang="en-US" sz="2400" dirty="0">
                <a:effectLst/>
                <a:ea typeface="Times New Roman" panose="02020603050405020304" pitchFamily="18" charset="0"/>
              </a:rPr>
              <a:t>one hundred five/.</a:t>
            </a:r>
            <a:r>
              <a:rPr lang="ru-RU" sz="2400" dirty="0">
                <a:effectLst/>
                <a:ea typeface="Times New Roman" panose="02020603050405020304" pitchFamily="18" charset="0"/>
              </a:rPr>
              <a:t> </a:t>
            </a:r>
            <a:r>
              <a:rPr lang="ru-RU" sz="2400" dirty="0" err="1">
                <a:effectLst/>
                <a:ea typeface="Times New Roman" panose="02020603050405020304" pitchFamily="18" charset="0"/>
              </a:rPr>
              <a:t>Two</a:t>
            </a:r>
            <a:r>
              <a:rPr lang="ru-RU" sz="2400" dirty="0">
                <a:effectLst/>
                <a:ea typeface="Times New Roman" panose="02020603050405020304" pitchFamily="18" charset="0"/>
              </a:rPr>
              <a:t> </a:t>
            </a:r>
            <a:r>
              <a:rPr lang="ru-RU" sz="2400" dirty="0" err="1">
                <a:effectLst/>
                <a:ea typeface="Times New Roman" panose="02020603050405020304" pitchFamily="18" charset="0"/>
              </a:rPr>
              <a:t>more</a:t>
            </a:r>
            <a:r>
              <a:rPr lang="ru-RU" sz="2400" dirty="0">
                <a:effectLst/>
                <a:ea typeface="Times New Roman" panose="02020603050405020304" pitchFamily="18" charset="0"/>
              </a:rPr>
              <a:t> </a:t>
            </a:r>
            <a:r>
              <a:rPr lang="ru-RU" sz="2400" dirty="0" err="1">
                <a:effectLst/>
                <a:ea typeface="Times New Roman" panose="02020603050405020304" pitchFamily="18" charset="0"/>
              </a:rPr>
              <a:t>holes</a:t>
            </a:r>
            <a:r>
              <a:rPr lang="ru-RU" sz="2400" dirty="0">
                <a:effectLst/>
                <a:ea typeface="Times New Roman" panose="02020603050405020304" pitchFamily="18" charset="0"/>
              </a:rPr>
              <a:t> </a:t>
            </a:r>
            <a:r>
              <a:rPr lang="ru-RU" sz="2400" dirty="0" err="1">
                <a:effectLst/>
                <a:ea typeface="Times New Roman" panose="02020603050405020304" pitchFamily="18" charset="0"/>
              </a:rPr>
              <a:t>drilled</a:t>
            </a:r>
            <a:r>
              <a:rPr lang="ru-RU" sz="2400" dirty="0">
                <a:effectLst/>
                <a:ea typeface="Times New Roman" panose="02020603050405020304" pitchFamily="18" charset="0"/>
              </a:rPr>
              <a:t> </a:t>
            </a:r>
            <a:r>
              <a:rPr lang="ru-RU" sz="2400" dirty="0" err="1">
                <a:effectLst/>
                <a:ea typeface="Times New Roman" panose="02020603050405020304" pitchFamily="18" charset="0"/>
              </a:rPr>
              <a:t>nearby</a:t>
            </a:r>
            <a:r>
              <a:rPr lang="ru-RU" sz="2400" dirty="0">
                <a:effectLst/>
                <a:ea typeface="Times New Roman" panose="02020603050405020304" pitchFamily="18" charset="0"/>
              </a:rPr>
              <a:t> </a:t>
            </a:r>
            <a:r>
              <a:rPr lang="ru-RU" sz="2400" dirty="0" err="1">
                <a:effectLst/>
                <a:ea typeface="Times New Roman" panose="02020603050405020304" pitchFamily="18" charset="0"/>
              </a:rPr>
              <a:t>also</a:t>
            </a:r>
            <a:r>
              <a:rPr lang="ru-RU" sz="2400" dirty="0">
                <a:effectLst/>
                <a:ea typeface="Times New Roman" panose="02020603050405020304" pitchFamily="18" charset="0"/>
              </a:rPr>
              <a:t> </a:t>
            </a:r>
            <a:r>
              <a:rPr lang="ru-RU" sz="2400" dirty="0" err="1">
                <a:effectLst/>
                <a:ea typeface="Times New Roman" panose="02020603050405020304" pitchFamily="18" charset="0"/>
              </a:rPr>
              <a:t>found</a:t>
            </a:r>
            <a:r>
              <a:rPr lang="ru-RU" sz="2400" dirty="0">
                <a:effectLst/>
                <a:ea typeface="Times New Roman" panose="02020603050405020304" pitchFamily="18" charset="0"/>
              </a:rPr>
              <a:t> </a:t>
            </a:r>
            <a:r>
              <a:rPr lang="ru-RU" sz="2400" dirty="0" err="1">
                <a:effectLst/>
                <a:ea typeface="Times New Roman" panose="02020603050405020304" pitchFamily="18" charset="0"/>
              </a:rPr>
              <a:t>high-grade</a:t>
            </a:r>
            <a:r>
              <a:rPr lang="ru-RU" sz="2400" dirty="0">
                <a:effectLst/>
                <a:ea typeface="Times New Roman" panose="02020603050405020304" pitchFamily="18" charset="0"/>
              </a:rPr>
              <a:t> </a:t>
            </a:r>
            <a:r>
              <a:rPr lang="ru-RU" sz="2400" dirty="0" err="1">
                <a:effectLst/>
                <a:ea typeface="Times New Roman" panose="02020603050405020304" pitchFamily="18" charset="0"/>
              </a:rPr>
              <a:t>copper</a:t>
            </a:r>
            <a:r>
              <a:rPr lang="ru-RU" sz="2400" dirty="0">
                <a:effectLst/>
                <a:ea typeface="Times New Roman" panose="02020603050405020304" pitchFamily="18" charset="0"/>
              </a:rPr>
              <a:t> </a:t>
            </a:r>
            <a:r>
              <a:rPr lang="ru-RU" sz="2400" dirty="0" err="1">
                <a:effectLst/>
                <a:ea typeface="Times New Roman" panose="02020603050405020304" pitchFamily="18" charset="0"/>
              </a:rPr>
              <a:t>ore</a:t>
            </a:r>
            <a:r>
              <a:rPr lang="ru-RU" sz="2400" dirty="0">
                <a:effectLst/>
                <a:ea typeface="Times New Roman" panose="02020603050405020304" pitchFamily="18" charset="0"/>
              </a:rPr>
              <a:t>. </a:t>
            </a:r>
            <a:r>
              <a:rPr lang="ru-RU" sz="2400" dirty="0" err="1">
                <a:effectLst/>
                <a:ea typeface="Times New Roman" panose="02020603050405020304" pitchFamily="18" charset="0"/>
              </a:rPr>
              <a:t>These</a:t>
            </a:r>
            <a:r>
              <a:rPr lang="ru-RU" sz="2400" dirty="0">
                <a:effectLst/>
                <a:ea typeface="Times New Roman" panose="02020603050405020304" pitchFamily="18" charset="0"/>
              </a:rPr>
              <a:t> </a:t>
            </a:r>
            <a:r>
              <a:rPr lang="ru-RU" sz="2400" dirty="0" err="1">
                <a:effectLst/>
                <a:ea typeface="Times New Roman" panose="02020603050405020304" pitchFamily="18" charset="0"/>
              </a:rPr>
              <a:t>three</a:t>
            </a:r>
            <a:r>
              <a:rPr lang="ru-RU" sz="2400" dirty="0">
                <a:effectLst/>
                <a:ea typeface="Times New Roman" panose="02020603050405020304" pitchFamily="18" charset="0"/>
              </a:rPr>
              <a:t> </a:t>
            </a:r>
            <a:r>
              <a:rPr lang="ru-RU" sz="2400" dirty="0" err="1">
                <a:effectLst/>
                <a:ea typeface="Times New Roman" panose="02020603050405020304" pitchFamily="18" charset="0"/>
              </a:rPr>
              <a:t>holes</a:t>
            </a:r>
            <a:r>
              <a:rPr lang="ru-RU" sz="2400" dirty="0">
                <a:effectLst/>
                <a:ea typeface="Times New Roman" panose="02020603050405020304" pitchFamily="18" charset="0"/>
              </a:rPr>
              <a:t> </a:t>
            </a:r>
            <a:r>
              <a:rPr lang="ru-RU" sz="2400" dirty="0" err="1">
                <a:effectLst/>
                <a:ea typeface="Times New Roman" panose="02020603050405020304" pitchFamily="18" charset="0"/>
              </a:rPr>
              <a:t>are</a:t>
            </a:r>
            <a:r>
              <a:rPr lang="ru-RU" sz="2400" dirty="0">
                <a:effectLst/>
                <a:ea typeface="Times New Roman" panose="02020603050405020304" pitchFamily="18" charset="0"/>
              </a:rPr>
              <a:t> </a:t>
            </a:r>
            <a:r>
              <a:rPr lang="ru-RU" sz="2400" dirty="0" err="1">
                <a:effectLst/>
                <a:ea typeface="Times New Roman" panose="02020603050405020304" pitchFamily="18" charset="0"/>
              </a:rPr>
              <a:t>known</a:t>
            </a:r>
            <a:r>
              <a:rPr lang="ru-RU" sz="2400" dirty="0">
                <a:effectLst/>
                <a:ea typeface="Times New Roman" panose="02020603050405020304" pitchFamily="18" charset="0"/>
              </a:rPr>
              <a:t> </a:t>
            </a:r>
            <a:r>
              <a:rPr lang="ru-RU" sz="2400" dirty="0" err="1">
                <a:effectLst/>
                <a:ea typeface="Times New Roman" panose="02020603050405020304" pitchFamily="18" charset="0"/>
              </a:rPr>
              <a:t>as</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Golden</a:t>
            </a:r>
            <a:r>
              <a:rPr lang="ru-RU" sz="2400" dirty="0">
                <a:effectLst/>
                <a:ea typeface="Times New Roman" panose="02020603050405020304" pitchFamily="18" charset="0"/>
              </a:rPr>
              <a:t> </a:t>
            </a:r>
            <a:r>
              <a:rPr lang="ru-RU" sz="2400" dirty="0" err="1">
                <a:effectLst/>
                <a:ea typeface="Times New Roman" panose="02020603050405020304" pitchFamily="18" charset="0"/>
              </a:rPr>
              <a:t>Triangle</a:t>
            </a:r>
            <a:r>
              <a:rPr lang="ru-RU" sz="2400" dirty="0">
                <a:effectLst/>
                <a:ea typeface="Times New Roman" panose="02020603050405020304" pitchFamily="18" charset="0"/>
              </a:rPr>
              <a:t>.” </a:t>
            </a:r>
            <a:r>
              <a:rPr lang="ru-RU" sz="2400" dirty="0" err="1">
                <a:effectLst/>
                <a:ea typeface="Times New Roman" panose="02020603050405020304" pitchFamily="18" charset="0"/>
              </a:rPr>
              <a:t>Sometimes</a:t>
            </a:r>
            <a:r>
              <a:rPr lang="ru-RU" sz="2400" dirty="0">
                <a:effectLst/>
                <a:ea typeface="Times New Roman" panose="02020603050405020304" pitchFamily="18" charset="0"/>
              </a:rPr>
              <a:t> </a:t>
            </a:r>
            <a:r>
              <a:rPr lang="ru-RU" sz="2400" dirty="0" err="1">
                <a:effectLst/>
                <a:ea typeface="Times New Roman" panose="02020603050405020304" pitchFamily="18" charset="0"/>
              </a:rPr>
              <a:t>referred</a:t>
            </a:r>
            <a:r>
              <a:rPr lang="ru-RU" sz="2400" dirty="0">
                <a:effectLst/>
                <a:ea typeface="Times New Roman" panose="02020603050405020304" pitchFamily="18" charset="0"/>
              </a:rPr>
              <a:t> </a:t>
            </a:r>
            <a:r>
              <a:rPr lang="ru-RU" sz="2400" dirty="0" err="1">
                <a:effectLst/>
                <a:ea typeface="Times New Roman" panose="02020603050405020304" pitchFamily="18" charset="0"/>
              </a:rPr>
              <a:t>to</a:t>
            </a:r>
            <a:r>
              <a:rPr lang="ru-RU" sz="2400" dirty="0">
                <a:effectLst/>
                <a:ea typeface="Times New Roman" panose="02020603050405020304" pitchFamily="18" charset="0"/>
              </a:rPr>
              <a:t> </a:t>
            </a:r>
            <a:r>
              <a:rPr lang="ru-RU" sz="2400" dirty="0" err="1">
                <a:effectLst/>
                <a:ea typeface="Times New Roman" panose="02020603050405020304" pitchFamily="18" charset="0"/>
              </a:rPr>
              <a:t>as</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en-US" sz="2400" dirty="0">
                <a:effectLst/>
                <a:ea typeface="Times New Roman" panose="02020603050405020304" pitchFamily="18" charset="0"/>
              </a:rPr>
              <a:t>Southern Oyu</a:t>
            </a:r>
            <a:r>
              <a:rPr lang="ru-RU" sz="2400" dirty="0">
                <a:effectLst/>
                <a:ea typeface="Times New Roman" panose="02020603050405020304" pitchFamily="18" charset="0"/>
              </a:rPr>
              <a:t>” </a:t>
            </a:r>
            <a:r>
              <a:rPr lang="ru-RU" sz="2400" dirty="0" err="1">
                <a:effectLst/>
                <a:ea typeface="Times New Roman" panose="02020603050405020304" pitchFamily="18" charset="0"/>
              </a:rPr>
              <a:t>open</a:t>
            </a:r>
            <a:r>
              <a:rPr lang="ru-RU" sz="2400" dirty="0">
                <a:effectLst/>
                <a:ea typeface="Times New Roman" panose="02020603050405020304" pitchFamily="18" charset="0"/>
              </a:rPr>
              <a:t> </a:t>
            </a:r>
            <a:r>
              <a:rPr lang="ru-RU" sz="2400" dirty="0" err="1">
                <a:effectLst/>
                <a:ea typeface="Times New Roman" panose="02020603050405020304" pitchFamily="18" charset="0"/>
              </a:rPr>
              <a:t>pit</a:t>
            </a:r>
            <a:r>
              <a:rPr lang="ru-RU" sz="2400" dirty="0">
                <a:effectLst/>
                <a:ea typeface="Times New Roman" panose="02020603050405020304" pitchFamily="18" charset="0"/>
              </a:rPr>
              <a:t>.</a:t>
            </a:r>
          </a:p>
          <a:p>
            <a:pPr marL="0" lvl="0" indent="0">
              <a:buNone/>
            </a:pPr>
            <a:endParaRPr lang="ru-RU" sz="2400" dirty="0"/>
          </a:p>
        </p:txBody>
      </p:sp>
      <p:pic>
        <p:nvPicPr>
          <p:cNvPr id="4" name="Рисунок 3">
            <a:extLst>
              <a:ext uri="{FF2B5EF4-FFF2-40B4-BE49-F238E27FC236}">
                <a16:creationId xmlns:a16="http://schemas.microsoft.com/office/drawing/2014/main" id="{24998550-B660-0E1C-1BC0-078CF127C3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7692" y="1803867"/>
            <a:ext cx="4184561" cy="3895725"/>
          </a:xfrm>
          <a:prstGeom prst="rect">
            <a:avLst/>
          </a:prstGeom>
        </p:spPr>
      </p:pic>
    </p:spTree>
    <p:extLst>
      <p:ext uri="{BB962C8B-B14F-4D97-AF65-F5344CB8AC3E}">
        <p14:creationId xmlns:p14="http://schemas.microsoft.com/office/powerpoint/2010/main" val="112067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ctrTitle"/>
          </p:nvPr>
        </p:nvSpPr>
        <p:spPr>
          <a:xfrm>
            <a:off x="612648" y="603504"/>
            <a:ext cx="5862396" cy="1527048"/>
          </a:xfrm>
        </p:spPr>
        <p:txBody>
          <a:bodyPr anchor="b">
            <a:normAutofit/>
          </a:bodyPr>
          <a:lstStyle/>
          <a:p>
            <a:r>
              <a:rPr lang="en-US" dirty="0"/>
              <a:t>Heruga</a:t>
            </a:r>
            <a:endParaRPr lang="ru-RU" dirty="0"/>
          </a:p>
        </p:txBody>
      </p:sp>
      <p:sp>
        <p:nvSpPr>
          <p:cNvPr id="3" name="Content Placeholder"/>
          <p:cNvSpPr>
            <a:spLocks noGrp="1"/>
          </p:cNvSpPr>
          <p:nvPr>
            <p:ph idx="1"/>
          </p:nvPr>
        </p:nvSpPr>
        <p:spPr>
          <a:xfrm>
            <a:off x="471740" y="1821796"/>
            <a:ext cx="6583141" cy="4096512"/>
          </a:xfrm>
        </p:spPr>
        <p:txBody>
          <a:bodyPr>
            <a:normAutofit/>
          </a:bodyPr>
          <a:lstStyle/>
          <a:p>
            <a:pPr marL="0" indent="0">
              <a:buNone/>
            </a:pPr>
            <a:endParaRPr lang="ru-RU" sz="2400" dirty="0">
              <a:effectLst/>
              <a:ea typeface="Times New Roman" panose="02020603050405020304" pitchFamily="18" charset="0"/>
            </a:endParaRPr>
          </a:p>
          <a:p>
            <a:pPr marL="0" indent="0">
              <a:buNone/>
            </a:pPr>
            <a:r>
              <a:rPr lang="ru-RU" sz="2400" dirty="0" err="1">
                <a:effectLst/>
                <a:ea typeface="Times New Roman" panose="02020603050405020304" pitchFamily="18" charset="0"/>
              </a:rPr>
              <a:t>Heruga</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 </a:t>
            </a:r>
            <a:r>
              <a:rPr lang="ru-RU" sz="2400" dirty="0" err="1">
                <a:effectLst/>
                <a:ea typeface="Times New Roman" panose="02020603050405020304" pitchFamily="18" charset="0"/>
              </a:rPr>
              <a:t>Sanskrit</a:t>
            </a:r>
            <a:r>
              <a:rPr lang="ru-RU" sz="2400" dirty="0">
                <a:effectLst/>
                <a:ea typeface="Times New Roman" panose="02020603050405020304" pitchFamily="18" charset="0"/>
              </a:rPr>
              <a:t> </a:t>
            </a:r>
            <a:r>
              <a:rPr lang="ru-RU" sz="2400" dirty="0" err="1">
                <a:effectLst/>
                <a:ea typeface="Times New Roman" panose="02020603050405020304" pitchFamily="18" charset="0"/>
              </a:rPr>
              <a:t>word</a:t>
            </a:r>
            <a:r>
              <a:rPr lang="ru-RU" sz="2400" dirty="0">
                <a:effectLst/>
                <a:ea typeface="Times New Roman" panose="02020603050405020304" pitchFamily="18" charset="0"/>
              </a:rPr>
              <a:t> </a:t>
            </a:r>
            <a:r>
              <a:rPr lang="ru-RU" sz="2400" dirty="0" err="1">
                <a:effectLst/>
                <a:ea typeface="Times New Roman" panose="02020603050405020304" pitchFamily="18" charset="0"/>
              </a:rPr>
              <a:t>meaning</a:t>
            </a:r>
            <a:r>
              <a:rPr lang="ru-RU" sz="2400" dirty="0">
                <a:effectLst/>
                <a:ea typeface="Times New Roman" panose="02020603050405020304" pitchFamily="18" charset="0"/>
              </a:rPr>
              <a:t> </a:t>
            </a:r>
            <a:r>
              <a:rPr lang="ru-RU" sz="2400" dirty="0" err="1">
                <a:effectLst/>
                <a:ea typeface="Times New Roman" panose="02020603050405020304" pitchFamily="18" charset="0"/>
              </a:rPr>
              <a:t>peace</a:t>
            </a:r>
            <a:r>
              <a:rPr lang="ru-RU" sz="2400" dirty="0">
                <a:effectLst/>
                <a:ea typeface="Times New Roman" panose="02020603050405020304" pitchFamily="18" charset="0"/>
              </a:rPr>
              <a:t>. </a:t>
            </a:r>
            <a:r>
              <a:rPr lang="ru-RU" sz="2400" dirty="0" err="1">
                <a:effectLst/>
                <a:ea typeface="Times New Roman" panose="02020603050405020304" pitchFamily="18" charset="0"/>
              </a:rPr>
              <a:t>Therefore</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origin</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this</a:t>
            </a:r>
            <a:r>
              <a:rPr lang="ru-RU" sz="2400" dirty="0">
                <a:effectLst/>
                <a:ea typeface="Times New Roman" panose="02020603050405020304" pitchFamily="18" charset="0"/>
              </a:rPr>
              <a:t> </a:t>
            </a:r>
            <a:r>
              <a:rPr lang="ru-RU" sz="2400" dirty="0" err="1">
                <a:effectLst/>
                <a:ea typeface="Times New Roman" panose="02020603050405020304" pitchFamily="18" charset="0"/>
              </a:rPr>
              <a:t>name</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t>
            </a:r>
            <a:r>
              <a:rPr lang="ru-RU" sz="2400" dirty="0" err="1">
                <a:effectLst/>
                <a:ea typeface="Times New Roman" panose="02020603050405020304" pitchFamily="18" charset="0"/>
              </a:rPr>
              <a:t>explained</a:t>
            </a:r>
            <a:r>
              <a:rPr lang="ru-RU" sz="2400" dirty="0">
                <a:effectLst/>
                <a:ea typeface="Times New Roman" panose="02020603050405020304" pitchFamily="18" charset="0"/>
              </a:rPr>
              <a:t> </a:t>
            </a:r>
            <a:r>
              <a:rPr lang="ru-RU" sz="2400" dirty="0" err="1">
                <a:effectLst/>
                <a:ea typeface="Times New Roman" panose="02020603050405020304" pitchFamily="18" charset="0"/>
              </a:rPr>
              <a:t>by</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Demcho</a:t>
            </a:r>
            <a:r>
              <a:rPr lang="ru-RU" sz="2400" dirty="0">
                <a:effectLst/>
                <a:ea typeface="Times New Roman" panose="02020603050405020304" pitchFamily="18" charset="0"/>
              </a:rPr>
              <a:t> </a:t>
            </a:r>
            <a:r>
              <a:rPr lang="ru-RU" sz="2400" dirty="0" err="1">
                <a:effectLst/>
                <a:ea typeface="Times New Roman" panose="02020603050405020304" pitchFamily="18" charset="0"/>
              </a:rPr>
              <a:t>Monastery</a:t>
            </a:r>
            <a:r>
              <a:rPr lang="ru-RU" sz="2400" dirty="0">
                <a:effectLst/>
                <a:ea typeface="Times New Roman" panose="02020603050405020304" pitchFamily="18" charset="0"/>
              </a:rPr>
              <a:t>, </a:t>
            </a:r>
            <a:r>
              <a:rPr lang="ru-RU" sz="2400" dirty="0" err="1">
                <a:effectLst/>
                <a:ea typeface="Times New Roman" panose="02020603050405020304" pitchFamily="18" charset="0"/>
              </a:rPr>
              <a:t>an</a:t>
            </a:r>
            <a:r>
              <a:rPr lang="ru-RU" sz="2400" dirty="0">
                <a:effectLst/>
                <a:ea typeface="Times New Roman" panose="02020603050405020304" pitchFamily="18" charset="0"/>
              </a:rPr>
              <a:t> </a:t>
            </a:r>
            <a:r>
              <a:rPr lang="ru-RU" sz="2400" dirty="0" err="1">
                <a:effectLst/>
                <a:ea typeface="Times New Roman" panose="02020603050405020304" pitchFamily="18" charset="0"/>
              </a:rPr>
              <a:t>energy</a:t>
            </a:r>
            <a:r>
              <a:rPr lang="ru-RU" sz="2400" dirty="0">
                <a:effectLst/>
                <a:ea typeface="Times New Roman" panose="02020603050405020304" pitchFamily="18" charset="0"/>
              </a:rPr>
              <a:t> </a:t>
            </a:r>
            <a:r>
              <a:rPr lang="ru-RU" sz="2400" dirty="0" err="1">
                <a:effectLst/>
                <a:ea typeface="Times New Roman" panose="02020603050405020304" pitchFamily="18" charset="0"/>
              </a:rPr>
              <a:t>center</a:t>
            </a:r>
            <a:r>
              <a:rPr lang="ru-RU" sz="2400" dirty="0">
                <a:effectLst/>
                <a:ea typeface="Times New Roman" panose="02020603050405020304" pitchFamily="18" charset="0"/>
              </a:rPr>
              <a:t> </a:t>
            </a:r>
            <a:r>
              <a:rPr lang="ru-RU" sz="2400" dirty="0" err="1">
                <a:effectLst/>
                <a:ea typeface="Times New Roman" panose="02020603050405020304" pitchFamily="18" charset="0"/>
              </a:rPr>
              <a:t>located</a:t>
            </a:r>
            <a:r>
              <a:rPr lang="ru-RU" sz="2400" dirty="0">
                <a:effectLst/>
                <a:ea typeface="Times New Roman" panose="02020603050405020304" pitchFamily="18" charset="0"/>
              </a:rPr>
              <a:t> </a:t>
            </a:r>
            <a:r>
              <a:rPr lang="ru-RU" sz="2400" dirty="0" err="1">
                <a:effectLst/>
                <a:ea typeface="Times New Roman" panose="02020603050405020304" pitchFamily="18" charset="0"/>
              </a:rPr>
              <a:t>near</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Oyu</a:t>
            </a:r>
            <a:r>
              <a:rPr lang="ru-RU" sz="2400" dirty="0">
                <a:effectLst/>
                <a:ea typeface="Times New Roman" panose="02020603050405020304" pitchFamily="18" charset="0"/>
              </a:rPr>
              <a:t> </a:t>
            </a:r>
            <a:r>
              <a:rPr lang="ru-RU" sz="2400" dirty="0" err="1">
                <a:effectLst/>
                <a:ea typeface="Times New Roman" panose="02020603050405020304" pitchFamily="18" charset="0"/>
              </a:rPr>
              <a:t>Tolgoi</a:t>
            </a:r>
            <a:r>
              <a:rPr lang="ru-RU" sz="2400" dirty="0">
                <a:effectLst/>
                <a:ea typeface="Times New Roman" panose="02020603050405020304" pitchFamily="18" charset="0"/>
              </a:rPr>
              <a:t> </a:t>
            </a:r>
            <a:r>
              <a:rPr lang="ru-RU" sz="2400" dirty="0" err="1">
                <a:effectLst/>
                <a:ea typeface="Times New Roman" panose="02020603050405020304" pitchFamily="18" charset="0"/>
              </a:rPr>
              <a:t>deposit</a:t>
            </a:r>
            <a:r>
              <a:rPr lang="ru-RU" sz="2400" dirty="0">
                <a:effectLst/>
                <a:ea typeface="Times New Roman" panose="02020603050405020304" pitchFamily="18" charset="0"/>
              </a:rPr>
              <a:t>. </a:t>
            </a:r>
            <a:r>
              <a:rPr lang="ru-RU" sz="2400" dirty="0" err="1">
                <a:effectLst/>
                <a:ea typeface="Times New Roman" panose="02020603050405020304" pitchFamily="18" charset="0"/>
              </a:rPr>
              <a:t>It</a:t>
            </a:r>
            <a:r>
              <a:rPr lang="ru-RU" sz="2400" dirty="0">
                <a:effectLst/>
                <a:ea typeface="Times New Roman" panose="02020603050405020304" pitchFamily="18" charset="0"/>
              </a:rPr>
              <a:t> </a:t>
            </a:r>
            <a:r>
              <a:rPr lang="ru-RU" sz="2400" dirty="0" err="1">
                <a:effectLst/>
                <a:ea typeface="Times New Roman" panose="02020603050405020304" pitchFamily="18" charset="0"/>
              </a:rPr>
              <a:t>is</a:t>
            </a:r>
            <a:r>
              <a:rPr lang="ru-RU" sz="2400" dirty="0">
                <a:effectLst/>
                <a:ea typeface="Times New Roman" panose="02020603050405020304" pitchFamily="18" charset="0"/>
              </a:rPr>
              <a:t> </a:t>
            </a:r>
            <a:r>
              <a:rPr lang="ru-RU" sz="2400" dirty="0" err="1">
                <a:effectLst/>
                <a:ea typeface="Times New Roman" panose="02020603050405020304" pitchFamily="18" charset="0"/>
              </a:rPr>
              <a:t>believed</a:t>
            </a:r>
            <a:r>
              <a:rPr lang="ru-RU" sz="2400" dirty="0">
                <a:effectLst/>
                <a:ea typeface="Times New Roman" panose="02020603050405020304" pitchFamily="18" charset="0"/>
              </a:rPr>
              <a:t> </a:t>
            </a:r>
            <a:r>
              <a:rPr lang="ru-RU" sz="2400" dirty="0" err="1">
                <a:effectLst/>
                <a:ea typeface="Times New Roman" panose="02020603050405020304" pitchFamily="18" charset="0"/>
              </a:rPr>
              <a:t>that</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monks</a:t>
            </a:r>
            <a:r>
              <a:rPr lang="ru-RU" sz="2400" dirty="0">
                <a:effectLst/>
                <a:ea typeface="Times New Roman" panose="02020603050405020304" pitchFamily="18" charset="0"/>
              </a:rPr>
              <a:t> </a:t>
            </a:r>
            <a:r>
              <a:rPr lang="ru-RU" sz="2400" dirty="0" err="1">
                <a:effectLst/>
                <a:ea typeface="Times New Roman" panose="02020603050405020304" pitchFamily="18" charset="0"/>
              </a:rPr>
              <a:t>of</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Demcho</a:t>
            </a:r>
            <a:r>
              <a:rPr lang="ru-RU" sz="2400" dirty="0">
                <a:effectLst/>
                <a:ea typeface="Times New Roman" panose="02020603050405020304" pitchFamily="18" charset="0"/>
              </a:rPr>
              <a:t> </a:t>
            </a:r>
            <a:r>
              <a:rPr lang="ru-RU" sz="2400" dirty="0" err="1">
                <a:effectLst/>
                <a:ea typeface="Times New Roman" panose="02020603050405020304" pitchFamily="18" charset="0"/>
              </a:rPr>
              <a:t>Monastery</a:t>
            </a:r>
            <a:r>
              <a:rPr lang="ru-RU" sz="2400" dirty="0">
                <a:effectLst/>
                <a:ea typeface="Times New Roman" panose="02020603050405020304" pitchFamily="18" charset="0"/>
              </a:rPr>
              <a:t> </a:t>
            </a:r>
            <a:r>
              <a:rPr lang="ru-RU" sz="2400" dirty="0" err="1">
                <a:effectLst/>
                <a:ea typeface="Times New Roman" panose="02020603050405020304" pitchFamily="18" charset="0"/>
              </a:rPr>
              <a:t>called</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area</a:t>
            </a:r>
            <a:r>
              <a:rPr lang="ru-RU" sz="2400" dirty="0">
                <a:effectLst/>
                <a:ea typeface="Times New Roman" panose="02020603050405020304" pitchFamily="18" charset="0"/>
              </a:rPr>
              <a:t> </a:t>
            </a:r>
            <a:r>
              <a:rPr lang="ru-RU" sz="2400" dirty="0" err="1">
                <a:effectLst/>
                <a:ea typeface="Times New Roman" panose="02020603050405020304" pitchFamily="18" charset="0"/>
              </a:rPr>
              <a:t>Heruga</a:t>
            </a:r>
            <a:r>
              <a:rPr lang="ru-RU" sz="2400" dirty="0">
                <a:effectLst/>
                <a:ea typeface="Times New Roman" panose="02020603050405020304" pitchFamily="18" charset="0"/>
              </a:rPr>
              <a:t>, </a:t>
            </a:r>
            <a:r>
              <a:rPr lang="ru-RU" sz="2400" dirty="0" err="1">
                <a:effectLst/>
                <a:ea typeface="Times New Roman" panose="02020603050405020304" pitchFamily="18" charset="0"/>
              </a:rPr>
              <a:t>and</a:t>
            </a:r>
            <a:r>
              <a:rPr lang="ru-RU" sz="2400" dirty="0">
                <a:effectLst/>
                <a:ea typeface="Times New Roman" panose="02020603050405020304" pitchFamily="18" charset="0"/>
              </a:rPr>
              <a:t> </a:t>
            </a:r>
            <a:r>
              <a:rPr lang="ru-RU" sz="2400" dirty="0" err="1">
                <a:effectLst/>
                <a:ea typeface="Times New Roman" panose="02020603050405020304" pitchFamily="18" charset="0"/>
              </a:rPr>
              <a:t>later</a:t>
            </a:r>
            <a:r>
              <a:rPr lang="ru-RU" sz="2400" dirty="0">
                <a:effectLst/>
                <a:ea typeface="Times New Roman" panose="02020603050405020304" pitchFamily="18" charset="0"/>
              </a:rPr>
              <a:t> </a:t>
            </a:r>
            <a:r>
              <a:rPr lang="ru-RU" sz="2400" dirty="0" err="1">
                <a:effectLst/>
                <a:ea typeface="Times New Roman" panose="02020603050405020304" pitchFamily="18" charset="0"/>
              </a:rPr>
              <a:t>named</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place</a:t>
            </a:r>
            <a:r>
              <a:rPr lang="ru-RU" sz="2400" dirty="0">
                <a:effectLst/>
                <a:ea typeface="Times New Roman" panose="02020603050405020304" pitchFamily="18" charset="0"/>
              </a:rPr>
              <a:t> </a:t>
            </a:r>
            <a:r>
              <a:rPr lang="ru-RU" sz="2400" dirty="0" err="1">
                <a:effectLst/>
                <a:ea typeface="Times New Roman" panose="02020603050405020304" pitchFamily="18" charset="0"/>
              </a:rPr>
              <a:t>where</a:t>
            </a:r>
            <a:r>
              <a:rPr lang="ru-RU" sz="2400" dirty="0">
                <a:effectLst/>
                <a:ea typeface="Times New Roman" panose="02020603050405020304" pitchFamily="18" charset="0"/>
              </a:rPr>
              <a:t> </a:t>
            </a:r>
            <a:r>
              <a:rPr lang="ru-RU" sz="2400" dirty="0" err="1">
                <a:effectLst/>
                <a:ea typeface="Times New Roman" panose="02020603050405020304" pitchFamily="18" charset="0"/>
              </a:rPr>
              <a:t>the</a:t>
            </a:r>
            <a:r>
              <a:rPr lang="ru-RU" sz="2400" dirty="0">
                <a:effectLst/>
                <a:ea typeface="Times New Roman" panose="02020603050405020304" pitchFamily="18" charset="0"/>
              </a:rPr>
              <a:t> </a:t>
            </a:r>
            <a:r>
              <a:rPr lang="ru-RU" sz="2400" dirty="0" err="1">
                <a:effectLst/>
                <a:ea typeface="Times New Roman" panose="02020603050405020304" pitchFamily="18" charset="0"/>
              </a:rPr>
              <a:t>deposit</a:t>
            </a:r>
            <a:r>
              <a:rPr lang="ru-RU" sz="2400" dirty="0">
                <a:effectLst/>
                <a:ea typeface="Times New Roman" panose="02020603050405020304" pitchFamily="18" charset="0"/>
              </a:rPr>
              <a:t> </a:t>
            </a:r>
            <a:r>
              <a:rPr lang="ru-RU" sz="2400" dirty="0" err="1">
                <a:effectLst/>
                <a:ea typeface="Times New Roman" panose="02020603050405020304" pitchFamily="18" charset="0"/>
              </a:rPr>
              <a:t>was</a:t>
            </a:r>
            <a:r>
              <a:rPr lang="ru-RU" sz="2400" dirty="0">
                <a:effectLst/>
                <a:ea typeface="Times New Roman" panose="02020603050405020304" pitchFamily="18" charset="0"/>
              </a:rPr>
              <a:t> </a:t>
            </a:r>
            <a:r>
              <a:rPr lang="ru-RU" sz="2400" dirty="0" err="1">
                <a:effectLst/>
                <a:ea typeface="Times New Roman" panose="02020603050405020304" pitchFamily="18" charset="0"/>
              </a:rPr>
              <a:t>discovered</a:t>
            </a:r>
            <a:r>
              <a:rPr lang="ru-RU" sz="2400" dirty="0">
                <a:effectLst/>
                <a:ea typeface="Times New Roman" panose="02020603050405020304" pitchFamily="18" charset="0"/>
              </a:rPr>
              <a:t>.</a:t>
            </a:r>
          </a:p>
          <a:p>
            <a:pPr marL="0" lvl="0" indent="0">
              <a:buNone/>
            </a:pPr>
            <a:endParaRPr lang="ru-RU" sz="2400" dirty="0"/>
          </a:p>
        </p:txBody>
      </p:sp>
      <p:pic>
        <p:nvPicPr>
          <p:cNvPr id="4" name="Рисунок 3">
            <a:extLst>
              <a:ext uri="{FF2B5EF4-FFF2-40B4-BE49-F238E27FC236}">
                <a16:creationId xmlns:a16="http://schemas.microsoft.com/office/drawing/2014/main" id="{AF54B928-EFDD-975B-933D-56729842BD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95789" y="1821796"/>
            <a:ext cx="4201056" cy="4096512"/>
          </a:xfrm>
          <a:prstGeom prst="rect">
            <a:avLst/>
          </a:prstGeom>
        </p:spPr>
      </p:pic>
    </p:spTree>
    <p:extLst>
      <p:ext uri="{BB962C8B-B14F-4D97-AF65-F5344CB8AC3E}">
        <p14:creationId xmlns:p14="http://schemas.microsoft.com/office/powerpoint/2010/main" val="838882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ctrTitle"/>
          </p:nvPr>
        </p:nvSpPr>
        <p:spPr>
          <a:xfrm>
            <a:off x="612648" y="603504"/>
            <a:ext cx="5862396" cy="1527048"/>
          </a:xfrm>
        </p:spPr>
        <p:txBody>
          <a:bodyPr anchor="b">
            <a:normAutofit/>
          </a:bodyPr>
          <a:lstStyle/>
          <a:p>
            <a:r>
              <a:rPr lang="en-US" dirty="0"/>
              <a:t>Hugo Dummet</a:t>
            </a:r>
            <a:endParaRPr lang="ru-RU" dirty="0"/>
          </a:p>
        </p:txBody>
      </p:sp>
      <p:sp>
        <p:nvSpPr>
          <p:cNvPr id="3" name="Content Placeholder"/>
          <p:cNvSpPr>
            <a:spLocks noGrp="1"/>
          </p:cNvSpPr>
          <p:nvPr>
            <p:ph idx="1"/>
          </p:nvPr>
        </p:nvSpPr>
        <p:spPr>
          <a:xfrm>
            <a:off x="612648" y="2157984"/>
            <a:ext cx="6418728" cy="4096512"/>
          </a:xfrm>
        </p:spPr>
        <p:txBody>
          <a:bodyPr>
            <a:normAutofit fontScale="92500"/>
          </a:bodyPr>
          <a:lstStyle/>
          <a:p>
            <a:pPr marL="0" indent="0">
              <a:buNone/>
            </a:pPr>
            <a:endParaRPr lang="ru-RU" sz="2400" dirty="0">
              <a:effectLst/>
              <a:ea typeface="Times New Roman" panose="02020603050405020304" pitchFamily="18" charset="0"/>
            </a:endParaRPr>
          </a:p>
          <a:p>
            <a:r>
              <a:rPr lang="af-ZA" sz="2400" b="0" i="0" dirty="0">
                <a:effectLst/>
              </a:rPr>
              <a:t>Hugo Dummett became a vice president at Ivanhoe Mines in 2001</a:t>
            </a:r>
            <a:r>
              <a:rPr lang="en-US" sz="2400" b="0" i="0" dirty="0">
                <a:effectLst/>
              </a:rPr>
              <a:t> /Two thousand one/</a:t>
            </a:r>
            <a:r>
              <a:rPr lang="af-ZA" sz="2400" b="0" i="0" dirty="0">
                <a:effectLst/>
              </a:rPr>
              <a:t>. He discovered one of the underground mines in the Oyu Tolgoi deposit. Therefore, one of the underground mines in Oyu Tolgoi is named after Hugo Dummett. Hugo Dummett is a famous prospector who discovered the “Ekati” diamond mine.</a:t>
            </a:r>
            <a:endParaRPr lang="ru-RU" sz="2400" dirty="0"/>
          </a:p>
        </p:txBody>
      </p:sp>
      <p:pic>
        <p:nvPicPr>
          <p:cNvPr id="4" name="Рисунок 3">
            <a:extLst>
              <a:ext uri="{FF2B5EF4-FFF2-40B4-BE49-F238E27FC236}">
                <a16:creationId xmlns:a16="http://schemas.microsoft.com/office/drawing/2014/main" id="{F6DD2AC9-4684-4C8A-5646-5247561D1F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1376" y="1875584"/>
            <a:ext cx="4648200" cy="3895725"/>
          </a:xfrm>
          <a:prstGeom prst="rect">
            <a:avLst/>
          </a:prstGeom>
        </p:spPr>
      </p:pic>
    </p:spTree>
    <p:extLst>
      <p:ext uri="{BB962C8B-B14F-4D97-AF65-F5344CB8AC3E}">
        <p14:creationId xmlns:p14="http://schemas.microsoft.com/office/powerpoint/2010/main" val="273267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2CC1E4F-F1F0-B945-BE50-C72A7103E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387901" y="79783"/>
            <a:ext cx="5355864" cy="974288"/>
          </a:xfrm>
        </p:spPr>
        <p:txBody>
          <a:bodyPr anchor="b">
            <a:noAutofit/>
          </a:bodyPr>
          <a:lstStyle/>
          <a:p>
            <a:br>
              <a:rPr lang="en-US" dirty="0"/>
            </a:br>
            <a:r>
              <a:rPr lang="ru-RU" dirty="0" err="1"/>
              <a:t>Open</a:t>
            </a:r>
            <a:r>
              <a:rPr lang="ru-RU" dirty="0"/>
              <a:t> </a:t>
            </a:r>
            <a:r>
              <a:rPr lang="ru-RU" dirty="0" err="1"/>
              <a:t>Pit</a:t>
            </a:r>
            <a:br>
              <a:rPr lang="en-US" dirty="0"/>
            </a:br>
            <a:r>
              <a:rPr lang="ru-RU" dirty="0" err="1"/>
              <a:t>Production</a:t>
            </a:r>
            <a:r>
              <a:rPr lang="ru-RU" dirty="0"/>
              <a:t>: </a:t>
            </a:r>
          </a:p>
        </p:txBody>
      </p:sp>
      <p:pic>
        <p:nvPicPr>
          <p:cNvPr id="6" name="Picture 5">
            <a:extLst>
              <a:ext uri="{FF2B5EF4-FFF2-40B4-BE49-F238E27FC236}">
                <a16:creationId xmlns:a16="http://schemas.microsoft.com/office/drawing/2014/main" id="{A0E26597-0000-0AD2-1EF5-D8694F2D2C2F}"/>
              </a:ext>
            </a:extLst>
          </p:cNvPr>
          <p:cNvPicPr>
            <a:picLocks noChangeAspect="1"/>
          </p:cNvPicPr>
          <p:nvPr/>
        </p:nvPicPr>
        <p:blipFill>
          <a:blip r:embed="rId2"/>
          <a:srcRect l="28805" r="28805"/>
          <a:stretch/>
        </p:blipFill>
        <p:spPr>
          <a:xfrm>
            <a:off x="1" y="10"/>
            <a:ext cx="6373368" cy="6857990"/>
          </a:xfrm>
          <a:prstGeom prst="rect">
            <a:avLst/>
          </a:prstGeom>
        </p:spPr>
      </p:pic>
      <p:sp>
        <p:nvSpPr>
          <p:cNvPr id="3" name="Content Placeholder"/>
          <p:cNvSpPr>
            <a:spLocks noGrp="1"/>
          </p:cNvSpPr>
          <p:nvPr>
            <p:ph idx="1"/>
          </p:nvPr>
        </p:nvSpPr>
        <p:spPr>
          <a:xfrm>
            <a:off x="6373369" y="527041"/>
            <a:ext cx="5812527" cy="6857989"/>
          </a:xfrm>
        </p:spPr>
        <p:txBody>
          <a:bodyPr>
            <a:noAutofit/>
          </a:bodyPr>
          <a:lstStyle/>
          <a:p>
            <a:pPr marL="0" indent="0">
              <a:buNone/>
            </a:pPr>
            <a:endParaRPr lang="af-ZA" sz="2400" b="0" i="0" dirty="0">
              <a:effectLst/>
            </a:endParaRPr>
          </a:p>
          <a:p>
            <a:r>
              <a:rPr lang="af-ZA" sz="2400" b="0" i="0" dirty="0">
                <a:effectLst/>
              </a:rPr>
              <a:t>Ore mining began at the Oyu Tolgoi open pit in 2011.</a:t>
            </a:r>
            <a:r>
              <a:rPr lang="en-US" sz="2400" b="0" i="0" dirty="0">
                <a:effectLst/>
              </a:rPr>
              <a:t> / Two thousand eleven/.</a:t>
            </a:r>
            <a:endParaRPr lang="af-ZA" sz="2400" b="0" i="0" dirty="0">
              <a:effectLst/>
            </a:endParaRPr>
          </a:p>
          <a:p>
            <a:r>
              <a:rPr lang="af-ZA" sz="2400" b="0" i="0" dirty="0">
                <a:effectLst/>
              </a:rPr>
              <a:t>The enrichment plant was commissioned in 2012.</a:t>
            </a:r>
            <a:r>
              <a:rPr lang="en-US" sz="2400" b="0" i="0" dirty="0">
                <a:effectLst/>
              </a:rPr>
              <a:t> /Two thousand twenty/</a:t>
            </a:r>
            <a:endParaRPr lang="af-ZA" sz="2400" b="0" i="0" dirty="0">
              <a:effectLst/>
            </a:endParaRPr>
          </a:p>
          <a:p>
            <a:r>
              <a:rPr lang="af-ZA" sz="2400" b="0" i="0" dirty="0">
                <a:effectLst/>
              </a:rPr>
              <a:t>In 2013</a:t>
            </a:r>
            <a:r>
              <a:rPr lang="en-US" sz="2400" b="0" i="0" dirty="0">
                <a:effectLst/>
              </a:rPr>
              <a:t> /Two tousand therty/ </a:t>
            </a:r>
            <a:r>
              <a:rPr lang="af-ZA" sz="2400" b="0" i="0" dirty="0">
                <a:effectLst/>
              </a:rPr>
              <a:t>, the export of open pit concentrate began.</a:t>
            </a:r>
          </a:p>
          <a:p>
            <a:r>
              <a:rPr lang="af-ZA" sz="2400" b="0" i="0" dirty="0">
                <a:effectLst/>
              </a:rPr>
              <a:t>Copper in concentrate</a:t>
            </a:r>
            <a:r>
              <a:rPr lang="en-US" sz="2400" b="0" i="0" dirty="0">
                <a:effectLst/>
              </a:rPr>
              <a:t> </a:t>
            </a:r>
            <a:r>
              <a:rPr lang="af-ZA" sz="2400" b="0" i="0" dirty="0">
                <a:effectLst/>
              </a:rPr>
              <a:t>180,000 tons per year</a:t>
            </a:r>
          </a:p>
          <a:p>
            <a:pPr lvl="0">
              <a:lnSpc>
                <a:spcPct val="110000"/>
              </a:lnSpc>
            </a:pPr>
            <a:endParaRPr lang="ru-RU" sz="2400" dirty="0"/>
          </a:p>
        </p:txBody>
      </p:sp>
    </p:spTree>
    <p:extLst>
      <p:ext uri="{BB962C8B-B14F-4D97-AF65-F5344CB8AC3E}">
        <p14:creationId xmlns:p14="http://schemas.microsoft.com/office/powerpoint/2010/main" val="355063471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17</Slides>
  <Notes>0</Notes>
  <HiddenSlides>0</HiddenSlide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VanillaVTI</vt:lpstr>
      <vt:lpstr>Oyu Tolgoi</vt:lpstr>
      <vt:lpstr>Deposit</vt:lpstr>
      <vt:lpstr>Discovery </vt:lpstr>
      <vt:lpstr>Reserves</vt:lpstr>
      <vt:lpstr>Southern Oyu, Heruga, Hugo Dammet</vt:lpstr>
      <vt:lpstr>Southern oyu</vt:lpstr>
      <vt:lpstr>Heruga</vt:lpstr>
      <vt:lpstr>Hugo Dummet</vt:lpstr>
      <vt:lpstr> Open Pit Production: </vt:lpstr>
      <vt:lpstr>Underground Mining production: </vt:lpstr>
      <vt:lpstr>Economic benefits by the end of 2024:</vt:lpstr>
      <vt:lpstr>Oyu Tolgoi Investment Agreement</vt:lpstr>
      <vt:lpstr>Underground mining development contract</vt:lpstr>
      <vt:lpstr>Shareholders</vt:lpstr>
      <vt:lpstr>The world’s 4th largest copper mine</vt:lpstr>
      <vt:lpstr>The largest copper producer</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 Tolgoi</dc:title>
  <dc:creator>Ayush Enkhtuul</dc:creator>
  <cp:lastModifiedBy>Энхтуул Аюуш</cp:lastModifiedBy>
  <cp:revision>67</cp:revision>
  <dcterms:created xsi:type="dcterms:W3CDTF">2026-04-15T20:14:25Z</dcterms:created>
  <dcterms:modified xsi:type="dcterms:W3CDTF">2026-05-14T08:30:37Z</dcterms:modified>
</cp:coreProperties>
</file>