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5" r:id="rId28"/>
    <p:sldId id="286" r:id="rId29"/>
    <p:sldId id="296" r:id="rId30"/>
    <p:sldId id="288" r:id="rId31"/>
    <p:sldId id="294" r:id="rId32"/>
    <p:sldId id="289" r:id="rId33"/>
    <p:sldId id="290" r:id="rId34"/>
    <p:sldId id="291" r:id="rId35"/>
    <p:sldId id="292" r:id="rId36"/>
    <p:sldId id="293" r:id="rId3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viewProps" Target="view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156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32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800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735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8555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3603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062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7347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679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427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06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882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19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402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443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896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59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1.jpe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5/27/2026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074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F423D9-DC3E-696E-B2AF-6423BE79CD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Мой проект:</a:t>
            </a:r>
            <a:endParaRPr lang="ru-RU" sz="4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DD4AC77F-9C68-BB58-F46B-E874D22DCF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Dailypost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553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B306C5-BDC3-0BE2-95AE-3F8862468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Награждение: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79ED01-D808-7476-BBE6-40AB745CD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925422" cy="4890994"/>
          </a:xfrm>
        </p:spPr>
        <p:txBody>
          <a:bodyPr>
            <a:noAutofit/>
          </a:bodyPr>
          <a:lstStyle/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Почетный секретарь Банка Монголии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Почетный секретарь Министерства экономического развития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Медаль Министерства финансов, присуждаемая к 100-летию со дня основания.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«Наблюдатель за сталью» Объединенного союза журналистов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Лучший экономический журналист по версии Института прессы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Золотая звезда Монгольского союза молодежи за социальную демократию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Лидер молодежного союза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444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0E90CF-0B7C-2749-EECE-066B51F08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Опыт работы: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10BF68-09CE-A4ED-19A1-85EAEEE4A2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0512" y="2603249"/>
            <a:ext cx="9817846" cy="381709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ru-RU" sz="2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Основываясь на опыте работы с газетами, журналами, веб-сайтами, радио и телевидением, компания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Elsendugui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реализует проект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настоящее время мы запускаем веб-сайт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планируем поэтапно внедрять другие проекты в течение следующих 20 лет. Это включает в себя такие проекты, как газеты, журналы, радио, телевидение, экраны и документы. Реализуя их в течение следующих 20 лет, наша компания превратится в крупное медиа-агентство не только в Монголии, но и во всем мире.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495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D5229F-5685-5D48-27C7-2CEC6817B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Свяжитесь с 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нами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C4BD86-E1E4-EBA5-6878-69074DE1D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elsenugui@gmail.com</a:t>
            </a:r>
            <a:endParaRPr lang="ru-RU" sz="2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dailypost859@gmail.com</a:t>
            </a:r>
            <a:endParaRPr lang="ru-RU" sz="2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enhtuul@yahoo.com</a:t>
            </a:r>
            <a:endParaRPr lang="ru-RU" sz="2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724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3A7A5A-A8FF-B060-6267-AFE84925D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Сотрудничество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955BA7A-245E-5378-842D-72B87431A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8112" y="3105523"/>
            <a:ext cx="9835775" cy="34163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поддержки проекта и его успешного вывода на рынок мы открыты для всех желающих, включая коллег по работе, друзей, знакомых, которые могли бы финансировать проект, сотрудничать, предоставлять технические инструменты и методическую поддержку.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901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1676B0-B0E3-FC4B-B5D8-ED8251CB7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Организационная структура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4F32B6-4BB6-B738-B785-B084C1BBD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406276"/>
            <a:ext cx="9781987" cy="4837206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Руководитель проекта, А.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Энхтуул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имеет 20-летний опыт работы в журналистике, включая газеты, журналы, веб-сайты, радио и телевидение. Поэтому она стремится использовать весь свой опыт, полученный в газетах, журналах, на веб-сайтах, радио и телевидении, в своем проекте веб-сайта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 настоящее время она занимается созданием веб-сайта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планирует в будущем расширить его, включив в него газеты, журналы, телевидение, радио и экраны реклама. Она управляет проектом, избегая дорогостоящих проектов и внедряя современные технологии. Для дальнейшего развития проекта она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счела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оптимальными следующие редакционные принципы и структуру и разработал план.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848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2A205-89CA-130D-50B0-5A2B66C7A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Матрица ор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ганизационн</a:t>
            </a:r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ой структуры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3DE4773-BB9D-67BE-3C6C-7BF1B39C78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605872"/>
              </p:ext>
            </p:extLst>
          </p:nvPr>
        </p:nvGraphicFramePr>
        <p:xfrm>
          <a:off x="1155700" y="2603500"/>
          <a:ext cx="8824911" cy="160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1637">
                  <a:extLst>
                    <a:ext uri="{9D8B030D-6E8A-4147-A177-3AD203B41FA5}">
                      <a16:colId xmlns:a16="http://schemas.microsoft.com/office/drawing/2014/main" val="3464896880"/>
                    </a:ext>
                  </a:extLst>
                </a:gridCol>
                <a:gridCol w="2941637">
                  <a:extLst>
                    <a:ext uri="{9D8B030D-6E8A-4147-A177-3AD203B41FA5}">
                      <a16:colId xmlns:a16="http://schemas.microsoft.com/office/drawing/2014/main" val="1014429555"/>
                    </a:ext>
                  </a:extLst>
                </a:gridCol>
                <a:gridCol w="2941637">
                  <a:extLst>
                    <a:ext uri="{9D8B030D-6E8A-4147-A177-3AD203B41FA5}">
                      <a16:colId xmlns:a16="http://schemas.microsoft.com/office/drawing/2014/main" val="3234516791"/>
                    </a:ext>
                  </a:extLst>
                </a:gridCol>
              </a:tblGrid>
              <a:tr h="534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923086"/>
                  </a:ext>
                </a:extLst>
              </a:tr>
              <a:tr h="534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572013"/>
                  </a:ext>
                </a:extLst>
              </a:tr>
              <a:tr h="534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669676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C0A462-AA28-1311-E0C5-2E6874B2EC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18577"/>
              </p:ext>
            </p:extLst>
          </p:nvPr>
        </p:nvGraphicFramePr>
        <p:xfrm>
          <a:off x="470647" y="2334559"/>
          <a:ext cx="11250706" cy="40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2867">
                  <a:extLst>
                    <a:ext uri="{9D8B030D-6E8A-4147-A177-3AD203B41FA5}">
                      <a16:colId xmlns:a16="http://schemas.microsoft.com/office/drawing/2014/main" val="3319637474"/>
                    </a:ext>
                  </a:extLst>
                </a:gridCol>
                <a:gridCol w="5487839">
                  <a:extLst>
                    <a:ext uri="{9D8B030D-6E8A-4147-A177-3AD203B41FA5}">
                      <a16:colId xmlns:a16="http://schemas.microsoft.com/office/drawing/2014/main" val="4089940160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 А.Энхтуул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0398664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отдел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2364634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отдел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4911893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отдел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250408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сайта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733526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газеты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3809685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журнал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3613657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радио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3995305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телевиза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25385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реклама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3088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5574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3BEDC4-F861-9E61-8850-28D491BDD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Лого проекта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337E46-6F14-C41B-BEB0-4D351C968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30144"/>
            <a:ext cx="9961281" cy="3254188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Любая компания начинает свой проект с названия и лого. Это служит брендом компании, она стремится выводить на рынок все свои продукты с логотипом, сокращенно обозначаемым как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С 2019 года сайт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уже семь лет привлекает читателей и стал широко известен. Поэтому планируется выводить на рынок и другие продукты с логотипом «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dp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», который стал лого сайта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помогает легко представить продукт на рынке, сэкономить на маркетинговых и управленческих расходах. </a:t>
            </a:r>
          </a:p>
        </p:txBody>
      </p:sp>
    </p:spTree>
    <p:extLst>
      <p:ext uri="{BB962C8B-B14F-4D97-AF65-F5344CB8AC3E}">
        <p14:creationId xmlns:p14="http://schemas.microsoft.com/office/powerpoint/2010/main" val="17522037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C99916-0F36-2A19-E6B0-EBEF335BB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Аудитория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6EAF18-0857-EB5F-DE92-7AAF7F5C1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997140" cy="4819276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Целевая аудитория проекта — представители бизнеса и предприниматели как внутри страны, так и за рубежом. Цель проекта — познакомить как отечественную, так и зарубежную аудиторию с историей, культурой, обществом, экономикой, политикой, международными отношениями, горнодобывающей промышленностью и бизнесом Монголии. Возрастная группа — от 30 до 60 лет, преимущественно ориентированная на бизнес. Мы будем предоставлять им полезную информацию как из отечественных, так и из зарубежных источников. Они получат возможность получать информацию через наш веб-сайт, газеты, журналы, радио, телевидение и социальные сети.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595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2C97AF-51F3-BA23-A2F2-396D435D7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Социальные 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сети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D9CED1-0076-20BF-9523-80D4B308A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430" y="3039034"/>
            <a:ext cx="9997140" cy="3006662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Наша компания будет распространять рекламу Монголии среди целевых групп через веб-сайт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газету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журнал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радио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телевидение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экраны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 также через их социальные сети, такие как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Facebook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Twitter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YouTube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Instagram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как внутри страны, так и за рубежом. </a:t>
            </a:r>
          </a:p>
        </p:txBody>
      </p:sp>
    </p:spTree>
    <p:extLst>
      <p:ext uri="{BB962C8B-B14F-4D97-AF65-F5344CB8AC3E}">
        <p14:creationId xmlns:p14="http://schemas.microsoft.com/office/powerpoint/2010/main" val="27092995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1C7D87-6DE2-3777-E893-4D6673D431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</a:t>
            </a:r>
            <a:r>
              <a:rPr lang="ru-RU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латформы</a:t>
            </a:r>
            <a:endParaRPr lang="ru-RU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4CB527-C850-D13E-A6BA-293A3C5AE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755650"/>
            <a:ext cx="9853705" cy="3128682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настоящее время наша компания находится на этапе планирования расширения своего веб-сайта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постепенного его распространения на газеты, журналы, радио, телевидение и экраны в течение следующих 20 лет. Информация с этих каналов будет распространяться через социальные сети, такие как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Facebook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Twitter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YouTube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Instagram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Наша компания также стремится к сотрудничеству с международными медиа-организациями и обмену информацией. </a:t>
            </a:r>
          </a:p>
          <a:p>
            <a:pPr marL="0" indent="0">
              <a:buNone/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75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21223E-CA51-5663-1D50-46D70FA48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1.Проектная деятельность </a:t>
            </a:r>
            <a:r>
              <a:rPr lang="ru-RU" sz="4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dailypost</a:t>
            </a:r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870238-21A8-4C50-FA0E-0D08A1EC3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183" y="2764865"/>
            <a:ext cx="9871634" cy="3416300"/>
          </a:xfrm>
        </p:spPr>
        <p:txBody>
          <a:bodyPr>
            <a:normAutofit/>
          </a:bodyPr>
          <a:lstStyle/>
          <a:p>
            <a:r>
              <a:rPr lang="ru-RU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Целью веб-сайта dailypost.mn компании Elsendugui LLC является предоставление новостей и информации об истории, культуре, обществе, экономике, политике, международных отношениях, горнодобывающей промышленности, бизнесе и рынках Монголии из надежных источников, в правдивой, своевременной и сбалансированной форме, с целью популяризации Монголии и приведения ее в соответствие с мировыми стандартами журналистики.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635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0B82CE-20D7-0F95-87BC-CB88B0A59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5.Штатное расписание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91B0B6-A3F5-363B-0F75-0C067D2EE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FCA27DB-9788-D717-19FF-E503D4AEEF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5726604"/>
              </p:ext>
            </p:extLst>
          </p:nvPr>
        </p:nvGraphicFramePr>
        <p:xfrm>
          <a:off x="484094" y="1680632"/>
          <a:ext cx="11223812" cy="51773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45710">
                  <a:extLst>
                    <a:ext uri="{9D8B030D-6E8A-4147-A177-3AD203B41FA5}">
                      <a16:colId xmlns:a16="http://schemas.microsoft.com/office/drawing/2014/main" val="3963054490"/>
                    </a:ext>
                  </a:extLst>
                </a:gridCol>
                <a:gridCol w="4074245">
                  <a:extLst>
                    <a:ext uri="{9D8B030D-6E8A-4147-A177-3AD203B41FA5}">
                      <a16:colId xmlns:a16="http://schemas.microsoft.com/office/drawing/2014/main" val="5259089"/>
                    </a:ext>
                  </a:extLst>
                </a:gridCol>
                <a:gridCol w="3703857">
                  <a:extLst>
                    <a:ext uri="{9D8B030D-6E8A-4147-A177-3AD203B41FA5}">
                      <a16:colId xmlns:a16="http://schemas.microsoft.com/office/drawing/2014/main" val="713686736"/>
                    </a:ext>
                  </a:extLst>
                </a:gridCol>
              </a:tblGrid>
              <a:tr h="4706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Роль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Кто выступает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208099"/>
                  </a:ext>
                </a:extLst>
              </a:tr>
              <a:tr h="4706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 А.Энхтуул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6151676"/>
                  </a:ext>
                </a:extLst>
              </a:tr>
              <a:tr h="4706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отдел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3809577"/>
                  </a:ext>
                </a:extLst>
              </a:tr>
              <a:tr h="4706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отдел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8770070"/>
                  </a:ext>
                </a:extLst>
              </a:tr>
              <a:tr h="4706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отдел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1695768"/>
                  </a:ext>
                </a:extLst>
              </a:tr>
              <a:tr h="4706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site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сайта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сайта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6621897"/>
                  </a:ext>
                </a:extLst>
              </a:tr>
              <a:tr h="4706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газеты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газеты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0086264"/>
                  </a:ext>
                </a:extLst>
              </a:tr>
              <a:tr h="4706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журнал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журнала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7419093"/>
                  </a:ext>
                </a:extLst>
              </a:tr>
              <a:tr h="4706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радио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радио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295081"/>
                  </a:ext>
                </a:extLst>
              </a:tr>
              <a:tr h="4706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телевиза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телевиза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40505708"/>
                  </a:ext>
                </a:extLst>
              </a:tr>
              <a:tr h="47067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Редакция реклама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реклама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36372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9758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5B8C77-7ADA-B175-8440-8C973AA1C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Матрица ответственности (RACI)</a:t>
            </a:r>
            <a:endParaRPr lang="ru-RU" sz="40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FD0D74-1EE2-0BCC-69B4-6E3F6AD74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6A4018E-1B6A-EE7E-D874-2009D5E72A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9700132"/>
              </p:ext>
            </p:extLst>
          </p:nvPr>
        </p:nvGraphicFramePr>
        <p:xfrm>
          <a:off x="502023" y="1627578"/>
          <a:ext cx="11161058" cy="5230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1575">
                  <a:extLst>
                    <a:ext uri="{9D8B030D-6E8A-4147-A177-3AD203B41FA5}">
                      <a16:colId xmlns:a16="http://schemas.microsoft.com/office/drawing/2014/main" val="3431986393"/>
                    </a:ext>
                  </a:extLst>
                </a:gridCol>
                <a:gridCol w="629485">
                  <a:extLst>
                    <a:ext uri="{9D8B030D-6E8A-4147-A177-3AD203B41FA5}">
                      <a16:colId xmlns:a16="http://schemas.microsoft.com/office/drawing/2014/main" val="4225769466"/>
                    </a:ext>
                  </a:extLst>
                </a:gridCol>
                <a:gridCol w="703146">
                  <a:extLst>
                    <a:ext uri="{9D8B030D-6E8A-4147-A177-3AD203B41FA5}">
                      <a16:colId xmlns:a16="http://schemas.microsoft.com/office/drawing/2014/main" val="1025438342"/>
                    </a:ext>
                  </a:extLst>
                </a:gridCol>
                <a:gridCol w="1033515">
                  <a:extLst>
                    <a:ext uri="{9D8B030D-6E8A-4147-A177-3AD203B41FA5}">
                      <a16:colId xmlns:a16="http://schemas.microsoft.com/office/drawing/2014/main" val="2139233789"/>
                    </a:ext>
                  </a:extLst>
                </a:gridCol>
                <a:gridCol w="1294681">
                  <a:extLst>
                    <a:ext uri="{9D8B030D-6E8A-4147-A177-3AD203B41FA5}">
                      <a16:colId xmlns:a16="http://schemas.microsoft.com/office/drawing/2014/main" val="1046839783"/>
                    </a:ext>
                  </a:extLst>
                </a:gridCol>
                <a:gridCol w="629485">
                  <a:extLst>
                    <a:ext uri="{9D8B030D-6E8A-4147-A177-3AD203B41FA5}">
                      <a16:colId xmlns:a16="http://schemas.microsoft.com/office/drawing/2014/main" val="1625841482"/>
                    </a:ext>
                  </a:extLst>
                </a:gridCol>
                <a:gridCol w="1265663">
                  <a:extLst>
                    <a:ext uri="{9D8B030D-6E8A-4147-A177-3AD203B41FA5}">
                      <a16:colId xmlns:a16="http://schemas.microsoft.com/office/drawing/2014/main" val="881303744"/>
                    </a:ext>
                  </a:extLst>
                </a:gridCol>
                <a:gridCol w="1004495">
                  <a:extLst>
                    <a:ext uri="{9D8B030D-6E8A-4147-A177-3AD203B41FA5}">
                      <a16:colId xmlns:a16="http://schemas.microsoft.com/office/drawing/2014/main" val="2345665842"/>
                    </a:ext>
                  </a:extLst>
                </a:gridCol>
                <a:gridCol w="803597">
                  <a:extLst>
                    <a:ext uri="{9D8B030D-6E8A-4147-A177-3AD203B41FA5}">
                      <a16:colId xmlns:a16="http://schemas.microsoft.com/office/drawing/2014/main" val="3987459524"/>
                    </a:ext>
                  </a:extLst>
                </a:gridCol>
                <a:gridCol w="1281289">
                  <a:extLst>
                    <a:ext uri="{9D8B030D-6E8A-4147-A177-3AD203B41FA5}">
                      <a16:colId xmlns:a16="http://schemas.microsoft.com/office/drawing/2014/main" val="3447620181"/>
                    </a:ext>
                  </a:extLst>
                </a:gridCol>
                <a:gridCol w="674127">
                  <a:extLst>
                    <a:ext uri="{9D8B030D-6E8A-4147-A177-3AD203B41FA5}">
                      <a16:colId xmlns:a16="http://schemas.microsoft.com/office/drawing/2014/main" val="2612088609"/>
                    </a:ext>
                  </a:extLst>
                </a:gridCol>
              </a:tblGrid>
              <a:tr h="7425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67431930"/>
                  </a:ext>
                </a:extLst>
              </a:tr>
              <a:tr h="48268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6761167"/>
                  </a:ext>
                </a:extLst>
              </a:tr>
              <a:tr h="3467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0436113"/>
                  </a:ext>
                </a:extLst>
              </a:tr>
              <a:tr h="3467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0379149"/>
                  </a:ext>
                </a:extLst>
              </a:tr>
              <a:tr h="3467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5489766"/>
                  </a:ext>
                </a:extLst>
              </a:tr>
              <a:tr h="3467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сайта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5721977"/>
                  </a:ext>
                </a:extLst>
              </a:tr>
              <a:tr h="3467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газеты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26992"/>
                  </a:ext>
                </a:extLst>
              </a:tr>
              <a:tr h="3467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журнала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07083542"/>
                  </a:ext>
                </a:extLst>
              </a:tr>
              <a:tr h="3467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радио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0595378"/>
                  </a:ext>
                </a:extLst>
              </a:tr>
              <a:tr h="3467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телевидение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7988442"/>
                  </a:ext>
                </a:extLst>
              </a:tr>
              <a:tr h="3467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реклама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R/A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4250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0935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F6458D-7A50-56B3-186E-13B180E98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Матрица навыков (1-5 баллов)</a:t>
            </a:r>
            <a:endParaRPr lang="ru-RU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C5B361-0AB8-DE55-35ED-EA48D5786D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3E14B01-57CD-E0E6-7ECE-BDAE8C85EE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87577716"/>
              </p:ext>
            </p:extLst>
          </p:nvPr>
        </p:nvGraphicFramePr>
        <p:xfrm>
          <a:off x="519952" y="1808684"/>
          <a:ext cx="11152096" cy="50493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56081">
                  <a:extLst>
                    <a:ext uri="{9D8B030D-6E8A-4147-A177-3AD203B41FA5}">
                      <a16:colId xmlns:a16="http://schemas.microsoft.com/office/drawing/2014/main" val="783549503"/>
                    </a:ext>
                  </a:extLst>
                </a:gridCol>
                <a:gridCol w="631334">
                  <a:extLst>
                    <a:ext uri="{9D8B030D-6E8A-4147-A177-3AD203B41FA5}">
                      <a16:colId xmlns:a16="http://schemas.microsoft.com/office/drawing/2014/main" val="137423790"/>
                    </a:ext>
                  </a:extLst>
                </a:gridCol>
                <a:gridCol w="644721">
                  <a:extLst>
                    <a:ext uri="{9D8B030D-6E8A-4147-A177-3AD203B41FA5}">
                      <a16:colId xmlns:a16="http://schemas.microsoft.com/office/drawing/2014/main" val="3153956548"/>
                    </a:ext>
                  </a:extLst>
                </a:gridCol>
                <a:gridCol w="1039584">
                  <a:extLst>
                    <a:ext uri="{9D8B030D-6E8A-4147-A177-3AD203B41FA5}">
                      <a16:colId xmlns:a16="http://schemas.microsoft.com/office/drawing/2014/main" val="838317462"/>
                    </a:ext>
                  </a:extLst>
                </a:gridCol>
                <a:gridCol w="1300595">
                  <a:extLst>
                    <a:ext uri="{9D8B030D-6E8A-4147-A177-3AD203B41FA5}">
                      <a16:colId xmlns:a16="http://schemas.microsoft.com/office/drawing/2014/main" val="3660347708"/>
                    </a:ext>
                  </a:extLst>
                </a:gridCol>
                <a:gridCol w="631334">
                  <a:extLst>
                    <a:ext uri="{9D8B030D-6E8A-4147-A177-3AD203B41FA5}">
                      <a16:colId xmlns:a16="http://schemas.microsoft.com/office/drawing/2014/main" val="2600331262"/>
                    </a:ext>
                  </a:extLst>
                </a:gridCol>
                <a:gridCol w="1271593">
                  <a:extLst>
                    <a:ext uri="{9D8B030D-6E8A-4147-A177-3AD203B41FA5}">
                      <a16:colId xmlns:a16="http://schemas.microsoft.com/office/drawing/2014/main" val="2067704644"/>
                    </a:ext>
                  </a:extLst>
                </a:gridCol>
                <a:gridCol w="1008350">
                  <a:extLst>
                    <a:ext uri="{9D8B030D-6E8A-4147-A177-3AD203B41FA5}">
                      <a16:colId xmlns:a16="http://schemas.microsoft.com/office/drawing/2014/main" val="3983326240"/>
                    </a:ext>
                  </a:extLst>
                </a:gridCol>
                <a:gridCol w="805342">
                  <a:extLst>
                    <a:ext uri="{9D8B030D-6E8A-4147-A177-3AD203B41FA5}">
                      <a16:colId xmlns:a16="http://schemas.microsoft.com/office/drawing/2014/main" val="3926327624"/>
                    </a:ext>
                  </a:extLst>
                </a:gridCol>
                <a:gridCol w="1287209">
                  <a:extLst>
                    <a:ext uri="{9D8B030D-6E8A-4147-A177-3AD203B41FA5}">
                      <a16:colId xmlns:a16="http://schemas.microsoft.com/office/drawing/2014/main" val="3082299525"/>
                    </a:ext>
                  </a:extLst>
                </a:gridCol>
                <a:gridCol w="675953">
                  <a:extLst>
                    <a:ext uri="{9D8B030D-6E8A-4147-A177-3AD203B41FA5}">
                      <a16:colId xmlns:a16="http://schemas.microsoft.com/office/drawing/2014/main" val="3082386699"/>
                    </a:ext>
                  </a:extLst>
                </a:gridCol>
              </a:tblGrid>
              <a:tr h="53829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magazine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journal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radio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 television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piar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8310088"/>
                  </a:ext>
                </a:extLst>
              </a:tr>
              <a:tr h="53829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Управление проектом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992437"/>
                  </a:ext>
                </a:extLst>
              </a:tr>
              <a:tr h="53829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Юридический вопрос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945280"/>
                  </a:ext>
                </a:extLst>
              </a:tr>
              <a:tr h="5050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Финансовый вопрос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4344914"/>
                  </a:ext>
                </a:extLst>
              </a:tr>
              <a:tr h="53829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Документный вопрос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42629030"/>
                  </a:ext>
                </a:extLst>
              </a:tr>
              <a:tr h="25202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сайта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6935510"/>
                  </a:ext>
                </a:extLst>
              </a:tr>
              <a:tr h="25202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газеты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8040762"/>
                  </a:ext>
                </a:extLst>
              </a:tr>
              <a:tr h="5050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журнала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9999997"/>
                  </a:ext>
                </a:extLst>
              </a:tr>
              <a:tr h="25202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радио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4170007"/>
                  </a:ext>
                </a:extLst>
              </a:tr>
              <a:tr h="5050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телевидение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1049305"/>
                  </a:ext>
                </a:extLst>
              </a:tr>
              <a:tr h="25202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 реклам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0438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624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8684F1-C89A-D8C8-A8D2-75E45A46A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8.План индивидуального развития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DF573B-F280-B972-FBFF-3AA12188F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C4C33F2C-4291-F584-61C3-1417A98DE4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2941829"/>
              </p:ext>
            </p:extLst>
          </p:nvPr>
        </p:nvGraphicFramePr>
        <p:xfrm>
          <a:off x="490818" y="1680630"/>
          <a:ext cx="11210363" cy="51773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82395">
                  <a:extLst>
                    <a:ext uri="{9D8B030D-6E8A-4147-A177-3AD203B41FA5}">
                      <a16:colId xmlns:a16="http://schemas.microsoft.com/office/drawing/2014/main" val="1175973119"/>
                    </a:ext>
                  </a:extLst>
                </a:gridCol>
                <a:gridCol w="2172567">
                  <a:extLst>
                    <a:ext uri="{9D8B030D-6E8A-4147-A177-3AD203B41FA5}">
                      <a16:colId xmlns:a16="http://schemas.microsoft.com/office/drawing/2014/main" val="2494155230"/>
                    </a:ext>
                  </a:extLst>
                </a:gridCol>
                <a:gridCol w="3159081">
                  <a:extLst>
                    <a:ext uri="{9D8B030D-6E8A-4147-A177-3AD203B41FA5}">
                      <a16:colId xmlns:a16="http://schemas.microsoft.com/office/drawing/2014/main" val="3507865645"/>
                    </a:ext>
                  </a:extLst>
                </a:gridCol>
                <a:gridCol w="2596320">
                  <a:extLst>
                    <a:ext uri="{9D8B030D-6E8A-4147-A177-3AD203B41FA5}">
                      <a16:colId xmlns:a16="http://schemas.microsoft.com/office/drawing/2014/main" val="2357100595"/>
                    </a:ext>
                  </a:extLst>
                </a:gridCol>
              </a:tblGrid>
              <a:tr h="426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ФИО Сотрудника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заполнения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0074219"/>
                  </a:ext>
                </a:extLst>
              </a:tr>
              <a:tr h="9112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</a:p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А.Энхтуул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ceo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Директор, Руководитель, исполнитель проекта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0587185"/>
                  </a:ext>
                </a:extLst>
              </a:tr>
              <a:tr h="426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Д.Нарантуяа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law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0067933"/>
                  </a:ext>
                </a:extLst>
              </a:tr>
              <a:tr h="426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А.Булган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finance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Бухгальтер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79455849"/>
                  </a:ext>
                </a:extLst>
              </a:tr>
              <a:tr h="426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А.Эрдэнэбилэг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document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5100756"/>
                  </a:ext>
                </a:extLst>
              </a:tr>
              <a:tr h="426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А.Болормаа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site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9084237"/>
                  </a:ext>
                </a:extLst>
              </a:tr>
              <a:tr h="426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А.Ганчимэг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газеты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3258634"/>
                  </a:ext>
                </a:extLst>
              </a:tr>
              <a:tr h="426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Г.Хүслэн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журнал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7789085"/>
                  </a:ext>
                </a:extLst>
              </a:tr>
              <a:tr h="426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Г.Хулан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радио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0761636"/>
                  </a:ext>
                </a:extLst>
              </a:tr>
              <a:tr h="426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Г.Билэгжаргал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телевиз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0928058"/>
                  </a:ext>
                </a:extLst>
              </a:tr>
              <a:tr h="426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Б.Удвал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dp пиар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Маркетинг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2474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95047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C7096B-5646-2C4F-EE3D-80BE9AA11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9.</a:t>
            </a:r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Матрица карьерной лестницы</a:t>
            </a:r>
            <a:endParaRPr lang="ru-RU" sz="4000" dirty="0">
              <a:solidFill>
                <a:schemeClr val="bg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DD025C4C-2F51-EEAD-256D-E7F673A28B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2877496"/>
              </p:ext>
            </p:extLst>
          </p:nvPr>
        </p:nvGraphicFramePr>
        <p:xfrm>
          <a:off x="502023" y="1882591"/>
          <a:ext cx="11187953" cy="49754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55082">
                  <a:extLst>
                    <a:ext uri="{9D8B030D-6E8A-4147-A177-3AD203B41FA5}">
                      <a16:colId xmlns:a16="http://schemas.microsoft.com/office/drawing/2014/main" val="1329419577"/>
                    </a:ext>
                  </a:extLst>
                </a:gridCol>
                <a:gridCol w="5432871">
                  <a:extLst>
                    <a:ext uri="{9D8B030D-6E8A-4147-A177-3AD203B41FA5}">
                      <a16:colId xmlns:a16="http://schemas.microsoft.com/office/drawing/2014/main" val="2835008456"/>
                    </a:ext>
                  </a:extLst>
                </a:gridCol>
              </a:tblGrid>
              <a:tr h="49742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Бизнес план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04002824"/>
                  </a:ext>
                </a:extLst>
              </a:tr>
              <a:tr h="4975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Юрист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Правоведение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50069544"/>
                  </a:ext>
                </a:extLst>
              </a:tr>
              <a:tr h="4975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Бухгальтер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08347662"/>
                  </a:ext>
                </a:extLst>
              </a:tr>
              <a:tr h="4975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документа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Сделать документы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45193597"/>
                  </a:ext>
                </a:extLst>
              </a:tr>
              <a:tr h="4975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сайта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сайта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830806"/>
                  </a:ext>
                </a:extLst>
              </a:tr>
              <a:tr h="4975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газеты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газеты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52618503"/>
                  </a:ext>
                </a:extLst>
              </a:tr>
              <a:tr h="4975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журнала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журнала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3478122"/>
                  </a:ext>
                </a:extLst>
              </a:tr>
              <a:tr h="4975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радио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радио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538824"/>
                  </a:ext>
                </a:extLst>
              </a:tr>
              <a:tr h="4975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телевидение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тв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57579681"/>
                  </a:ext>
                </a:extLst>
              </a:tr>
              <a:tr h="4975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пиар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Пиар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85136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24091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CF36A6-5E4A-1C97-6BEA-F46C08E25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mn-M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 ГАНТА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AFD1D8-AD55-AD4B-A340-127C4C8DC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CF64DF2-7104-7643-D829-D2033E132C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9909754"/>
              </p:ext>
            </p:extLst>
          </p:nvPr>
        </p:nvGraphicFramePr>
        <p:xfrm>
          <a:off x="510988" y="1680632"/>
          <a:ext cx="11170023" cy="5212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68970">
                  <a:extLst>
                    <a:ext uri="{9D8B030D-6E8A-4147-A177-3AD203B41FA5}">
                      <a16:colId xmlns:a16="http://schemas.microsoft.com/office/drawing/2014/main" val="1140558241"/>
                    </a:ext>
                  </a:extLst>
                </a:gridCol>
                <a:gridCol w="1975254">
                  <a:extLst>
                    <a:ext uri="{9D8B030D-6E8A-4147-A177-3AD203B41FA5}">
                      <a16:colId xmlns:a16="http://schemas.microsoft.com/office/drawing/2014/main" val="3849632934"/>
                    </a:ext>
                  </a:extLst>
                </a:gridCol>
                <a:gridCol w="1975254">
                  <a:extLst>
                    <a:ext uri="{9D8B030D-6E8A-4147-A177-3AD203B41FA5}">
                      <a16:colId xmlns:a16="http://schemas.microsoft.com/office/drawing/2014/main" val="2997283216"/>
                    </a:ext>
                  </a:extLst>
                </a:gridCol>
                <a:gridCol w="1774155">
                  <a:extLst>
                    <a:ext uri="{9D8B030D-6E8A-4147-A177-3AD203B41FA5}">
                      <a16:colId xmlns:a16="http://schemas.microsoft.com/office/drawing/2014/main" val="40621485"/>
                    </a:ext>
                  </a:extLst>
                </a:gridCol>
                <a:gridCol w="1776390">
                  <a:extLst>
                    <a:ext uri="{9D8B030D-6E8A-4147-A177-3AD203B41FA5}">
                      <a16:colId xmlns:a16="http://schemas.microsoft.com/office/drawing/2014/main" val="145240938"/>
                    </a:ext>
                  </a:extLst>
                </a:gridCol>
              </a:tblGrid>
              <a:tr h="39710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Июнь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Июль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Август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8872685"/>
                  </a:ext>
                </a:extLst>
              </a:tr>
              <a:tr h="39808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Улучшениe</a:t>
                      </a: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дизайна веб-сайт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465160"/>
                  </a:ext>
                </a:extLst>
              </a:tr>
              <a:tr h="85294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продлить </a:t>
                      </a:r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домайн и хостинг сайта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6096956"/>
                  </a:ext>
                </a:extLst>
              </a:tr>
              <a:tr h="17646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продлить контракт с Монгольским управлением по регулированию телекоммуникаций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8930393"/>
                  </a:ext>
                </a:extLst>
              </a:tr>
              <a:tr h="176462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родлить привилегии интернет-банк</a:t>
                      </a:r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</a:t>
                      </a: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международной платежной карты</a:t>
                      </a:r>
                      <a:r>
                        <a:rPr lang="en-US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компании.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mn-MN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177964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7053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CB1BF9-ADB9-C9C0-4A0B-C4C00DE78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mn-MN" sz="4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Диаграмм</a:t>
            </a: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n-MN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PERTA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Блок-схема: процесс 3">
            <a:extLst>
              <a:ext uri="{FF2B5EF4-FFF2-40B4-BE49-F238E27FC236}">
                <a16:creationId xmlns:a16="http://schemas.microsoft.com/office/drawing/2014/main" id="{E6C569C4-CF79-821A-D9BB-6B7967539ADC}"/>
              </a:ext>
            </a:extLst>
          </p:cNvPr>
          <p:cNvSpPr/>
          <p:nvPr/>
        </p:nvSpPr>
        <p:spPr>
          <a:xfrm>
            <a:off x="690280" y="3952072"/>
            <a:ext cx="1828800" cy="1225296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1.Информация о проекте</a:t>
            </a:r>
          </a:p>
        </p:txBody>
      </p:sp>
      <p:sp>
        <p:nvSpPr>
          <p:cNvPr id="5" name="Блок-схема: процесс 4">
            <a:extLst>
              <a:ext uri="{FF2B5EF4-FFF2-40B4-BE49-F238E27FC236}">
                <a16:creationId xmlns:a16="http://schemas.microsoft.com/office/drawing/2014/main" id="{EA81CCF2-D4A8-A9FA-BAC1-0AB77BB6913D}"/>
              </a:ext>
            </a:extLst>
          </p:cNvPr>
          <p:cNvSpPr/>
          <p:nvPr/>
        </p:nvSpPr>
        <p:spPr>
          <a:xfrm>
            <a:off x="3701027" y="3952072"/>
            <a:ext cx="1828800" cy="1225296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3.Создание страниц</a:t>
            </a:r>
          </a:p>
        </p:txBody>
      </p:sp>
      <p:sp>
        <p:nvSpPr>
          <p:cNvPr id="6" name="Блок-схема: процесс 5">
            <a:extLst>
              <a:ext uri="{FF2B5EF4-FFF2-40B4-BE49-F238E27FC236}">
                <a16:creationId xmlns:a16="http://schemas.microsoft.com/office/drawing/2014/main" id="{6A25A923-BFC2-5535-B325-0F80876A67E6}"/>
              </a:ext>
            </a:extLst>
          </p:cNvPr>
          <p:cNvSpPr/>
          <p:nvPr/>
        </p:nvSpPr>
        <p:spPr>
          <a:xfrm>
            <a:off x="6808697" y="3941152"/>
            <a:ext cx="1828800" cy="1225296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6.Разработка тестирование</a:t>
            </a:r>
          </a:p>
        </p:txBody>
      </p:sp>
      <p:sp>
        <p:nvSpPr>
          <p:cNvPr id="7" name="Блок-схема: процесс 6">
            <a:extLst>
              <a:ext uri="{FF2B5EF4-FFF2-40B4-BE49-F238E27FC236}">
                <a16:creationId xmlns:a16="http://schemas.microsoft.com/office/drawing/2014/main" id="{74E2646B-19B7-09DB-7E08-EA164E325246}"/>
              </a:ext>
            </a:extLst>
          </p:cNvPr>
          <p:cNvSpPr/>
          <p:nvPr/>
        </p:nvSpPr>
        <p:spPr>
          <a:xfrm>
            <a:off x="9672920" y="3952072"/>
            <a:ext cx="1828800" cy="1225296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Выпуск продукта</a:t>
            </a:r>
          </a:p>
        </p:txBody>
      </p:sp>
      <p:sp>
        <p:nvSpPr>
          <p:cNvPr id="8" name="Блок-схема: процесс 7">
            <a:extLst>
              <a:ext uri="{FF2B5EF4-FFF2-40B4-BE49-F238E27FC236}">
                <a16:creationId xmlns:a16="http://schemas.microsoft.com/office/drawing/2014/main" id="{2941980E-B11E-7404-A0BD-12691599C377}"/>
              </a:ext>
            </a:extLst>
          </p:cNvPr>
          <p:cNvSpPr/>
          <p:nvPr/>
        </p:nvSpPr>
        <p:spPr>
          <a:xfrm>
            <a:off x="2049831" y="2498837"/>
            <a:ext cx="1828800" cy="1225296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Руководство</a:t>
            </a:r>
          </a:p>
        </p:txBody>
      </p:sp>
      <p:sp>
        <p:nvSpPr>
          <p:cNvPr id="9" name="Блок-схема: процесс 8">
            <a:extLst>
              <a:ext uri="{FF2B5EF4-FFF2-40B4-BE49-F238E27FC236}">
                <a16:creationId xmlns:a16="http://schemas.microsoft.com/office/drawing/2014/main" id="{4056A24A-4376-A070-CE67-0EA58A0E9449}"/>
              </a:ext>
            </a:extLst>
          </p:cNvPr>
          <p:cNvSpPr/>
          <p:nvPr/>
        </p:nvSpPr>
        <p:spPr>
          <a:xfrm>
            <a:off x="5181600" y="2499108"/>
            <a:ext cx="1828800" cy="1225296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5.Дизайн материалы</a:t>
            </a:r>
          </a:p>
        </p:txBody>
      </p:sp>
      <p:sp>
        <p:nvSpPr>
          <p:cNvPr id="10" name="Блок-схема: процесс 9">
            <a:extLst>
              <a:ext uri="{FF2B5EF4-FFF2-40B4-BE49-F238E27FC236}">
                <a16:creationId xmlns:a16="http://schemas.microsoft.com/office/drawing/2014/main" id="{C2C69C95-8012-71B5-A558-110A4803A8AB}"/>
              </a:ext>
            </a:extLst>
          </p:cNvPr>
          <p:cNvSpPr/>
          <p:nvPr/>
        </p:nvSpPr>
        <p:spPr>
          <a:xfrm>
            <a:off x="8087567" y="2499108"/>
            <a:ext cx="1828800" cy="1225296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8.Запсук Рекламы</a:t>
            </a:r>
          </a:p>
        </p:txBody>
      </p:sp>
      <p:sp>
        <p:nvSpPr>
          <p:cNvPr id="11" name="Блок-схема: процесс 10">
            <a:extLst>
              <a:ext uri="{FF2B5EF4-FFF2-40B4-BE49-F238E27FC236}">
                <a16:creationId xmlns:a16="http://schemas.microsoft.com/office/drawing/2014/main" id="{17B472B5-E668-AE6C-C54D-D2E73CDA8C64}"/>
              </a:ext>
            </a:extLst>
          </p:cNvPr>
          <p:cNvSpPr/>
          <p:nvPr/>
        </p:nvSpPr>
        <p:spPr>
          <a:xfrm>
            <a:off x="2106704" y="5405036"/>
            <a:ext cx="1828800" cy="1225296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Идея продукта</a:t>
            </a:r>
          </a:p>
        </p:txBody>
      </p:sp>
      <p:sp>
        <p:nvSpPr>
          <p:cNvPr id="12" name="Блок-схема: процесс 11">
            <a:extLst>
              <a:ext uri="{FF2B5EF4-FFF2-40B4-BE49-F238E27FC236}">
                <a16:creationId xmlns:a16="http://schemas.microsoft.com/office/drawing/2014/main" id="{3B406FEA-8B8F-9F89-4569-6E47F344E87F}"/>
              </a:ext>
            </a:extLst>
          </p:cNvPr>
          <p:cNvSpPr/>
          <p:nvPr/>
        </p:nvSpPr>
        <p:spPr>
          <a:xfrm>
            <a:off x="5181600" y="5383196"/>
            <a:ext cx="1828800" cy="1225296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7.Рендеры продукта</a:t>
            </a:r>
          </a:p>
        </p:txBody>
      </p:sp>
      <p:sp>
        <p:nvSpPr>
          <p:cNvPr id="13" name="Блок-схема: процесс 12">
            <a:extLst>
              <a:ext uri="{FF2B5EF4-FFF2-40B4-BE49-F238E27FC236}">
                <a16:creationId xmlns:a16="http://schemas.microsoft.com/office/drawing/2014/main" id="{22974E42-A865-C5FC-67D0-B545C5941D4E}"/>
              </a:ext>
            </a:extLst>
          </p:cNvPr>
          <p:cNvSpPr/>
          <p:nvPr/>
        </p:nvSpPr>
        <p:spPr>
          <a:xfrm>
            <a:off x="8087567" y="5383196"/>
            <a:ext cx="1828800" cy="1225296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9.Создание продукта</a:t>
            </a:r>
          </a:p>
        </p:txBody>
      </p:sp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9CE7D510-5AED-A508-1776-D15A9196CC48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3878631" y="3111485"/>
            <a:ext cx="1302969" cy="2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Прямая со стрелкой 58">
            <a:extLst>
              <a:ext uri="{FF2B5EF4-FFF2-40B4-BE49-F238E27FC236}">
                <a16:creationId xmlns:a16="http://schemas.microsoft.com/office/drawing/2014/main" id="{B20BBEA5-3841-9001-B83B-D84184E78154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>
            <a:off x="7010400" y="3111756"/>
            <a:ext cx="107716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5" name="Прямая со стрелкой 104">
            <a:extLst>
              <a:ext uri="{FF2B5EF4-FFF2-40B4-BE49-F238E27FC236}">
                <a16:creationId xmlns:a16="http://schemas.microsoft.com/office/drawing/2014/main" id="{8B6D8A91-73EA-23CA-642D-CA27059DF1BD}"/>
              </a:ext>
            </a:extLst>
          </p:cNvPr>
          <p:cNvCxnSpPr>
            <a:cxnSpLocks/>
            <a:stCxn id="4" idx="3"/>
            <a:endCxn id="5" idx="1"/>
          </p:cNvCxnSpPr>
          <p:nvPr/>
        </p:nvCxnSpPr>
        <p:spPr>
          <a:xfrm>
            <a:off x="2519080" y="4564720"/>
            <a:ext cx="11819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7" name="Прямая со стрелкой 116">
            <a:extLst>
              <a:ext uri="{FF2B5EF4-FFF2-40B4-BE49-F238E27FC236}">
                <a16:creationId xmlns:a16="http://schemas.microsoft.com/office/drawing/2014/main" id="{2377DD00-0C36-7B77-5032-19065716C0B6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 flipV="1">
            <a:off x="5529827" y="4553800"/>
            <a:ext cx="1278870" cy="109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5" name="Прямая со стрелкой 134">
            <a:extLst>
              <a:ext uri="{FF2B5EF4-FFF2-40B4-BE49-F238E27FC236}">
                <a16:creationId xmlns:a16="http://schemas.microsoft.com/office/drawing/2014/main" id="{0DB09222-174B-BBA5-11F4-59651D8D544D}"/>
              </a:ext>
            </a:extLst>
          </p:cNvPr>
          <p:cNvCxnSpPr>
            <a:cxnSpLocks/>
            <a:stCxn id="6" idx="3"/>
            <a:endCxn id="7" idx="1"/>
          </p:cNvCxnSpPr>
          <p:nvPr/>
        </p:nvCxnSpPr>
        <p:spPr>
          <a:xfrm>
            <a:off x="8637497" y="4553800"/>
            <a:ext cx="1035423" cy="109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0" name="Прямая со стрелкой 139">
            <a:extLst>
              <a:ext uri="{FF2B5EF4-FFF2-40B4-BE49-F238E27FC236}">
                <a16:creationId xmlns:a16="http://schemas.microsoft.com/office/drawing/2014/main" id="{5E205E7B-5509-160F-4935-D6B58BD101BD}"/>
              </a:ext>
            </a:extLst>
          </p:cNvPr>
          <p:cNvCxnSpPr>
            <a:cxnSpLocks/>
            <a:stCxn id="11" idx="3"/>
            <a:endCxn id="12" idx="1"/>
          </p:cNvCxnSpPr>
          <p:nvPr/>
        </p:nvCxnSpPr>
        <p:spPr>
          <a:xfrm flipV="1">
            <a:off x="3935504" y="5995844"/>
            <a:ext cx="1246096" cy="218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7" name="Прямая со стрелкой 156">
            <a:extLst>
              <a:ext uri="{FF2B5EF4-FFF2-40B4-BE49-F238E27FC236}">
                <a16:creationId xmlns:a16="http://schemas.microsoft.com/office/drawing/2014/main" id="{3BA0043F-296B-8078-F028-CF1320408AD4}"/>
              </a:ext>
            </a:extLst>
          </p:cNvPr>
          <p:cNvCxnSpPr>
            <a:cxnSpLocks/>
            <a:endCxn id="13" idx="1"/>
          </p:cNvCxnSpPr>
          <p:nvPr/>
        </p:nvCxnSpPr>
        <p:spPr>
          <a:xfrm flipV="1">
            <a:off x="6808697" y="5995844"/>
            <a:ext cx="1278870" cy="218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9" name="Прямая со стрелкой 178">
            <a:extLst>
              <a:ext uri="{FF2B5EF4-FFF2-40B4-BE49-F238E27FC236}">
                <a16:creationId xmlns:a16="http://schemas.microsoft.com/office/drawing/2014/main" id="{375C97A6-D236-2ACE-E47C-EB8C16DE5A7B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1326776" y="5177368"/>
            <a:ext cx="779928" cy="8403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3" name="Прямая со стрелкой 182">
            <a:extLst>
              <a:ext uri="{FF2B5EF4-FFF2-40B4-BE49-F238E27FC236}">
                <a16:creationId xmlns:a16="http://schemas.microsoft.com/office/drawing/2014/main" id="{F3E58922-EC97-1D2E-12A2-A820D984CB0D}"/>
              </a:ext>
            </a:extLst>
          </p:cNvPr>
          <p:cNvCxnSpPr>
            <a:cxnSpLocks/>
          </p:cNvCxnSpPr>
          <p:nvPr/>
        </p:nvCxnSpPr>
        <p:spPr>
          <a:xfrm flipV="1">
            <a:off x="1154954" y="2779059"/>
            <a:ext cx="951750" cy="117301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C78D1674-657C-F400-BBA5-E6D53271FD21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9916367" y="3111756"/>
            <a:ext cx="1120679" cy="8403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Прямая со стрелкой 45">
            <a:extLst>
              <a:ext uri="{FF2B5EF4-FFF2-40B4-BE49-F238E27FC236}">
                <a16:creationId xmlns:a16="http://schemas.microsoft.com/office/drawing/2014/main" id="{F7E32139-2682-257C-AF00-0B43EDDF1CEF}"/>
              </a:ext>
            </a:extLst>
          </p:cNvPr>
          <p:cNvCxnSpPr>
            <a:cxnSpLocks/>
            <a:stCxn id="13" idx="3"/>
          </p:cNvCxnSpPr>
          <p:nvPr/>
        </p:nvCxnSpPr>
        <p:spPr>
          <a:xfrm flipV="1">
            <a:off x="9916367" y="5383196"/>
            <a:ext cx="1120679" cy="6126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75413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88C3D9-E66C-4AE2-F87B-1636DEF31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12.Календарный план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94C1A4B-A429-C276-48E1-2225256D2A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8431752"/>
              </p:ext>
            </p:extLst>
          </p:nvPr>
        </p:nvGraphicFramePr>
        <p:xfrm>
          <a:off x="502023" y="1680631"/>
          <a:ext cx="11187953" cy="51773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9747">
                  <a:extLst>
                    <a:ext uri="{9D8B030D-6E8A-4147-A177-3AD203B41FA5}">
                      <a16:colId xmlns:a16="http://schemas.microsoft.com/office/drawing/2014/main" val="301543902"/>
                    </a:ext>
                  </a:extLst>
                </a:gridCol>
                <a:gridCol w="2189160">
                  <a:extLst>
                    <a:ext uri="{9D8B030D-6E8A-4147-A177-3AD203B41FA5}">
                      <a16:colId xmlns:a16="http://schemas.microsoft.com/office/drawing/2014/main" val="4136283800"/>
                    </a:ext>
                  </a:extLst>
                </a:gridCol>
                <a:gridCol w="2503476">
                  <a:extLst>
                    <a:ext uri="{9D8B030D-6E8A-4147-A177-3AD203B41FA5}">
                      <a16:colId xmlns:a16="http://schemas.microsoft.com/office/drawing/2014/main" val="3245388827"/>
                    </a:ext>
                  </a:extLst>
                </a:gridCol>
                <a:gridCol w="3395570">
                  <a:extLst>
                    <a:ext uri="{9D8B030D-6E8A-4147-A177-3AD203B41FA5}">
                      <a16:colId xmlns:a16="http://schemas.microsoft.com/office/drawing/2014/main" val="2753499921"/>
                    </a:ext>
                  </a:extLst>
                </a:gridCol>
              </a:tblGrid>
              <a:tr h="46287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Начало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Окончание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9736551"/>
                  </a:ext>
                </a:extLst>
              </a:tr>
              <a:tr h="4630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Написание бизнес плана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01.05.2026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07.05.2026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6808650"/>
                  </a:ext>
                </a:extLst>
              </a:tr>
              <a:tr h="11084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Регистрация в качестве OOO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08.05.2026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15.05.2026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61962856"/>
                  </a:ext>
                </a:extLst>
              </a:tr>
              <a:tr h="11084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Регистрация в качестве газеты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16.05.2026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23.05.2026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2534942"/>
                  </a:ext>
                </a:extLst>
              </a:tr>
              <a:tr h="11084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договора банковской карты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24.05.2026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31.05.2026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7102456"/>
                  </a:ext>
                </a:extLst>
              </a:tr>
              <a:tr h="4630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Закупка оборудования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01.06.2026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07.06.2026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4773730"/>
                  </a:ext>
                </a:extLst>
              </a:tr>
              <a:tr h="46302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Доставка оборудования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08.06.2026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15.06.2026</a:t>
                      </a:r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Директор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9206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79297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ECB6F-FB24-7437-FE92-0651D2E51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93E15A2-F80A-C791-FD9C-C620ADC9D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826620"/>
            <a:ext cx="10097245" cy="3416300"/>
          </a:xfrm>
        </p:spPr>
        <p:txBody>
          <a:bodyPr>
            <a:noAutofit/>
          </a:bodyPr>
          <a:lstStyle/>
          <a:p>
            <a:pPr lvl="0"/>
            <a:r>
              <a:rPr lang="ru-RU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 от проектного финансирования</a:t>
            </a:r>
            <a:endParaRPr lang="ru-RU" sz="240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продажи газет и журналов</a:t>
            </a:r>
            <a:endParaRPr lang="ru-RU" sz="240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рекламы</a:t>
            </a:r>
            <a:endParaRPr lang="ru-RU" sz="240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 от публикаций издаваемых по контракту организациями, компаниями и частными лицами.</a:t>
            </a:r>
            <a:endParaRPr lang="ru-RU" sz="240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Плата за чтение, просмотр и прослушивание</a:t>
            </a:r>
            <a:endParaRPr lang="ru-RU" sz="240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Доходы от проекта будут направлены на обеспечение широкополосного и микроволнового радиосвязи в новопостроенных квартирах на третьем этапе проекта.</a:t>
            </a:r>
            <a:endParaRPr lang="ru-RU" sz="240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14486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C5D65A-0684-1FAC-6662-D96309567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оход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2027 году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AC7794A-A5FF-9277-7F18-F50B8DEE0C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0310175"/>
              </p:ext>
            </p:extLst>
          </p:nvPr>
        </p:nvGraphicFramePr>
        <p:xfrm>
          <a:off x="1155700" y="2603500"/>
          <a:ext cx="9279218" cy="32808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12466">
                  <a:extLst>
                    <a:ext uri="{9D8B030D-6E8A-4147-A177-3AD203B41FA5}">
                      <a16:colId xmlns:a16="http://schemas.microsoft.com/office/drawing/2014/main" val="366776898"/>
                    </a:ext>
                  </a:extLst>
                </a:gridCol>
                <a:gridCol w="6066752">
                  <a:extLst>
                    <a:ext uri="{9D8B030D-6E8A-4147-A177-3AD203B41FA5}">
                      <a16:colId xmlns:a16="http://schemas.microsoft.com/office/drawing/2014/main" val="2834694841"/>
                    </a:ext>
                  </a:extLst>
                </a:gridCol>
              </a:tblGrid>
              <a:tr h="1093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реклама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150000000 /монгольским валютам/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23719944"/>
                  </a:ext>
                </a:extLst>
              </a:tr>
              <a:tr h="1093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реклама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150000000 /монгольским валютам/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4610067"/>
                  </a:ext>
                </a:extLst>
              </a:tr>
              <a:tr h="109361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300000000 / монгольским валютам/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2025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9930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23594D-FB85-C0C4-3D9D-BD14FB8B9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endParaRPr lang="ru-RU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5E60A4-EBE5-9BC2-2BC2-4B0C9600A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871634" cy="4254500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Веб-сайт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компании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Elsendugui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готовит высококачественные новости, статьи, интервью и обзоры об истории, культуре, обществе, экономике, политике, международных отношениях, горнодобывающей промышленности, бизнесе и рынках Монголии на высоком уровне журналистского профессионализма и распространяет их на многих языках. В результате число иностранных и отечественных читателей растет с каждым днем, завоевывая доверие клиентов, а экономика, политика, международные отношения и торговля Монголии расширяются, и достигается прогресс в других областях.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2566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B81B9-41EA-5E7B-B3E2-2D0DC6007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14.Затрат</a:t>
            </a:r>
            <a:endParaRPr lang="ru-RU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31C7EB-11C7-FFE7-7781-6B48317E1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985432"/>
            <a:ext cx="11623487" cy="56353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Рабочее место или офис</a:t>
            </a:r>
            <a:endParaRPr lang="ru-RU" sz="2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сайт, газета, журнал, телевидение, радио, экран реклама, плата за разрешение на использование документа</a:t>
            </a:r>
            <a:endParaRPr lang="ru-RU" sz="2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Большой экран снаружи офиса для отображения веб-сайтов, радио и телепередач.</a:t>
            </a:r>
            <a:endParaRPr lang="ru-RU" sz="2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Оплата за компьютеры, техническое оборудование и программное обеспечение.</a:t>
            </a:r>
            <a:endParaRPr lang="ru-RU" sz="2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 и стулья</a:t>
            </a:r>
            <a:endParaRPr lang="ru-RU" sz="2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Автомобили, топливо</a:t>
            </a:r>
            <a:endParaRPr lang="ru-RU" sz="2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Заработная плата сотрудников</a:t>
            </a:r>
            <a:endParaRPr lang="ru-RU" sz="2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Социальное страхование</a:t>
            </a:r>
            <a:endParaRPr lang="ru-RU" sz="2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Корпоративный налог</a:t>
            </a:r>
            <a:endParaRPr lang="ru-RU" sz="20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2269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163D0E-DDD9-C048-C4B9-533BF9BE7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 2027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0E3951-05C7-E1F3-CDF5-327673E2A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B96DD36C-FD40-3ED7-1FA8-D4914887C7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1283050"/>
              </p:ext>
            </p:extLst>
          </p:nvPr>
        </p:nvGraphicFramePr>
        <p:xfrm>
          <a:off x="1154954" y="2603500"/>
          <a:ext cx="9882092" cy="40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1046">
                  <a:extLst>
                    <a:ext uri="{9D8B030D-6E8A-4147-A177-3AD203B41FA5}">
                      <a16:colId xmlns:a16="http://schemas.microsoft.com/office/drawing/2014/main" val="1898356114"/>
                    </a:ext>
                  </a:extLst>
                </a:gridCol>
                <a:gridCol w="4941046">
                  <a:extLst>
                    <a:ext uri="{9D8B030D-6E8A-4147-A177-3AD203B41FA5}">
                      <a16:colId xmlns:a16="http://schemas.microsoft.com/office/drawing/2014/main" val="322505628"/>
                    </a:ext>
                  </a:extLst>
                </a:gridCol>
              </a:tblGrid>
              <a:tr h="34154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Аренда офис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 /монгольским валютам/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436459"/>
                  </a:ext>
                </a:extLst>
              </a:tr>
              <a:tr h="3416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 /монгольским валютам/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6732240"/>
                  </a:ext>
                </a:extLst>
              </a:tr>
              <a:tr h="3416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Заказать сайт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 /монгольским валютам/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01951163"/>
                  </a:ext>
                </a:extLst>
              </a:tr>
              <a:tr h="3416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Домайн сайта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5000000 /монгольским валютам/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6045962"/>
                  </a:ext>
                </a:extLst>
              </a:tr>
              <a:tr h="3416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Хостинг сайта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5000000 /монгольским валютам/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7727682"/>
                  </a:ext>
                </a:extLst>
              </a:tr>
              <a:tr h="3416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Зарплата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100000000 /монгольским валютам/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3848532"/>
                  </a:ext>
                </a:extLst>
              </a:tr>
              <a:tr h="3416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процент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6309956"/>
                  </a:ext>
                </a:extLst>
              </a:tr>
              <a:tr h="3416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Взнос на социальное страхование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процент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8133987"/>
                  </a:ext>
                </a:extLst>
              </a:tr>
              <a:tr h="3416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Остальный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5220969"/>
                  </a:ext>
                </a:extLst>
              </a:tr>
              <a:tr h="34163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200000000 / монгольским валютам/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0060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2072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B65F03-C437-6B20-DC07-C78B39CC4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15.Цели развития на год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CE0C56-9703-DFAC-CBEC-E1F6CAB5D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165" y="2173195"/>
            <a:ext cx="11062447" cy="6773582"/>
          </a:xfrm>
        </p:spPr>
        <p:txBody>
          <a:bodyPr>
            <a:noAutofit/>
          </a:bodyPr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Хотя наша компания и веб-сайт официально работают в Монголии, в настоящее время я учусь в России, поэтому сосредоточен на совершенствовании своих навыков и улучшении дизайна веб-сайта.</a:t>
            </a:r>
            <a:endParaRPr lang="ru-RU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поехать в Монголию на летние каникулы и продлить доменное имя для сайта на 5 лет, а также договор на хостинг на целый год с 30.08.2026.</a:t>
            </a:r>
            <a:endParaRPr lang="ru-RU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поeхать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Монголию во время летних каникул, продлить свой контракт с Монгольским управлением по регулированию телекоммуникаций с 30 августа 2026 года и обновить свою служебную лицензию.</a:t>
            </a:r>
            <a:endParaRPr lang="ru-RU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поехать в Монголию во время летних каникул и продлить привилегии интернет-банкинга, открытые на текущем счете компании в банке «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Хаан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» с 30.08.2026, а также продлить привилегии международной платежной карты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Visa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этом текущем счете.</a:t>
            </a:r>
            <a:endParaRPr lang="ru-RU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 планирую предоставить в налоговые органы отчет о деятельности моей компании и декларацию по социальному страхованию во время летней поездки в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Корпоратив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4872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8A776-4577-479A-0DCB-CC21031E2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Прибыль в 2027 году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146FB0-92AA-E708-BCCE-804B59736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F2A35B00-31B0-984B-4FD7-ED1584E5BD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5520841"/>
              </p:ext>
            </p:extLst>
          </p:nvPr>
        </p:nvGraphicFramePr>
        <p:xfrm>
          <a:off x="1154954" y="2603500"/>
          <a:ext cx="9882092" cy="34163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1046">
                  <a:extLst>
                    <a:ext uri="{9D8B030D-6E8A-4147-A177-3AD203B41FA5}">
                      <a16:colId xmlns:a16="http://schemas.microsoft.com/office/drawing/2014/main" val="3328252335"/>
                    </a:ext>
                  </a:extLst>
                </a:gridCol>
                <a:gridCol w="4941046">
                  <a:extLst>
                    <a:ext uri="{9D8B030D-6E8A-4147-A177-3AD203B41FA5}">
                      <a16:colId xmlns:a16="http://schemas.microsoft.com/office/drawing/2014/main" val="1132149094"/>
                    </a:ext>
                  </a:extLst>
                </a:gridCol>
              </a:tblGrid>
              <a:tr h="113876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300000000 /монгольским валютам/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4507191"/>
                  </a:ext>
                </a:extLst>
              </a:tr>
              <a:tr h="113876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Затрат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200000000 монгольским валютам/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6999822"/>
                  </a:ext>
                </a:extLst>
              </a:tr>
              <a:tr h="113876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Прибыль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100000000 /монгольским валютам/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29693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549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5C88D8-7539-83CF-462D-98EAE9DEE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16.Управление качеством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F4BE32-34A9-7A3C-BBD7-A3B89DE65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781987" cy="34163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Копирование работы журналистов при распространении среди общественности высокопрофессиональных материалов нашей компании может поставить под угрозу и снизить ценность нашей работы, которую мы создали с большим трудом и достоинством, поэтому авторские права должны быть защищены законом.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0242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1E8DB5-1AE5-4E56-1C58-DE1A0F7A3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оценки рисков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B5B846-EE34-F2B7-F2B3-07D99E492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7F98B2A-5202-19AC-AF28-BA6EAFE9C9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1296737"/>
              </p:ext>
            </p:extLst>
          </p:nvPr>
        </p:nvGraphicFramePr>
        <p:xfrm>
          <a:off x="1011519" y="2210276"/>
          <a:ext cx="10025527" cy="4202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3197">
                  <a:extLst>
                    <a:ext uri="{9D8B030D-6E8A-4147-A177-3AD203B41FA5}">
                      <a16:colId xmlns:a16="http://schemas.microsoft.com/office/drawing/2014/main" val="1611967240"/>
                    </a:ext>
                  </a:extLst>
                </a:gridCol>
                <a:gridCol w="1803197">
                  <a:extLst>
                    <a:ext uri="{9D8B030D-6E8A-4147-A177-3AD203B41FA5}">
                      <a16:colId xmlns:a16="http://schemas.microsoft.com/office/drawing/2014/main" val="4219305955"/>
                    </a:ext>
                  </a:extLst>
                </a:gridCol>
                <a:gridCol w="1803197">
                  <a:extLst>
                    <a:ext uri="{9D8B030D-6E8A-4147-A177-3AD203B41FA5}">
                      <a16:colId xmlns:a16="http://schemas.microsoft.com/office/drawing/2014/main" val="4020588661"/>
                    </a:ext>
                  </a:extLst>
                </a:gridCol>
                <a:gridCol w="1803197">
                  <a:extLst>
                    <a:ext uri="{9D8B030D-6E8A-4147-A177-3AD203B41FA5}">
                      <a16:colId xmlns:a16="http://schemas.microsoft.com/office/drawing/2014/main" val="854021430"/>
                    </a:ext>
                  </a:extLst>
                </a:gridCol>
                <a:gridCol w="1804526">
                  <a:extLst>
                    <a:ext uri="{9D8B030D-6E8A-4147-A177-3AD203B41FA5}">
                      <a16:colId xmlns:a16="http://schemas.microsoft.com/office/drawing/2014/main" val="2424525221"/>
                    </a:ext>
                  </a:extLst>
                </a:gridCol>
                <a:gridCol w="1008213">
                  <a:extLst>
                    <a:ext uri="{9D8B030D-6E8A-4147-A177-3AD203B41FA5}">
                      <a16:colId xmlns:a16="http://schemas.microsoft.com/office/drawing/2014/main" val="1630299688"/>
                    </a:ext>
                  </a:extLst>
                </a:gridCol>
              </a:tblGrid>
              <a:tr h="369400">
                <a:tc gridSpan="6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Матрица оценки рисков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5437296"/>
                  </a:ext>
                </a:extLst>
              </a:tr>
              <a:tr h="36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Незначительная 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Невысокая 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Умеренная 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Значительная 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Катастрофическая 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76887788"/>
                  </a:ext>
                </a:extLst>
              </a:tr>
              <a:tr h="36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низкий 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низкий 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5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472989566"/>
                  </a:ext>
                </a:extLst>
              </a:tr>
              <a:tr h="36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низкий 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Низкий 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21215504"/>
                  </a:ext>
                </a:extLst>
              </a:tr>
              <a:tr h="36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низкий 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высокий 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75406229"/>
                  </a:ext>
                </a:extLst>
              </a:tr>
              <a:tr h="36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высокий 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высокий 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00111868"/>
                  </a:ext>
                </a:extLst>
              </a:tr>
              <a:tr h="36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Высокий 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высокий 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высокий 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buNone/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высокий 10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0932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8833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5245D7-268A-83BD-E54D-88859C8CB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F1C111-A099-6FDA-5F1B-9C0E17037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Санкт-Петербургский государственный университет промышленных технологий и дизайна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Факультет: Высшая школа печати и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медиатехнологий</a:t>
            </a:r>
            <a:endParaRPr lang="ru-RU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Группа: 1-МГ-30</a:t>
            </a:r>
            <a:endParaRPr lang="ru-RU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Магистратур: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А.Энхтуул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Преподаватель: </a:t>
            </a:r>
            <a:r>
              <a:rPr lang="ru-RU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Потолокова</a:t>
            </a:r>
            <a:r>
              <a:rPr lang="ru-RU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М.О.</a:t>
            </a:r>
            <a:endParaRPr lang="ru-RU" sz="2400" dirty="0">
              <a:solidFill>
                <a:schemeClr val="tx1"/>
              </a:solidFill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663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311A55-B5F8-13BD-9BB5-E3F139EDB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 проекта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2A8A5D-4767-278E-457D-0F5754F43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889564" cy="3416300"/>
          </a:xfrm>
        </p:spPr>
        <p:txBody>
          <a:bodyPr>
            <a:normAutofit/>
          </a:bodyPr>
          <a:lstStyle/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Первый этап 2019-2029 гг. /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dailypost.mn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-сайт/</a:t>
            </a:r>
            <a:endParaRPr lang="ru-RU" sz="2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Второй этап 2029-2039 гг. /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dailypost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газета, журнал, документ/</a:t>
            </a:r>
            <a:endParaRPr lang="ru-RU" sz="2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Третий этап 2039-2049 гг. /радио, телевидение, экран реклама/</a:t>
            </a:r>
            <a:endParaRPr lang="ru-RU" sz="2400" dirty="0">
              <a:effectLst/>
              <a:latin typeface="Times New Roman" panose="02020603050405020304" pitchFamily="18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27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C19801-4561-0E7C-E73B-EBD9F4E57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2.Ресурсное обеспечение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56C98AB-370C-9ED8-F8B9-BEF1397761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2832297"/>
              </p:ext>
            </p:extLst>
          </p:nvPr>
        </p:nvGraphicFramePr>
        <p:xfrm>
          <a:off x="1154954" y="1913714"/>
          <a:ext cx="9385421" cy="4727575"/>
        </p:xfrm>
        <a:graphic>
          <a:graphicData uri="http://schemas.openxmlformats.org/drawingml/2006/table">
            <a:tbl>
              <a:tblPr firstRow="1" firstCol="1">
                <a:tableStyleId>{5C22544A-7EE6-4342-B048-85BDC9FD1C3A}</a:tableStyleId>
              </a:tblPr>
              <a:tblGrid>
                <a:gridCol w="4171403">
                  <a:extLst>
                    <a:ext uri="{9D8B030D-6E8A-4147-A177-3AD203B41FA5}">
                      <a16:colId xmlns:a16="http://schemas.microsoft.com/office/drawing/2014/main" val="2141910763"/>
                    </a:ext>
                  </a:extLst>
                </a:gridCol>
                <a:gridCol w="2421999">
                  <a:extLst>
                    <a:ext uri="{9D8B030D-6E8A-4147-A177-3AD203B41FA5}">
                      <a16:colId xmlns:a16="http://schemas.microsoft.com/office/drawing/2014/main" val="2298187092"/>
                    </a:ext>
                  </a:extLst>
                </a:gridCol>
                <a:gridCol w="2792019">
                  <a:extLst>
                    <a:ext uri="{9D8B030D-6E8A-4147-A177-3AD203B41FA5}">
                      <a16:colId xmlns:a16="http://schemas.microsoft.com/office/drawing/2014/main" val="3882106715"/>
                    </a:ext>
                  </a:extLst>
                </a:gridCol>
              </a:tblGrid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ресурса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3808720"/>
                  </a:ext>
                </a:extLst>
              </a:tr>
              <a:tr h="103396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Исполнитель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Работники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Каждый отдел человек. Минимум 10 человек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9783245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Капитал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требуется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8506471"/>
                  </a:ext>
                </a:extLst>
              </a:tr>
              <a:tr h="74175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Технические оборудование (компьютер и программ)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7144507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Материальные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Офис, стол, стул и другие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6436108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Информационные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Официальный источник информации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8866172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Предпринимательские</a:t>
                      </a:r>
                      <a:b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способности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1125"/>
                        </a:spcAft>
                        <a:buNone/>
                      </a:pPr>
                      <a:r>
                        <a:rPr lang="ru-RU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нуждается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3560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399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5243E5-115F-35FC-1B53-E6E9D1580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Управление командой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7C7A007-667F-64A9-4F62-CF8776F2C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3087594"/>
            <a:ext cx="9943352" cy="34163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А.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Энхтуул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основал компанию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Elsen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Dugui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LLC в 2019 году и является ее генеральным директором, а также занимается управлением веб-сайтом компании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dailypost.mn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Наша компания и веб-сайт зарегистрированы в Монголии и работают на законных основаниях.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438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395A8F-8BDB-13A5-1FF9-3B12EAB66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Биография: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3CA0DB-1B4A-6809-8BF5-4DFE1807D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Родилась и выросла в провинции Гоби-Алтай, Монголия.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Выросла и училась в средней школе в Улан-Баторе.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Жила и училась в университетах России.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Большую часть жизни он проработал журналистом в Монголии, постоянно совершая поездки туда и обратно.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241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BB74F3-4C8D-791D-C89F-4EA1D9AD9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Образование: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4CE3F2-C74C-BDBF-4923-96F8D6193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943352" cy="3416300"/>
          </a:xfrm>
        </p:spPr>
        <p:txBody>
          <a:bodyPr>
            <a:normAutofit/>
          </a:bodyPr>
          <a:lstStyle/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2000-2001: Языковая подготовка в Иркутском техническом университете.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2002-2006: Степень бакалавра международной журналистики, Санкт-Петербургский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государствeнный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2025-2027: Обучение в магистратуре по специальности «Журналистика» в Санкт-Петербургском университете технологий и дизайна.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727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AAFDDF-1899-446A-5364-2106E65D8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Уровень владения </a:t>
            </a:r>
            <a:r>
              <a:rPr lang="en-US" sz="4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языком</a:t>
            </a:r>
            <a:endParaRPr lang="ru-RU" sz="4000" dirty="0">
              <a:solidFill>
                <a:schemeClr val="bg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0AC2F-034E-3B12-A8A5-CACE499F8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8112" y="2908300"/>
            <a:ext cx="9835775" cy="3416300"/>
          </a:xfrm>
        </p:spPr>
        <p:txBody>
          <a:bodyPr>
            <a:normAutofit/>
          </a:bodyPr>
          <a:lstStyle/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Обучение русскому языку в Иркутском техническом университете.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поступила в Санкт-Петербургский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государствeнный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 сдавала экзамен на знание русского языка 1-го уровня /ТРКИ-1/.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lvl="0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Когда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окончала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Санкт-Петербургского </a:t>
            </a:r>
            <a:r>
              <a:rPr lang="ru-RU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государствeнного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университета сдавала экзамен на знание русского языка на 2-й уровень /ТРКИ-2/.</a:t>
            </a:r>
            <a:endParaRPr lang="ru-RU" sz="2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827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TF10001029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29" id="{ED3996BA-162B-43C7-B0E2-A5CA4E649741}" vid="{187088E4-27D7-4455-856F-4A44258D82E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36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TF10001029</vt:lpstr>
      <vt:lpstr>Мой проект:</vt:lpstr>
      <vt:lpstr>1.Проектная деятельность dailypost </vt:lpstr>
      <vt:lpstr>Результат</vt:lpstr>
      <vt:lpstr>Продолжительность проекта</vt:lpstr>
      <vt:lpstr>2.Ресурсное обеспечение</vt:lpstr>
      <vt:lpstr>3. Управление командой</vt:lpstr>
      <vt:lpstr>Биография:</vt:lpstr>
      <vt:lpstr>Образование:</vt:lpstr>
      <vt:lpstr>Уровень владения языком</vt:lpstr>
      <vt:lpstr>Награждение:</vt:lpstr>
      <vt:lpstr>Опыт работы:</vt:lpstr>
      <vt:lpstr>Свяжитесь с нами</vt:lpstr>
      <vt:lpstr>Сотрудничество</vt:lpstr>
      <vt:lpstr>4. Организационная структура</vt:lpstr>
      <vt:lpstr>Матрица организационной структуры</vt:lpstr>
      <vt:lpstr>Лого проекта</vt:lpstr>
      <vt:lpstr>Аудитория:</vt:lpstr>
      <vt:lpstr>Социальные сети</vt:lpstr>
      <vt:lpstr>Платформы</vt:lpstr>
      <vt:lpstr>5.Штатное расписание</vt:lpstr>
      <vt:lpstr>6. Матрица ответственности (RACI)</vt:lpstr>
      <vt:lpstr>7. Матрица навыков (1-5 баллов)</vt:lpstr>
      <vt:lpstr>8.План индивидуального развития</vt:lpstr>
      <vt:lpstr>9.Матрица карьерной лестницы</vt:lpstr>
      <vt:lpstr>10.Диаграмм ГАНТА</vt:lpstr>
      <vt:lpstr>11.Диаграмм PERTA</vt:lpstr>
      <vt:lpstr>12.Календарный план</vt:lpstr>
      <vt:lpstr>13.Доход</vt:lpstr>
      <vt:lpstr>Доход в 2027 году</vt:lpstr>
      <vt:lpstr>14.Затрат</vt:lpstr>
      <vt:lpstr>Затрат 2027</vt:lpstr>
      <vt:lpstr>15.Цели развития на год</vt:lpstr>
      <vt:lpstr>Прибыль в 2027 году</vt:lpstr>
      <vt:lpstr>16.Управление качеством</vt:lpstr>
      <vt:lpstr>Матрица оценки рисков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Мой проект: dailypost /dp/</dc:title>
  <dc:creator>Гостевой пользователь</dc:creator>
  <cp:lastModifiedBy>Enkhtuul Ayush</cp:lastModifiedBy>
  <cp:revision>41</cp:revision>
  <dcterms:created xsi:type="dcterms:W3CDTF">2026-05-24T20:04:03Z</dcterms:created>
  <dcterms:modified xsi:type="dcterms:W3CDTF">2026-05-27T16:12:17Z</dcterms:modified>
</cp:coreProperties>
</file>