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6" r:id="rId2"/>
    <p:sldMasterId id="2147483737" r:id="rId3"/>
    <p:sldMasterId id="2147483738" r:id="rId4"/>
    <p:sldMasterId id="2147483739" r:id="rId5"/>
  </p:sldMasterIdLst>
  <p:sldIdLst>
    <p:sldId id="259" r:id="rId6"/>
    <p:sldId id="276" r:id="rId7"/>
    <p:sldId id="277" r:id="rId8"/>
    <p:sldId id="290" r:id="rId9"/>
    <p:sldId id="279" r:id="rId10"/>
    <p:sldId id="280" r:id="rId11"/>
    <p:sldId id="285" r:id="rId12"/>
    <p:sldId id="286" r:id="rId13"/>
    <p:sldId id="287" r:id="rId14"/>
    <p:sldId id="281" r:id="rId15"/>
    <p:sldId id="288" r:id="rId16"/>
    <p:sldId id="289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18" Type="http://schemas.openxmlformats.org/officeDocument/2006/relationships/slide" Target="slides/slide13.xml" /><Relationship Id="rId3" Type="http://schemas.openxmlformats.org/officeDocument/2006/relationships/slideMaster" Target="slideMasters/slideMaster3.xml" /><Relationship Id="rId21" Type="http://schemas.openxmlformats.org/officeDocument/2006/relationships/theme" Target="theme/theme1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slide" Target="slides/slide12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11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10.xml" /><Relationship Id="rId10" Type="http://schemas.openxmlformats.org/officeDocument/2006/relationships/slide" Target="slides/slide5.xml" /><Relationship Id="rId19" Type="http://schemas.openxmlformats.org/officeDocument/2006/relationships/presProps" Target="presProps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4.xml" /><Relationship Id="rId14" Type="http://schemas.openxmlformats.org/officeDocument/2006/relationships/slide" Target="slides/slide9.xml" /><Relationship Id="rId22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0991D9-A04E-4C51-9F5D-F7F2B5F474E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4F597C-8CE3-4F04-A0BD-A8A87E9E257D}">
      <dgm:prSet custT="1"/>
      <dgm:spPr/>
      <dgm:t>
        <a:bodyPr/>
        <a:lstStyle/>
        <a:p>
          <a:r>
            <a:rPr lang="ru-RU" sz="3600" dirty="0"/>
            <a:t>Решетка представляет собой матрицу, основанную на двух ключевых критериях поведения лидера: </a:t>
          </a:r>
          <a:endParaRPr lang="en-US" sz="3600" dirty="0"/>
        </a:p>
      </dgm:t>
    </dgm:pt>
    <dgm:pt modelId="{30107361-C3A5-4C4E-B5E0-6D7B768C7601}" type="parTrans" cxnId="{CBEC052A-7A08-4826-94BE-29739E82D5D7}">
      <dgm:prSet/>
      <dgm:spPr/>
      <dgm:t>
        <a:bodyPr/>
        <a:lstStyle/>
        <a:p>
          <a:endParaRPr lang="en-US"/>
        </a:p>
      </dgm:t>
    </dgm:pt>
    <dgm:pt modelId="{82C29DF9-4376-4BF8-967F-11C319DBD83B}" type="sibTrans" cxnId="{CBEC052A-7A08-4826-94BE-29739E82D5D7}">
      <dgm:prSet/>
      <dgm:spPr/>
      <dgm:t>
        <a:bodyPr/>
        <a:lstStyle/>
        <a:p>
          <a:endParaRPr lang="en-US"/>
        </a:p>
      </dgm:t>
    </dgm:pt>
    <dgm:pt modelId="{84D0342D-1255-4066-88FE-FB893F7E363B}">
      <dgm:prSet/>
      <dgm:spPr/>
      <dgm:t>
        <a:bodyPr/>
        <a:lstStyle/>
        <a:p>
          <a:r>
            <a:rPr lang="ru-RU" dirty="0"/>
            <a:t>Забота о производстве (ось X) — ориентация на решение задач, результаты и прибыль.</a:t>
          </a:r>
          <a:endParaRPr lang="en-US" dirty="0"/>
        </a:p>
      </dgm:t>
    </dgm:pt>
    <dgm:pt modelId="{F5D8CB17-11DA-4E74-AD82-DD3EED6A09AB}" type="parTrans" cxnId="{B1DAC3AA-3EAB-40EB-A99B-79F451AEB7EF}">
      <dgm:prSet/>
      <dgm:spPr/>
      <dgm:t>
        <a:bodyPr/>
        <a:lstStyle/>
        <a:p>
          <a:endParaRPr lang="en-US"/>
        </a:p>
      </dgm:t>
    </dgm:pt>
    <dgm:pt modelId="{A0D2A4D6-2ABF-455F-A05A-7AC1F0D33F0C}" type="sibTrans" cxnId="{B1DAC3AA-3EAB-40EB-A99B-79F451AEB7EF}">
      <dgm:prSet/>
      <dgm:spPr/>
      <dgm:t>
        <a:bodyPr/>
        <a:lstStyle/>
        <a:p>
          <a:endParaRPr lang="en-US"/>
        </a:p>
      </dgm:t>
    </dgm:pt>
    <dgm:pt modelId="{69106DAA-ABA5-4037-9A93-D0DC88965A61}">
      <dgm:prSet/>
      <dgm:spPr/>
      <dgm:t>
        <a:bodyPr/>
        <a:lstStyle/>
        <a:p>
          <a:r>
            <a:rPr lang="ru-RU" dirty="0"/>
            <a:t>Забота о людях (ось Y) — внимание к потребностям, интересам и психологическому климату в коллективе.</a:t>
          </a:r>
          <a:endParaRPr lang="en-US" dirty="0"/>
        </a:p>
      </dgm:t>
    </dgm:pt>
    <dgm:pt modelId="{6E8D40D2-574B-4192-9A65-EB364A00B981}" type="parTrans" cxnId="{5AFFB420-33FB-4E13-9C82-68C816772371}">
      <dgm:prSet/>
      <dgm:spPr/>
      <dgm:t>
        <a:bodyPr/>
        <a:lstStyle/>
        <a:p>
          <a:endParaRPr lang="en-US"/>
        </a:p>
      </dgm:t>
    </dgm:pt>
    <dgm:pt modelId="{9219D1AC-F7F6-4B1C-90E9-F0100694A5D9}" type="sibTrans" cxnId="{5AFFB420-33FB-4E13-9C82-68C816772371}">
      <dgm:prSet/>
      <dgm:spPr/>
      <dgm:t>
        <a:bodyPr/>
        <a:lstStyle/>
        <a:p>
          <a:endParaRPr lang="en-US"/>
        </a:p>
      </dgm:t>
    </dgm:pt>
    <dgm:pt modelId="{18D71B70-3356-9E43-8BFB-5AF87C433C4B}" type="pres">
      <dgm:prSet presAssocID="{BC0991D9-A04E-4C51-9F5D-F7F2B5F474E2}" presName="linear" presStyleCnt="0">
        <dgm:presLayoutVars>
          <dgm:animLvl val="lvl"/>
          <dgm:resizeHandles val="exact"/>
        </dgm:presLayoutVars>
      </dgm:prSet>
      <dgm:spPr/>
    </dgm:pt>
    <dgm:pt modelId="{06F72969-4473-0748-A006-998C359E6D5F}" type="pres">
      <dgm:prSet presAssocID="{574F597C-8CE3-4F04-A0BD-A8A87E9E257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109EBB8-0F25-3549-A031-1193C655CF08}" type="pres">
      <dgm:prSet presAssocID="{82C29DF9-4376-4BF8-967F-11C319DBD83B}" presName="spacer" presStyleCnt="0"/>
      <dgm:spPr/>
    </dgm:pt>
    <dgm:pt modelId="{8E338939-0037-BB41-9D3A-F84B75D59BD4}" type="pres">
      <dgm:prSet presAssocID="{84D0342D-1255-4066-88FE-FB893F7E363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2A27BA-5520-A24B-84CD-6AD6CDB94C93}" type="pres">
      <dgm:prSet presAssocID="{A0D2A4D6-2ABF-455F-A05A-7AC1F0D33F0C}" presName="spacer" presStyleCnt="0"/>
      <dgm:spPr/>
    </dgm:pt>
    <dgm:pt modelId="{44B7915E-AC57-A44A-89B5-DB0DDA1352AB}" type="pres">
      <dgm:prSet presAssocID="{69106DAA-ABA5-4037-9A93-D0DC88965A6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8281115-E40D-0A4C-B6F5-D5D2409CA159}" type="presOf" srcId="{84D0342D-1255-4066-88FE-FB893F7E363B}" destId="{8E338939-0037-BB41-9D3A-F84B75D59BD4}" srcOrd="0" destOrd="0" presId="urn:microsoft.com/office/officeart/2005/8/layout/vList2"/>
    <dgm:cxn modelId="{6D103D16-6D54-D74C-BAB9-B88217505495}" type="presOf" srcId="{574F597C-8CE3-4F04-A0BD-A8A87E9E257D}" destId="{06F72969-4473-0748-A006-998C359E6D5F}" srcOrd="0" destOrd="0" presId="urn:microsoft.com/office/officeart/2005/8/layout/vList2"/>
    <dgm:cxn modelId="{5AFFB420-33FB-4E13-9C82-68C816772371}" srcId="{BC0991D9-A04E-4C51-9F5D-F7F2B5F474E2}" destId="{69106DAA-ABA5-4037-9A93-D0DC88965A61}" srcOrd="2" destOrd="0" parTransId="{6E8D40D2-574B-4192-9A65-EB364A00B981}" sibTransId="{9219D1AC-F7F6-4B1C-90E9-F0100694A5D9}"/>
    <dgm:cxn modelId="{E1676125-A895-BB4D-89CD-3996402040B8}" type="presOf" srcId="{69106DAA-ABA5-4037-9A93-D0DC88965A61}" destId="{44B7915E-AC57-A44A-89B5-DB0DDA1352AB}" srcOrd="0" destOrd="0" presId="urn:microsoft.com/office/officeart/2005/8/layout/vList2"/>
    <dgm:cxn modelId="{CBEC052A-7A08-4826-94BE-29739E82D5D7}" srcId="{BC0991D9-A04E-4C51-9F5D-F7F2B5F474E2}" destId="{574F597C-8CE3-4F04-A0BD-A8A87E9E257D}" srcOrd="0" destOrd="0" parTransId="{30107361-C3A5-4C4E-B5E0-6D7B768C7601}" sibTransId="{82C29DF9-4376-4BF8-967F-11C319DBD83B}"/>
    <dgm:cxn modelId="{B1DAC3AA-3EAB-40EB-A99B-79F451AEB7EF}" srcId="{BC0991D9-A04E-4C51-9F5D-F7F2B5F474E2}" destId="{84D0342D-1255-4066-88FE-FB893F7E363B}" srcOrd="1" destOrd="0" parTransId="{F5D8CB17-11DA-4E74-AD82-DD3EED6A09AB}" sibTransId="{A0D2A4D6-2ABF-455F-A05A-7AC1F0D33F0C}"/>
    <dgm:cxn modelId="{38A638AF-D3DC-2D47-A67A-C915E6EAFA2B}" type="presOf" srcId="{BC0991D9-A04E-4C51-9F5D-F7F2B5F474E2}" destId="{18D71B70-3356-9E43-8BFB-5AF87C433C4B}" srcOrd="0" destOrd="0" presId="urn:microsoft.com/office/officeart/2005/8/layout/vList2"/>
    <dgm:cxn modelId="{211D35DF-9ED9-EB43-9C95-37BEE66D5246}" type="presParOf" srcId="{18D71B70-3356-9E43-8BFB-5AF87C433C4B}" destId="{06F72969-4473-0748-A006-998C359E6D5F}" srcOrd="0" destOrd="0" presId="urn:microsoft.com/office/officeart/2005/8/layout/vList2"/>
    <dgm:cxn modelId="{DFB01E57-E8C0-3443-96B5-A279217B4BCF}" type="presParOf" srcId="{18D71B70-3356-9E43-8BFB-5AF87C433C4B}" destId="{0109EBB8-0F25-3549-A031-1193C655CF08}" srcOrd="1" destOrd="0" presId="urn:microsoft.com/office/officeart/2005/8/layout/vList2"/>
    <dgm:cxn modelId="{36B9D1AB-242B-654F-9A65-835C87DDE655}" type="presParOf" srcId="{18D71B70-3356-9E43-8BFB-5AF87C433C4B}" destId="{8E338939-0037-BB41-9D3A-F84B75D59BD4}" srcOrd="2" destOrd="0" presId="urn:microsoft.com/office/officeart/2005/8/layout/vList2"/>
    <dgm:cxn modelId="{DFFA8DCB-7773-3045-8A6B-D516E6E0772D}" type="presParOf" srcId="{18D71B70-3356-9E43-8BFB-5AF87C433C4B}" destId="{7F2A27BA-5520-A24B-84CD-6AD6CDB94C93}" srcOrd="3" destOrd="0" presId="urn:microsoft.com/office/officeart/2005/8/layout/vList2"/>
    <dgm:cxn modelId="{00F4D8A9-BB9F-2A49-9A68-61F8C7F762C9}" type="presParOf" srcId="{18D71B70-3356-9E43-8BFB-5AF87C433C4B}" destId="{44B7915E-AC57-A44A-89B5-DB0DDA1352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F72969-4473-0748-A006-998C359E6D5F}">
      <dsp:nvSpPr>
        <dsp:cNvPr id="0" name=""/>
        <dsp:cNvSpPr/>
      </dsp:nvSpPr>
      <dsp:spPr>
        <a:xfrm>
          <a:off x="0" y="750949"/>
          <a:ext cx="11181168" cy="1474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Решетка представляет собой матрицу, основанную на двух ключевых критериях поведения лидера: </a:t>
          </a:r>
          <a:endParaRPr lang="en-US" sz="3600" kern="1200" dirty="0"/>
        </a:p>
      </dsp:txBody>
      <dsp:txXfrm>
        <a:off x="71965" y="822914"/>
        <a:ext cx="11037238" cy="1330270"/>
      </dsp:txXfrm>
    </dsp:sp>
    <dsp:sp modelId="{8E338939-0037-BB41-9D3A-F84B75D59BD4}">
      <dsp:nvSpPr>
        <dsp:cNvPr id="0" name=""/>
        <dsp:cNvSpPr/>
      </dsp:nvSpPr>
      <dsp:spPr>
        <a:xfrm>
          <a:off x="0" y="2328829"/>
          <a:ext cx="11181168" cy="1474200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производстве (ось X) — ориентация на решение задач, результаты и прибыль.</a:t>
          </a:r>
          <a:endParaRPr lang="en-US" sz="3600" kern="1200" dirty="0"/>
        </a:p>
      </dsp:txBody>
      <dsp:txXfrm>
        <a:off x="71965" y="2400794"/>
        <a:ext cx="11037238" cy="1330270"/>
      </dsp:txXfrm>
    </dsp:sp>
    <dsp:sp modelId="{44B7915E-AC57-A44A-89B5-DB0DDA1352AB}">
      <dsp:nvSpPr>
        <dsp:cNvPr id="0" name=""/>
        <dsp:cNvSpPr/>
      </dsp:nvSpPr>
      <dsp:spPr>
        <a:xfrm>
          <a:off x="0" y="3906709"/>
          <a:ext cx="11181168" cy="14742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/>
            <a:t>Забота о людях (ось Y) — внимание к потребностям, интересам и психологическому климату в коллективе.</a:t>
          </a:r>
          <a:endParaRPr lang="en-US" sz="3600" kern="1200" dirty="0"/>
        </a:p>
      </dsp:txBody>
      <dsp:txXfrm>
        <a:off x="71965" y="3978674"/>
        <a:ext cx="11037238" cy="13302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15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239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043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321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080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7461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970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8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8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9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9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46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111377-CA2B-11D7-222C-B49F504DA1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0" y="-824061"/>
            <a:ext cx="12191980" cy="768206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2880724"/>
            <a:ext cx="8837546" cy="1870483"/>
          </a:xfrm>
        </p:spPr>
        <p:txBody>
          <a:bodyPr>
            <a:normAutofit/>
          </a:bodyPr>
          <a:lstStyle/>
          <a:p>
            <a:pPr algn="l"/>
            <a:r>
              <a:rPr lang="ru-RU" sz="5400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Управленческая решётка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570688" y="4751207"/>
            <a:ext cx="8837546" cy="1603701"/>
          </a:xfrm>
        </p:spPr>
        <p:txBody>
          <a:bodyPr>
            <a:noAutofit/>
          </a:bodyPr>
          <a:lstStyle/>
          <a:p>
            <a:pPr algn="l">
              <a:lnSpc>
                <a:spcPct val="110000"/>
              </a:lnSpc>
            </a:pPr>
            <a:r>
              <a:rPr lang="ru-RU" sz="6000" b="1" dirty="0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Блейка и </a:t>
            </a:r>
            <a:r>
              <a:rPr lang="ru-RU" sz="6000" b="1" dirty="0" err="1">
                <a:solidFill>
                  <a:srgbClr val="FFFFFF"/>
                </a:solidFill>
                <a:latin typeface="+mj-lt"/>
                <a:cs typeface="Times New Roman" panose="02020603050405020304" pitchFamily="18" charset="0"/>
              </a:rPr>
              <a:t>Моутана</a:t>
            </a:r>
            <a:r>
              <a:rPr lang="ru-RU" sz="6000" dirty="0">
                <a:solidFill>
                  <a:srgbClr val="FFFFFF"/>
                </a:solidFill>
                <a:latin typeface="+mj-lt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2377635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653430" y="0"/>
            <a:ext cx="7294222" cy="652632"/>
          </a:xfrm>
        </p:spPr>
        <p:txBody>
          <a:bodyPr anchor="t">
            <a:normAutofit/>
          </a:bodyPr>
          <a:lstStyle/>
          <a:p>
            <a:r>
              <a:rPr lang="ru-RU" dirty="0"/>
              <a:t>Сравнение с теорией К.Левина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984CE5-6CD5-196D-8F93-2BF158617620}"/>
              </a:ext>
            </a:extLst>
          </p:cNvPr>
          <p:cNvSpPr txBox="1"/>
          <p:nvPr/>
        </p:nvSpPr>
        <p:spPr>
          <a:xfrm>
            <a:off x="4653430" y="1792740"/>
            <a:ext cx="6925921" cy="4516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125"/>
              </a:spcAft>
              <a:buNone/>
            </a:pPr>
            <a:r>
              <a:rPr lang="ru-RU" sz="2000" b="0" i="0" dirty="0">
                <a:effectLst/>
              </a:rPr>
              <a:t>Левин (1930-е — 1940-е гг.) выделил три основных стиля руководства, основываясь на степени участия подчиненных в принятии решений: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Авторитарный (</a:t>
            </a:r>
            <a:r>
              <a:rPr lang="ru-RU" sz="2000" b="1" i="0" dirty="0" err="1">
                <a:effectLst/>
              </a:rPr>
              <a:t>Автократичный</a:t>
            </a:r>
            <a:r>
              <a:rPr lang="ru-RU" sz="2000" b="1" i="0" dirty="0">
                <a:effectLst/>
              </a:rPr>
              <a:t>):</a:t>
            </a:r>
            <a:r>
              <a:rPr lang="ru-RU" sz="2000" b="0" i="0" dirty="0">
                <a:effectLst/>
              </a:rPr>
              <a:t> Лидер единолично принимает решения, жестко контролирует работу. Высокая производительность, но низкая мотивация и агрессия в группе. 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Демократический:</a:t>
            </a:r>
            <a:r>
              <a:rPr lang="ru-RU" sz="2000" b="0" i="0" dirty="0">
                <a:effectLst/>
              </a:rPr>
              <a:t> Решения принимаются совместно, поощряется инициатива. Самый эффективный стиль для долгосрочной перспективы, высокой мотивации и качества.</a:t>
            </a:r>
          </a:p>
          <a:p>
            <a:pPr algn="l">
              <a:spcAft>
                <a:spcPts val="1125"/>
              </a:spcAft>
              <a:buNone/>
            </a:pPr>
            <a:r>
              <a:rPr lang="ru-RU" sz="2000" b="1" i="0" dirty="0">
                <a:effectLst/>
              </a:rPr>
              <a:t>Либеральный (Попустительский):</a:t>
            </a:r>
            <a:r>
              <a:rPr lang="ru-RU" sz="2000" b="0" i="0" dirty="0">
                <a:effectLst/>
              </a:rPr>
              <a:t> Минимальное участие руководителя, группа предоставлена сама себе. Низкая производительность и качество. 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514622-5E91-8BD4-E687-6ED299A0C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3430" y="652632"/>
            <a:ext cx="7162052" cy="607089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5DD6253-00DD-91D8-C06D-2FABAAA465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-30011"/>
            <a:ext cx="4521259" cy="69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743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591207" y="43599"/>
            <a:ext cx="10653578" cy="1277486"/>
          </a:xfrm>
        </p:spPr>
        <p:txBody>
          <a:bodyPr/>
          <a:lstStyle/>
          <a:p>
            <a:r>
              <a:rPr lang="ru-RU" dirty="0"/>
              <a:t>Сравнение с теорией Р. Лайкерта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591207" y="682341"/>
            <a:ext cx="7278064" cy="1032631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dirty="0" err="1"/>
              <a:t>Лайкерт</a:t>
            </a:r>
            <a:r>
              <a:rPr lang="ru-RU" dirty="0"/>
              <a:t> (1960-е гг.) развил идеи поведенческого подхода, опросив сотрудников разных отраслей. Он предложил четыре системы управления, переходящие от жесткого авторитаризма к демократии: </a:t>
            </a:r>
          </a:p>
          <a:p>
            <a:pPr lvl="0"/>
            <a:r>
              <a:rPr lang="ru-RU" dirty="0"/>
              <a:t>Эксплуататорско-авторитарная: Жесткая иерархия, угрозы, низкое доверие.</a:t>
            </a:r>
          </a:p>
          <a:p>
            <a:pPr lvl="0"/>
            <a:r>
              <a:rPr lang="ru-RU" dirty="0"/>
              <a:t>Благосклонно-авторитарная: Руководитель “снисходителен”, но контроль остается жестким, а мотивация строится на вознаграждении.</a:t>
            </a:r>
          </a:p>
          <a:p>
            <a:pPr lvl="0"/>
            <a:r>
              <a:rPr lang="ru-RU" dirty="0"/>
              <a:t>Консультативная: Руководитель советуется, но решения принимает сам. Доверие к подчиненным частичное.</a:t>
            </a:r>
          </a:p>
          <a:p>
            <a:pPr lvl="0"/>
            <a:r>
              <a:rPr lang="ru-RU" dirty="0"/>
              <a:t>Партисипативная (групповая): Высокий уровень доверия, решения принимаются коллективно. Наиболее эффективная система, по Лайкерту.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9D198CD-D89D-124A-9F5D-6280367D48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9120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2345F-32D9-9345-3D07-809695B57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Сравнительная таблица: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C1F8A25-4E40-3DF0-FBC6-262B14BB1E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7685380"/>
              </p:ext>
            </p:extLst>
          </p:nvPr>
        </p:nvGraphicFramePr>
        <p:xfrm>
          <a:off x="0" y="1271505"/>
          <a:ext cx="12192000" cy="5629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81942491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42007268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48457372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327366284"/>
                    </a:ext>
                  </a:extLst>
                </a:gridCol>
              </a:tblGrid>
              <a:tr h="809208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 dirty="0">
                          <a:effectLst/>
                        </a:rPr>
                        <a:t>Характеристика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>
                          <a:effectLst/>
                        </a:rPr>
                        <a:t>Блейк и Моутон (9.9)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 dirty="0">
                          <a:effectLst/>
                        </a:rPr>
                        <a:t>К. Левин (</a:t>
                      </a:r>
                      <a:r>
                        <a:rPr lang="ru-RU" sz="2800" dirty="0" err="1">
                          <a:effectLst/>
                        </a:rPr>
                        <a:t>Демокр</a:t>
                      </a:r>
                      <a:r>
                        <a:rPr lang="ru-RU" sz="2800" dirty="0">
                          <a:effectLst/>
                        </a:rPr>
                        <a:t>.)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ru-RU" sz="2800">
                          <a:effectLst/>
                        </a:rPr>
                        <a:t>Р. Лайкерт (Система 4)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977909662"/>
                  </a:ext>
                </a:extLst>
              </a:tr>
              <a:tr h="8092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Основной фокус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Баланс между людьми и задачей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Участие в принятии решений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Доверие, участие, коммуникация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3772124911"/>
                  </a:ext>
                </a:extLst>
              </a:tr>
              <a:tr h="4122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Измерения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800" dirty="0">
                          <a:effectLst/>
                        </a:rPr>
                        <a:t>2D-</a:t>
                      </a:r>
                      <a:r>
                        <a:rPr lang="ru-RU" sz="2800" dirty="0">
                          <a:effectLst/>
                        </a:rPr>
                        <a:t>решетка (9×9)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af-ZA" sz="2800" dirty="0">
                          <a:effectLst/>
                        </a:rPr>
                        <a:t>1D-</a:t>
                      </a:r>
                      <a:r>
                        <a:rPr lang="ru-RU" sz="2800" dirty="0">
                          <a:effectLst/>
                        </a:rPr>
                        <a:t>шкала (3 стиля)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Система (4 типа)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519123325"/>
                  </a:ext>
                </a:extLst>
              </a:tr>
              <a:tr h="20000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Оценка результата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производительность + мотивация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мотивация, качество (временно ниже</a:t>
                      </a:r>
                    </a:p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 объем)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Высокая производительность и вовлеченность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1382948889"/>
                  </a:ext>
                </a:extLst>
              </a:tr>
              <a:tr h="12061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>
                          <a:effectLst/>
                        </a:rPr>
                        <a:t>Отношение к авторитаризму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«9.1» — неэффективно для </a:t>
                      </a:r>
                      <a:r>
                        <a:rPr lang="ru-RU" sz="2800" dirty="0" err="1">
                          <a:effectLst/>
                        </a:rPr>
                        <a:t>долгосрока</a:t>
                      </a:r>
                      <a:endParaRPr lang="ru-RU" sz="2800" dirty="0">
                        <a:effectLst/>
                      </a:endParaRP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«Авторитарный» — эффективно для объема</a:t>
                      </a:r>
                    </a:p>
                  </a:txBody>
                  <a:tcPr marL="16470" marR="16470" marT="8235" marB="823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800" dirty="0">
                          <a:effectLst/>
                        </a:rPr>
                        <a:t>«Система 1/2» — низкая эффективность</a:t>
                      </a:r>
                    </a:p>
                  </a:txBody>
                  <a:tcPr marL="16470" marR="16470" marT="8235" marB="8235" anchor="ctr"/>
                </a:tc>
                <a:extLst>
                  <a:ext uri="{0D108BD9-81ED-4DB2-BD59-A6C34878D82A}">
                    <a16:rowId xmlns:a16="http://schemas.microsoft.com/office/drawing/2014/main" val="2240987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5770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BA7680-B1FB-4B6B-2155-45DD5D6C4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67CE19-2E29-1B32-83CD-2299B1D4E8A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497" b="22497"/>
          <a:stretch/>
        </p:blipFill>
        <p:spPr>
          <a:xfrm>
            <a:off x="20" y="-1"/>
            <a:ext cx="12191980" cy="68580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32383"/>
            <a:ext cx="12192000" cy="4525617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35000"/>
                </a:srgbClr>
              </a:gs>
              <a:gs pos="100000">
                <a:srgbClr val="000000">
                  <a:alpha val="4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24506" y="3991501"/>
            <a:ext cx="8837546" cy="113631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>
                <a:solidFill>
                  <a:srgbClr val="FFFFFF"/>
                </a:solidFill>
              </a:rPr>
              <a:t>Спасибо за внимание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624506" y="5127813"/>
            <a:ext cx="8837546" cy="1434375"/>
          </a:xfrm>
        </p:spPr>
        <p:txBody>
          <a:bodyPr vert="horz" lIns="91440" tIns="45720" rIns="91440" bIns="45720" rtlCol="0">
            <a:normAutofit/>
          </a:bodyPr>
          <a:lstStyle/>
          <a:p>
            <a:pPr marL="0" lvl="0" indent="0">
              <a:buNone/>
            </a:pPr>
            <a:r>
              <a:rPr lang="en-US" sz="2800" dirty="0">
                <a:solidFill>
                  <a:srgbClr val="FFFFFF"/>
                </a:solidFill>
              </a:rPr>
              <a:t>Источник: </a:t>
            </a:r>
            <a:r>
              <a:rPr lang="ru-RU" sz="2800" dirty="0" err="1">
                <a:solidFill>
                  <a:srgbClr val="FFFFFF"/>
                </a:solidFill>
              </a:rPr>
              <a:t>Википедиа</a:t>
            </a:r>
            <a:endParaRPr lang="ru-RU" sz="28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r>
              <a:rPr lang="ru-RU" sz="2800" dirty="0">
                <a:solidFill>
                  <a:srgbClr val="FFFFFF"/>
                </a:solidFill>
              </a:rPr>
              <a:t>Группа-1МГ-30, </a:t>
            </a:r>
            <a:r>
              <a:rPr lang="ru-RU" sz="2800" dirty="0" err="1">
                <a:solidFill>
                  <a:srgbClr val="FFFFFF"/>
                </a:solidFill>
              </a:rPr>
              <a:t>А.Энхтуул</a:t>
            </a:r>
            <a:endParaRPr lang="ru-RU" sz="2800" dirty="0">
              <a:solidFill>
                <a:srgbClr val="FFFFFF"/>
              </a:solidFill>
            </a:endParaRPr>
          </a:p>
          <a:p>
            <a:pPr marL="0" lvl="0" indent="0">
              <a:buNone/>
            </a:pPr>
            <a:endParaRPr lang="ru-RU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814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7B65277-82C6-6D08-6DCA-4A7DCC3B7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273101"/>
            <a:ext cx="8244481" cy="681580"/>
          </a:xfrm>
        </p:spPr>
        <p:txBody>
          <a:bodyPr anchor="b">
            <a:normAutofit/>
          </a:bodyPr>
          <a:lstStyle/>
          <a:p>
            <a:r>
              <a:rPr lang="ru-RU" dirty="0"/>
              <a:t>Создатели управленческой решетки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732319" y="1005804"/>
            <a:ext cx="5483352" cy="5579095"/>
          </a:xfrm>
        </p:spPr>
        <p:txBody>
          <a:bodyPr>
            <a:noAutofit/>
          </a:bodyPr>
          <a:lstStyle/>
          <a:p>
            <a:pPr lvl="0"/>
            <a:r>
              <a:rPr lang="ru-RU" sz="2800" dirty="0"/>
              <a:t>Создателями управленческой решетки (</a:t>
            </a:r>
            <a:r>
              <a:rPr lang="ru-RU" sz="2800" dirty="0" err="1"/>
              <a:t>Managerial</a:t>
            </a:r>
            <a:r>
              <a:rPr lang="ru-RU" sz="2800" dirty="0"/>
              <a:t> </a:t>
            </a:r>
            <a:r>
              <a:rPr lang="ru-RU" sz="2800" dirty="0" err="1"/>
              <a:t>Grid</a:t>
            </a:r>
            <a:r>
              <a:rPr lang="ru-RU" sz="2800" dirty="0"/>
              <a:t>) являются американские теоретики менеджмента Роберт Блейк (</a:t>
            </a:r>
            <a:r>
              <a:rPr lang="ru-RU" sz="2800" dirty="0" err="1"/>
              <a:t>Robert</a:t>
            </a:r>
            <a:r>
              <a:rPr lang="ru-RU" sz="2800" dirty="0"/>
              <a:t> R. </a:t>
            </a:r>
            <a:r>
              <a:rPr lang="ru-RU" sz="2800" dirty="0" err="1"/>
              <a:t>Blake</a:t>
            </a:r>
            <a:r>
              <a:rPr lang="ru-RU" sz="2800" dirty="0"/>
              <a:t>) и Джейн </a:t>
            </a:r>
            <a:r>
              <a:rPr lang="ru-RU" sz="2800" dirty="0" err="1"/>
              <a:t>Моутон</a:t>
            </a:r>
            <a:r>
              <a:rPr lang="ru-RU" sz="2800" dirty="0"/>
              <a:t> (</a:t>
            </a:r>
            <a:r>
              <a:rPr lang="ru-RU" sz="2800" dirty="0" err="1"/>
              <a:t>Jane</a:t>
            </a:r>
            <a:r>
              <a:rPr lang="ru-RU" sz="2800" dirty="0"/>
              <a:t> </a:t>
            </a:r>
            <a:r>
              <a:rPr lang="ru-RU" sz="2800" dirty="0" err="1"/>
              <a:t>Srygley</a:t>
            </a:r>
            <a:r>
              <a:rPr lang="ru-RU" sz="2800" dirty="0"/>
              <a:t> </a:t>
            </a:r>
            <a:r>
              <a:rPr lang="ru-RU" sz="2800" dirty="0" err="1"/>
              <a:t>Mouton</a:t>
            </a:r>
            <a:r>
              <a:rPr lang="ru-RU" sz="2800" dirty="0"/>
              <a:t>). Они разработали эту концепцию в 1964 году</a:t>
            </a:r>
            <a:r>
              <a:rPr lang="en-US" sz="2800" dirty="0"/>
              <a:t> </a:t>
            </a:r>
            <a:r>
              <a:rPr lang="ru-RU" sz="2800" dirty="0"/>
              <a:t>для анализа стилей руководства и повышения эффективности управления в организациях. 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B47481B-28C3-9AF0-5C03-5D96295D25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618740" y="1227782"/>
            <a:ext cx="4840941" cy="535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78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603069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Основные характеристики модели: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F0150AB-901D-B936-9EE9-3DB5C4890C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3615109"/>
              </p:ext>
            </p:extLst>
          </p:nvPr>
        </p:nvGraphicFramePr>
        <p:xfrm>
          <a:off x="376518" y="1075765"/>
          <a:ext cx="11181168" cy="6131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190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3D55C-0DE2-4D5D-DB04-DC1278F3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+mn-lt"/>
              </a:rPr>
              <a:t>5 базовых стилей руководства: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2DCC9-C252-54E6-BD5C-6B11CF771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54" y="1715532"/>
            <a:ext cx="5974632" cy="4593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Согласно матрице Блейка-</a:t>
            </a:r>
            <a:r>
              <a:rPr lang="ru-RU" sz="2800" dirty="0" err="1"/>
              <a:t>Моутон</a:t>
            </a:r>
            <a:r>
              <a:rPr lang="ru-RU" sz="2800" dirty="0"/>
              <a:t>, выделяют следующие типы управления: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34E5D4-4B04-B05D-8E43-337D0BD11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726" y="1575435"/>
            <a:ext cx="4762500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66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7276292" cy="5786638"/>
          </a:xfrm>
        </p:spPr>
        <p:txBody>
          <a:bodyPr anchor="t">
            <a:normAutofit/>
          </a:bodyPr>
          <a:lstStyle/>
          <a:p>
            <a:r>
              <a:rPr lang="ru-RU" dirty="0">
                <a:latin typeface="+mn-lt"/>
              </a:rPr>
              <a:t>1.1 — Примитивное руководство 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FC1346D-491A-D749-802D-7F65CAE20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894" y="1882589"/>
            <a:ext cx="11025063" cy="3907227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Минимальная забота о людях и минимальная забота о производстве. Руководитель прилагает минимум усилий, чтобы сохранить свое место, избегает ответственности, пуская дела на самотек.</a:t>
            </a:r>
          </a:p>
          <a:p>
            <a:r>
              <a:rPr lang="ru-RU" sz="2800" i="0" dirty="0">
                <a:effectLst/>
              </a:rPr>
              <a:t>Пример: Начальник отдела, который почти не появляется на работе, не ставит задач, не контролирует качество, а его сотрудники работают без энтузиазма, зная, что за хаос не накажут.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5823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8" y="548639"/>
            <a:ext cx="8118975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1.9 — Социальное руководство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1F45E3-F6A9-2CEF-B357-E640607FC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741449"/>
            <a:ext cx="10990731" cy="4593828"/>
          </a:xfrm>
        </p:spPr>
        <p:txBody>
          <a:bodyPr>
            <a:normAutofit/>
          </a:bodyPr>
          <a:lstStyle/>
          <a:p>
            <a:r>
              <a:rPr lang="ru-RU" sz="2800" i="0" dirty="0">
                <a:effectLst/>
              </a:rPr>
              <a:t>Суть: Высокая забота о людях, минимальная забота о производстве. Создается комфортная, дружелюбная атмосфера, но ради нее приносятся в жертву производственные результаты.</a:t>
            </a:r>
          </a:p>
          <a:p>
            <a:r>
              <a:rPr lang="ru-RU" sz="2800" i="0" dirty="0">
                <a:effectLst/>
              </a:rPr>
              <a:t>Пример: Руководитель, который разрешает работать по свободному графику, поощряет долгие чаепития и частые перерывы, стараясь, чтобы всем было «комфортно», даже если сроки срываются.</a:t>
            </a:r>
          </a:p>
        </p:txBody>
      </p:sp>
    </p:spTree>
    <p:extLst>
      <p:ext uri="{BB962C8B-B14F-4D97-AF65-F5344CB8AC3E}">
        <p14:creationId xmlns:p14="http://schemas.microsoft.com/office/powerpoint/2010/main" val="321666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9.1 — Авторитарное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Высокая забота о производстве, минимальная забота о людях. Главное — результат. Люди рассматриваются как инструменты, дисциплина строгая, наказания суровые.</a:t>
            </a:r>
          </a:p>
          <a:p>
            <a:pPr lvl="0"/>
            <a:r>
              <a:rPr lang="ru-RU" sz="2800" dirty="0"/>
              <a:t>Пример: Руководитель производства, требующий выполнения плана любыми средствами, штрафующий за минутное опоздание и не обращающий внимания на усталость или проблемы сотрудников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5.5 — Компромиссное руководство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Средняя забота и о людях, и о производстве. Руководитель стремится к балансу, компромиссам, не требуя слишком много, но и не пуская дела на самотек. Это позволяет добиваться средних результатов.</a:t>
            </a:r>
          </a:p>
          <a:p>
            <a:pPr lvl="0"/>
            <a:r>
              <a:rPr lang="ru-RU" sz="2800" dirty="0"/>
              <a:t>Пример: Руководитель, который ставит реальные, не слишком амбициозные планы, чтобы сотрудники не переутомлялись, но и не бездельничали, сохраняя стабильный, средний уровень эффективности.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9.9 — Командное руководство 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/>
              <a:t>Суть: Максимальная забота о людях и максимальная забота о производстве. Самый эффективный стиль (по Блейку и Моутон), где сотрудники вовлечены в принятие решений, мотивированы, а цели компании достигаются через их самореализацию.</a:t>
            </a:r>
          </a:p>
          <a:p>
            <a:pPr lvl="0"/>
            <a:r>
              <a:rPr lang="ru-RU" sz="2800" dirty="0"/>
              <a:t>Пример: Лидер, который проводит мозговые штурмы, делегирует полномочия, поддерживает обучение, и коллектив сам стремится к высоким результатам, разделяя ценности компании.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3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4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5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13</Slides>
  <Notes>0</Notes>
  <HiddenSlides>0</HiddenSlide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VanillaVTI</vt:lpstr>
      <vt:lpstr>VanillaVTI</vt:lpstr>
      <vt:lpstr>VanillaVTI</vt:lpstr>
      <vt:lpstr>VanillaVTI</vt:lpstr>
      <vt:lpstr>VanillaVTI</vt:lpstr>
      <vt:lpstr>Управленческая решётка</vt:lpstr>
      <vt:lpstr>Создатели управленческой решетки</vt:lpstr>
      <vt:lpstr>Основные характеристики модели:</vt:lpstr>
      <vt:lpstr>5 базовых стилей руководства:</vt:lpstr>
      <vt:lpstr>1.1 — Примитивное руководство </vt:lpstr>
      <vt:lpstr>1.9 — Социальное руководство</vt:lpstr>
      <vt:lpstr>9.1 — Авторитарное руководство</vt:lpstr>
      <vt:lpstr>5.5 — Компромиссное руководство</vt:lpstr>
      <vt:lpstr>9.9 — Командное руководство </vt:lpstr>
      <vt:lpstr>Сравнение с теорией К.Левина</vt:lpstr>
      <vt:lpstr>Сравнение с теорией Р. Лайкерта</vt:lpstr>
      <vt:lpstr>Сравнительная таблица: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Управленческая решётка</dc:title>
  <dc:creator>Ayush Enkhtuul</dc:creator>
  <cp:lastModifiedBy>Энхтуул Аюуш</cp:lastModifiedBy>
  <cp:revision>27</cp:revision>
  <dcterms:created xsi:type="dcterms:W3CDTF">2026-04-20T08:57:48Z</dcterms:created>
  <dcterms:modified xsi:type="dcterms:W3CDTF">2026-05-14T15:54:04Z</dcterms:modified>
</cp:coreProperties>
</file>