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2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58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43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8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51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83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7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468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7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95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7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3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24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 /><Relationship Id="rId2" Type="http://schemas.openxmlformats.org/officeDocument/2006/relationships/hyperlink" Target="https://www.youtube.com/watch?v=BMLdc89clvY&amp;ab_channel=skylancer4441" TargetMode="Externa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3CEB4D1-AA3F-4A8F-8207-6E71EC12C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310A9C-8374-8FF1-7B77-662C68409D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139" b="1213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ED8D03E-F375-4E67-B932-FF9B007B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997530" y="1025355"/>
            <a:ext cx="3850317" cy="6538623"/>
          </a:xfrm>
          <a:custGeom>
            <a:avLst/>
            <a:gdLst>
              <a:gd name="connsiteX0" fmla="*/ 0 w 3850317"/>
              <a:gd name="connsiteY0" fmla="*/ 0 h 5978116"/>
              <a:gd name="connsiteX1" fmla="*/ 3850317 w 3850317"/>
              <a:gd name="connsiteY1" fmla="*/ 0 h 5978116"/>
              <a:gd name="connsiteX2" fmla="*/ 3840373 w 3850317"/>
              <a:gd name="connsiteY2" fmla="*/ 258313 h 5978116"/>
              <a:gd name="connsiteX3" fmla="*/ 3755448 w 3850317"/>
              <a:gd name="connsiteY3" fmla="*/ 1537847 h 5978116"/>
              <a:gd name="connsiteX4" fmla="*/ 3150490 w 3850317"/>
              <a:gd name="connsiteY4" fmla="*/ 3989537 h 5978116"/>
              <a:gd name="connsiteX5" fmla="*/ 3089544 w 3850317"/>
              <a:gd name="connsiteY5" fmla="*/ 3606200 h 5978116"/>
              <a:gd name="connsiteX6" fmla="*/ 2922635 w 3850317"/>
              <a:gd name="connsiteY6" fmla="*/ 4519351 h 5978116"/>
              <a:gd name="connsiteX7" fmla="*/ 2904628 w 3850317"/>
              <a:gd name="connsiteY7" fmla="*/ 4466023 h 5978116"/>
              <a:gd name="connsiteX8" fmla="*/ 2825329 w 3850317"/>
              <a:gd name="connsiteY8" fmla="*/ 4562983 h 5978116"/>
              <a:gd name="connsiteX9" fmla="*/ 2695127 w 3850317"/>
              <a:gd name="connsiteY9" fmla="*/ 4973329 h 5978116"/>
              <a:gd name="connsiteX10" fmla="*/ 2501208 w 3850317"/>
              <a:gd name="connsiteY10" fmla="*/ 4457366 h 5978116"/>
              <a:gd name="connsiteX11" fmla="*/ 2209291 w 3850317"/>
              <a:gd name="connsiteY11" fmla="*/ 5028388 h 5978116"/>
              <a:gd name="connsiteX12" fmla="*/ 2135532 w 3850317"/>
              <a:gd name="connsiteY12" fmla="*/ 5321344 h 5978116"/>
              <a:gd name="connsiteX13" fmla="*/ 2009139 w 3850317"/>
              <a:gd name="connsiteY13" fmla="*/ 4714655 h 5978116"/>
              <a:gd name="connsiteX14" fmla="*/ 1918759 w 3850317"/>
              <a:gd name="connsiteY14" fmla="*/ 4486454 h 5978116"/>
              <a:gd name="connsiteX15" fmla="*/ 1800676 w 3850317"/>
              <a:gd name="connsiteY15" fmla="*/ 4608346 h 5978116"/>
              <a:gd name="connsiteX16" fmla="*/ 1614721 w 3850317"/>
              <a:gd name="connsiteY16" fmla="*/ 5319612 h 5978116"/>
              <a:gd name="connsiteX17" fmla="*/ 1530921 w 3850317"/>
              <a:gd name="connsiteY17" fmla="*/ 5433540 h 5978116"/>
              <a:gd name="connsiteX18" fmla="*/ 1569705 w 3850317"/>
              <a:gd name="connsiteY18" fmla="*/ 4803650 h 5978116"/>
              <a:gd name="connsiteX19" fmla="*/ 1517416 w 3850317"/>
              <a:gd name="connsiteY19" fmla="*/ 4640204 h 5978116"/>
              <a:gd name="connsiteX20" fmla="*/ 1425997 w 3850317"/>
              <a:gd name="connsiteY20" fmla="*/ 4800187 h 5978116"/>
              <a:gd name="connsiteX21" fmla="*/ 1348083 w 3850317"/>
              <a:gd name="connsiteY21" fmla="*/ 5363245 h 5978116"/>
              <a:gd name="connsiteX22" fmla="*/ 1200566 w 3850317"/>
              <a:gd name="connsiteY22" fmla="*/ 5526691 h 5978116"/>
              <a:gd name="connsiteX23" fmla="*/ 1027770 w 3850317"/>
              <a:gd name="connsiteY23" fmla="*/ 5803718 h 5978116"/>
              <a:gd name="connsiteX24" fmla="*/ 892373 w 3850317"/>
              <a:gd name="connsiteY24" fmla="*/ 5604950 h 5978116"/>
              <a:gd name="connsiteX25" fmla="*/ 681487 w 3850317"/>
              <a:gd name="connsiteY25" fmla="*/ 5914528 h 5978116"/>
              <a:gd name="connsiteX26" fmla="*/ 414155 w 3850317"/>
              <a:gd name="connsiteY26" fmla="*/ 5817569 h 5978116"/>
              <a:gd name="connsiteX27" fmla="*/ 360135 w 3850317"/>
              <a:gd name="connsiteY27" fmla="*/ 5287062 h 5978116"/>
              <a:gd name="connsiteX28" fmla="*/ 281875 w 3850317"/>
              <a:gd name="connsiteY28" fmla="*/ 4677256 h 5978116"/>
              <a:gd name="connsiteX29" fmla="*/ 237897 w 3850317"/>
              <a:gd name="connsiteY29" fmla="*/ 4207696 h 5978116"/>
              <a:gd name="connsiteX30" fmla="*/ 145093 w 3850317"/>
              <a:gd name="connsiteY30" fmla="*/ 3878379 h 5978116"/>
              <a:gd name="connsiteX31" fmla="*/ 72373 w 3850317"/>
              <a:gd name="connsiteY31" fmla="*/ 2447189 h 5978116"/>
              <a:gd name="connsiteX32" fmla="*/ 0 w 3850317"/>
              <a:gd name="connsiteY32" fmla="*/ 0 h 597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850317" h="5978116">
                <a:moveTo>
                  <a:pt x="0" y="0"/>
                </a:moveTo>
                <a:lnTo>
                  <a:pt x="3850317" y="0"/>
                </a:lnTo>
                <a:lnTo>
                  <a:pt x="3840373" y="258313"/>
                </a:lnTo>
                <a:cubicBezTo>
                  <a:pt x="3816350" y="852957"/>
                  <a:pt x="3786959" y="1372106"/>
                  <a:pt x="3755448" y="1537847"/>
                </a:cubicBezTo>
                <a:cubicBezTo>
                  <a:pt x="3300085" y="3936555"/>
                  <a:pt x="3150490" y="3989537"/>
                  <a:pt x="3150490" y="3989537"/>
                </a:cubicBezTo>
                <a:cubicBezTo>
                  <a:pt x="3150490" y="3989537"/>
                  <a:pt x="3124172" y="3732940"/>
                  <a:pt x="3089544" y="3606200"/>
                </a:cubicBezTo>
                <a:cubicBezTo>
                  <a:pt x="3082618" y="3784537"/>
                  <a:pt x="2946529" y="4491302"/>
                  <a:pt x="2922635" y="4519351"/>
                </a:cubicBezTo>
                <a:cubicBezTo>
                  <a:pt x="2916749" y="4502729"/>
                  <a:pt x="2910515" y="4484030"/>
                  <a:pt x="2904628" y="4466023"/>
                </a:cubicBezTo>
                <a:cubicBezTo>
                  <a:pt x="2884890" y="4501344"/>
                  <a:pt x="2859958" y="4534241"/>
                  <a:pt x="2825329" y="4562983"/>
                </a:cubicBezTo>
                <a:cubicBezTo>
                  <a:pt x="2706208" y="4662020"/>
                  <a:pt x="2743260" y="4833430"/>
                  <a:pt x="2695127" y="4973329"/>
                </a:cubicBezTo>
                <a:cubicBezTo>
                  <a:pt x="2446495" y="4877408"/>
                  <a:pt x="2545186" y="4641589"/>
                  <a:pt x="2501208" y="4457366"/>
                </a:cubicBezTo>
                <a:cubicBezTo>
                  <a:pt x="2341225" y="4936277"/>
                  <a:pt x="2267120" y="4837932"/>
                  <a:pt x="2209291" y="5028388"/>
                </a:cubicBezTo>
                <a:cubicBezTo>
                  <a:pt x="2137610" y="5264900"/>
                  <a:pt x="2135532" y="5321344"/>
                  <a:pt x="2135532" y="5321344"/>
                </a:cubicBezTo>
                <a:cubicBezTo>
                  <a:pt x="2004983" y="5137467"/>
                  <a:pt x="2054502" y="4933506"/>
                  <a:pt x="2009139" y="4714655"/>
                </a:cubicBezTo>
                <a:cubicBezTo>
                  <a:pt x="1956503" y="4642281"/>
                  <a:pt x="1932264" y="4565753"/>
                  <a:pt x="1918759" y="4486454"/>
                </a:cubicBezTo>
                <a:cubicBezTo>
                  <a:pt x="1889671" y="4439359"/>
                  <a:pt x="1848463" y="4656479"/>
                  <a:pt x="1800676" y="4608346"/>
                </a:cubicBezTo>
                <a:cubicBezTo>
                  <a:pt x="1760507" y="4832391"/>
                  <a:pt x="1681208" y="5047087"/>
                  <a:pt x="1614721" y="5319612"/>
                </a:cubicBezTo>
                <a:cubicBezTo>
                  <a:pt x="1580786" y="5457780"/>
                  <a:pt x="1530574" y="5446352"/>
                  <a:pt x="1530921" y="5433540"/>
                </a:cubicBezTo>
                <a:cubicBezTo>
                  <a:pt x="1532998" y="5109418"/>
                  <a:pt x="1600177" y="5128464"/>
                  <a:pt x="1569705" y="4803650"/>
                </a:cubicBezTo>
                <a:cubicBezTo>
                  <a:pt x="1566242" y="4746167"/>
                  <a:pt x="1596022" y="4651631"/>
                  <a:pt x="1517416" y="4640204"/>
                </a:cubicBezTo>
                <a:cubicBezTo>
                  <a:pt x="1415608" y="4628430"/>
                  <a:pt x="1436385" y="4747898"/>
                  <a:pt x="1425997" y="4800187"/>
                </a:cubicBezTo>
                <a:cubicBezTo>
                  <a:pt x="1389291" y="5009342"/>
                  <a:pt x="1370938" y="5149241"/>
                  <a:pt x="1348083" y="5363245"/>
                </a:cubicBezTo>
                <a:cubicBezTo>
                  <a:pt x="1336655" y="5453625"/>
                  <a:pt x="1352931" y="5563743"/>
                  <a:pt x="1200566" y="5526691"/>
                </a:cubicBezTo>
                <a:cubicBezTo>
                  <a:pt x="1051664" y="5551623"/>
                  <a:pt x="1099105" y="5719570"/>
                  <a:pt x="1027770" y="5803718"/>
                </a:cubicBezTo>
                <a:cubicBezTo>
                  <a:pt x="945009" y="5758701"/>
                  <a:pt x="1003184" y="5640964"/>
                  <a:pt x="892373" y="5604950"/>
                </a:cubicBezTo>
                <a:cubicBezTo>
                  <a:pt x="925963" y="5772552"/>
                  <a:pt x="680448" y="5747619"/>
                  <a:pt x="681487" y="5914528"/>
                </a:cubicBezTo>
                <a:cubicBezTo>
                  <a:pt x="534662" y="6049233"/>
                  <a:pt x="467137" y="5947425"/>
                  <a:pt x="414155" y="5817569"/>
                </a:cubicBezTo>
                <a:cubicBezTo>
                  <a:pt x="348015" y="5648929"/>
                  <a:pt x="370177" y="5468515"/>
                  <a:pt x="360135" y="5287062"/>
                </a:cubicBezTo>
                <a:cubicBezTo>
                  <a:pt x="338319" y="5059207"/>
                  <a:pt x="278758" y="4907881"/>
                  <a:pt x="281875" y="4677256"/>
                </a:cubicBezTo>
                <a:cubicBezTo>
                  <a:pt x="237204" y="4527316"/>
                  <a:pt x="250017" y="4367332"/>
                  <a:pt x="237897" y="4207696"/>
                </a:cubicBezTo>
                <a:cubicBezTo>
                  <a:pt x="210194" y="3969452"/>
                  <a:pt x="176258" y="4119047"/>
                  <a:pt x="145093" y="3878379"/>
                </a:cubicBezTo>
                <a:cubicBezTo>
                  <a:pt x="114274" y="3641175"/>
                  <a:pt x="72720" y="2448920"/>
                  <a:pt x="72373" y="2447189"/>
                </a:cubicBezTo>
                <a:cubicBezTo>
                  <a:pt x="72720" y="2447189"/>
                  <a:pt x="12120" y="1233809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84894" y="2867994"/>
            <a:ext cx="6241930" cy="1426672"/>
          </a:xfrm>
        </p:spPr>
        <p:txBody>
          <a:bodyPr>
            <a:noAutofit/>
          </a:bodyPr>
          <a:lstStyle/>
          <a:p>
            <a:r>
              <a:rPr lang="ru-RU" sz="6000"/>
              <a:t>Коммерсантъ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7208870" y="4411343"/>
            <a:ext cx="5593977" cy="40482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2000" dirty="0"/>
              <a:t>“С твердым знаком на конце”
</a:t>
            </a:r>
          </a:p>
        </p:txBody>
      </p:sp>
    </p:spTree>
    <p:extLst>
      <p:ext uri="{BB962C8B-B14F-4D97-AF65-F5344CB8AC3E}">
        <p14:creationId xmlns:p14="http://schemas.microsoft.com/office/powerpoint/2010/main" val="1161210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ru-RU" dirty="0"/>
              <a:t>«Знак качества»: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838201" y="2623381"/>
            <a:ext cx="3888528" cy="3553581"/>
          </a:xfrm>
        </p:spPr>
        <p:txBody>
          <a:bodyPr>
            <a:normAutofit/>
          </a:bodyPr>
          <a:lstStyle/>
          <a:p>
            <a:pPr lvl="0"/>
            <a:r>
              <a:rPr lang="ru-RU" sz="2000"/>
              <a:t>В современной культуре твердый знак на конце слова часто воспринимается как признак элитарности, «пижонства» или особого «твердого отношения к фактам, намекая на то, что это газета для бизнеса и интеллектуалов.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BF84EF6-3231-9E15-8415-FA7C11A6E62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800986" y="1662841"/>
            <a:ext cx="4747547" cy="356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18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43466" y="5625375"/>
            <a:ext cx="9450793" cy="1696222"/>
          </a:xfr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buNone/>
            </a:pPr>
            <a:r>
              <a:rPr lang="en-US" sz="1800" cap="all" dirty="0"/>
              <a:t>Источник: </a:t>
            </a:r>
            <a:r>
              <a:rPr lang="ru-RU" sz="1800" dirty="0"/>
              <a:t>Леонид Парфенов: фильм «С твердым знаком на конце»: </a:t>
            </a:r>
            <a:r>
              <a:rPr lang="af-ZA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https://www.youtube.com/watch?v=BMLdc89clvY&amp;ab_channel=skylancer4441</a:t>
            </a:r>
            <a:endParaRPr lang="en-US" sz="1800" cap="all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Спасибо за внимание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975564A-86ED-B7C6-0314-9817A1BA675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606253" y="1575645"/>
            <a:ext cx="4942280" cy="370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67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ru-RU" dirty="0"/>
              <a:t>Коммерсантъ с 1992 года ежедневном 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838201" y="2623381"/>
            <a:ext cx="5962784" cy="5534501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</a:pPr>
            <a:r>
              <a:rPr lang="ru-RU" sz="2000"/>
              <a:t>В Московской улице Большая Дмитровка в 1909 году начала выходить газета Коммерсантъ. Коммeрсантъ писал о политике, культуре, иллюстрации, но главная задача быть деловой. Тираж Коммерсантъ раньше было 100.000 экземпляров. Большевики закрыли буржуазную прессу зимой 1918 года. Но Коммерсантъ еще раньше перестал выходить /25 октября 1917 года/. В 1989 году Коммерсантъ снова с твердым знаком на конце выходил 80 спустя после основания. Коммерсантъ с 1990 года выходить в еженедельном, с 1992 года ежедневном.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E8067A1-A083-4635-2902-C11E367C5A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800986" y="1662841"/>
            <a:ext cx="4747547" cy="356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83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541DB91-0B10-46D9-B34B-7BFF9602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73717" y="365125"/>
            <a:ext cx="10974847" cy="1433880"/>
          </a:xfrm>
        </p:spPr>
        <p:txBody>
          <a:bodyPr anchor="b">
            <a:noAutofit/>
          </a:bodyPr>
          <a:lstStyle/>
          <a:p>
            <a:r>
              <a:rPr lang="ru-RU" dirty="0"/>
              <a:t>Свобода прессы в Коммерсанте и свобода слова об Коммерсанте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4B35055-E02A-AE2E-B776-C87758326E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73717" y="3214085"/>
            <a:ext cx="3449030" cy="2586772"/>
          </a:xfrm>
          <a:prstGeom prst="rect">
            <a:avLst/>
          </a:prstGeom>
        </p:spPr>
      </p:pic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526156" y="2055813"/>
            <a:ext cx="5827644" cy="4121149"/>
          </a:xfrm>
        </p:spPr>
        <p:txBody>
          <a:bodyPr anchor="t">
            <a:normAutofit/>
          </a:bodyPr>
          <a:lstStyle/>
          <a:p>
            <a:pPr lvl="0">
              <a:lnSpc>
                <a:spcPct val="90000"/>
              </a:lnSpc>
            </a:pPr>
            <a:r>
              <a:rPr lang="ru-RU" sz="2000"/>
              <a:t>Таким образом в документальном фильме рассказывает историю издания. Фильм покажет о создании газеты, её влиянии на медиа-рынок, о том, как журналисты работают Коммерсанте. Еще в документальном фильме журналисты говорят свое мнение, выражают о свободе слов и свободе прессы. Например ведущий говорит что, в Коммерсанте нет не все журналистические жанры. Я тоже заметила, когда сделала анализ в этой газете очень мало было короткие новости и международные новости.</a:t>
            </a:r>
          </a:p>
        </p:txBody>
      </p:sp>
    </p:spTree>
    <p:extLst>
      <p:ext uri="{BB962C8B-B14F-4D97-AF65-F5344CB8AC3E}">
        <p14:creationId xmlns:p14="http://schemas.microsoft.com/office/powerpoint/2010/main" val="135534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38201" y="365125"/>
            <a:ext cx="5251316" cy="1807305"/>
          </a:xfrm>
        </p:spPr>
        <p:txBody>
          <a:bodyPr>
            <a:normAutofit/>
          </a:bodyPr>
          <a:lstStyle/>
          <a:p>
            <a:r>
              <a:rPr lang="ru-RU" dirty="0"/>
              <a:t>“С твердым знаком на конце” – Это о чём говорить?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838200" y="2333297"/>
            <a:ext cx="5257800" cy="3843666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</a:pPr>
            <a:r>
              <a:rPr lang="ru-RU" sz="2000"/>
              <a:t>Еще в документальном фильме говорят очень много политическую тему. Я не обращала на эту политическую тему. Я обращала внимание почему назвал этот документальный фильм С твердым знаком на конце”. Если немножко подумать можно догадать это о газете “Коммерсантъ”. Потому что название этой газеты закончиться “С твердым знаком на конце”. Я думаю что почти все журналисты знают название газеты Коммерсанъ “С твердым знаком в конце”. </a:t>
            </a:r>
          </a:p>
        </p:txBody>
      </p:sp>
      <p:pic>
        <p:nvPicPr>
          <p:cNvPr id="6" name="Picture 5" descr="Куча of газеты">
            <a:extLst>
              <a:ext uri="{FF2B5EF4-FFF2-40B4-BE49-F238E27FC236}">
                <a16:creationId xmlns:a16="http://schemas.microsoft.com/office/drawing/2014/main" id="{6E904C7E-2BE2-4293-9FA9-2F153DFD1B7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75" r="28130" b="-7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35400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541DB91-0B10-46D9-B34B-7BFF9602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73716" y="379085"/>
            <a:ext cx="10423899" cy="1180773"/>
          </a:xfrm>
        </p:spPr>
        <p:txBody>
          <a:bodyPr anchor="b">
            <a:noAutofit/>
          </a:bodyPr>
          <a:lstStyle/>
          <a:p>
            <a:r>
              <a:rPr lang="ru-RU" dirty="0"/>
              <a:t>В документальном фильме что говорить о “С твердым знаком на конце”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2F60545-F9EB-84B0-27AF-FAAAAF4F0E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73717" y="3214085"/>
            <a:ext cx="3449030" cy="2586772"/>
          </a:xfrm>
          <a:prstGeom prst="rect">
            <a:avLst/>
          </a:prstGeom>
        </p:spPr>
      </p:pic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526156" y="2055813"/>
            <a:ext cx="5827644" cy="4121149"/>
          </a:xfrm>
        </p:spPr>
        <p:txBody>
          <a:bodyPr anchor="t">
            <a:normAutofit/>
          </a:bodyPr>
          <a:lstStyle/>
          <a:p>
            <a:pPr lvl="0">
              <a:lnSpc>
                <a:spcPct val="90000"/>
              </a:lnSpc>
            </a:pPr>
            <a:r>
              <a:rPr lang="ru-RU" sz="2000"/>
              <a:t>Первый главный художник Никита Голованов: “Я был категорически против того чтобы твердый знак был наборным то есть продолжали слово Коммерсанть. Потому что мы живём в другое время. Уже слово Коммерсант пишется по-другому. Я хотел чтобы это было вот чисто графическое окончание логотипа. Рисование я много-много-много писал твердый знак от руки. Потом нашёл какую то форму скульптор”. Потому Андрей Налич сделал этот твердый знак почти памятником связи с прошлым.</a:t>
            </a:r>
          </a:p>
        </p:txBody>
      </p:sp>
    </p:spTree>
    <p:extLst>
      <p:ext uri="{BB962C8B-B14F-4D97-AF65-F5344CB8AC3E}">
        <p14:creationId xmlns:p14="http://schemas.microsoft.com/office/powerpoint/2010/main" val="3427730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E20309-1FB9-4818-BAFA-9C4C05341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38199" y="713312"/>
            <a:ext cx="4673506" cy="5431376"/>
          </a:xfrm>
        </p:spPr>
        <p:txBody>
          <a:bodyPr>
            <a:normAutofit/>
          </a:bodyPr>
          <a:lstStyle/>
          <a:p>
            <a:r>
              <a:rPr lang="ru-RU" dirty="0"/>
              <a:t>В документальном фильме что говорить о “С твердым знаком на конце”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lvl="0"/>
            <a:r>
              <a:rPr lang="ru-RU" sz="2000"/>
              <a:t>Первый обозреватель газеты Коммерсантъ Максим Соколов: “Сейчас вот этот твердый знак Коммерсантъ все это практически уже никем не воспринимается как игра в преемственность…А тогда же вот в 1990 году на этой игре довольно много строи что, издание издаётся с 1909 года. В 1917- 1990 годы не выходили по не зависящим от редакции обстоятельствам”. С 1990 года выходить в еженедельном режиме, с 1992 года в ежедневном.</a:t>
            </a:r>
          </a:p>
        </p:txBody>
      </p:sp>
    </p:spTree>
    <p:extLst>
      <p:ext uri="{BB962C8B-B14F-4D97-AF65-F5344CB8AC3E}">
        <p14:creationId xmlns:p14="http://schemas.microsoft.com/office/powerpoint/2010/main" val="51260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E20309-1FB9-4818-BAFA-9C4C05341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38200" y="713312"/>
            <a:ext cx="3524250" cy="5431376"/>
          </a:xfrm>
        </p:spPr>
        <p:txBody>
          <a:bodyPr>
            <a:normAutofit/>
          </a:bodyPr>
          <a:lstStyle/>
          <a:p>
            <a:r>
              <a:rPr lang="ru-RU" dirty="0"/>
              <a:t>С твердым знаком на конце осталься на первом странице Коммерсантъ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lvl="0"/>
            <a:r>
              <a:rPr lang="ru-RU" sz="2000"/>
              <a:t>Почему в этом документальном фильме часто говорит и показывает твердый знак. Я думаю что раньше в русском алфавите было твердый знак и его использовалься. Но сейчас в русском алфавите нет твердый знак и его не использовать. Твердый знак только осталься на первом странице Коммерсантъ. Что это означает. Искала из интернета и нашли такой ответ. Название газеты «Коммерсантъ» с твердым знаком на конце является отсылкой к дореволюционной орфографии и символизирует преемственность традиций качественной журналистики.</a:t>
            </a:r>
          </a:p>
        </p:txBody>
      </p:sp>
    </p:spTree>
    <p:extLst>
      <p:ext uri="{BB962C8B-B14F-4D97-AF65-F5344CB8AC3E}">
        <p14:creationId xmlns:p14="http://schemas.microsoft.com/office/powerpoint/2010/main" val="3859743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ru-RU" dirty="0"/>
              <a:t>Историческая преемственность: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838201" y="2623381"/>
            <a:ext cx="3888528" cy="3553581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</a:pPr>
            <a:r>
              <a:rPr lang="ru-RU" sz="2000"/>
              <a:t>До реформы орфографии 1918 года твердый знак обязательно ставился на конце слов, оканчивающихся на согласную (например: домъ, городъ, коммерсантъ). Использование «ъ» — это стилизация под старый стиль, подчеркивающая солидность и историю. 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0E6223CD-5A15-1441-D562-1ED0CD0703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800986" y="1662841"/>
            <a:ext cx="4747547" cy="356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488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ru-RU" dirty="0"/>
              <a:t>Символ бренда: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838201" y="2623381"/>
            <a:ext cx="3888528" cy="3553581"/>
          </a:xfrm>
        </p:spPr>
        <p:txBody>
          <a:bodyPr>
            <a:normAutofit/>
          </a:bodyPr>
          <a:lstStyle/>
          <a:p>
            <a:pPr lvl="0"/>
            <a:r>
              <a:rPr lang="ru-RU" sz="2000"/>
              <a:t>Издание было основано в 1909 году (воссоздано в 1989), поэтому использование «ъ» стало узнаваемым логотипом и элементом фирменного стиля, отличающим его от других изданий.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6CB429D-62CA-427F-6EDB-6F2EB78318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800986" y="1662841"/>
            <a:ext cx="4747547" cy="356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509406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11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BrushVTI</vt:lpstr>
      <vt:lpstr>Коммерсантъ</vt:lpstr>
      <vt:lpstr>Коммерсантъ с 1992 года ежедневном </vt:lpstr>
      <vt:lpstr>Свобода прессы в Коммерсанте и свобода слова об Коммерсанте </vt:lpstr>
      <vt:lpstr>“С твердым знаком на конце” – Это о чём говорить?</vt:lpstr>
      <vt:lpstr>В документальном фильме что говорить о “С твердым знаком на конце”</vt:lpstr>
      <vt:lpstr>В документальном фильме что говорить о “С твердым знаком на конце”</vt:lpstr>
      <vt:lpstr>С твердым знаком на конце осталься на первом странице Коммерсантъ</vt:lpstr>
      <vt:lpstr>Историческая преемственность:</vt:lpstr>
      <vt:lpstr>Символ бренда: </vt:lpstr>
      <vt:lpstr>«Знак качества»: 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Коммерсантъ</dc:title>
  <dc:creator>Ayush Enkhtuul</dc:creator>
  <cp:lastModifiedBy>Ayush Enkhtuul</cp:lastModifiedBy>
  <cp:revision>4</cp:revision>
  <dcterms:created xsi:type="dcterms:W3CDTF">2026-04-23T20:45:25Z</dcterms:created>
  <dcterms:modified xsi:type="dcterms:W3CDTF">2026-04-23T21:29:03Z</dcterms:modified>
</cp:coreProperties>
</file>