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jpe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8" r:id="rId3"/>
    <p:sldId id="269" r:id="rId4"/>
    <p:sldId id="270" r:id="rId5"/>
    <p:sldId id="271" r:id="rId6"/>
    <p:sldId id="272" r:id="rId7"/>
    <p:sldId id="27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995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842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01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88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127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150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8467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894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249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546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7672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4/12/2026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384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 /><Relationship Id="rId1" Type="http://schemas.openxmlformats.org/officeDocument/2006/relationships/slideLayout" Target="../slideLayouts/slideLayout9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05BB74C-33FB-4335-8808-49E247F7B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935" y="1225106"/>
            <a:ext cx="8132066" cy="37889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178720" y="1775575"/>
            <a:ext cx="6406559" cy="2688020"/>
          </a:xfrm>
        </p:spPr>
        <p:txBody>
          <a:bodyPr>
            <a:normAutofit/>
          </a:bodyPr>
          <a:lstStyle/>
          <a:p>
            <a:pPr algn="l"/>
            <a:r>
              <a:rPr lang="ru-RU" sz="6200" dirty="0">
                <a:solidFill>
                  <a:schemeClr val="bg1"/>
                </a:solidFill>
              </a:rPr>
              <a:t>Монгольская культура в этом неделе - 2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E2BD0A3-7E98-45D8-8568-578E1CE7CF9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631" r="14249" b="-9"/>
          <a:stretch>
            <a:fillRect/>
          </a:stretch>
        </p:blipFill>
        <p:spPr>
          <a:xfrm>
            <a:off x="20" y="1225106"/>
            <a:ext cx="4571980" cy="3788958"/>
          </a:xfrm>
          <a:prstGeom prst="rect">
            <a:avLst/>
          </a:prstGeom>
        </p:spPr>
      </p:pic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id="{C11CDFE3-437C-DAA6-B3BD-A03B2C3C39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1999" y="5176659"/>
            <a:ext cx="7620001" cy="1681341"/>
          </a:xfrm>
        </p:spPr>
        <p:txBody>
          <a:bodyPr>
            <a:normAutofit/>
          </a:bodyPr>
          <a:lstStyle/>
          <a:p>
            <a:r>
              <a:rPr lang="ru-RU" sz="2400" b="1" i="1" dirty="0">
                <a:solidFill>
                  <a:schemeClr val="tx1"/>
                </a:solidFill>
              </a:rPr>
              <a:t>Обзор новости Монгольской культуры 2026.03.13-2026.03.19. В этот период самые популярные и интересные новости Монгольской культуры были такие как: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437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3168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+mn-lt"/>
              </a:rPr>
              <a:t>Откроется выставка 140 лет со дня рождения бывшего Премьер-министра Монголии</a:t>
            </a:r>
            <a:endParaRPr lang="ru-RU" sz="2400" dirty="0">
              <a:latin typeface="+mn-lt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894006" y="840690"/>
            <a:ext cx="5926496" cy="5571066"/>
          </a:xfrm>
        </p:spPr>
        <p:txBody>
          <a:bodyPr anchor="ctr">
            <a:normAutofit/>
          </a:bodyPr>
          <a:lstStyle/>
          <a:p>
            <a:pPr lvl="0">
              <a:lnSpc>
                <a:spcPct val="91000"/>
              </a:lnSpc>
            </a:pPr>
            <a:r>
              <a:rPr lang="ru-RU" sz="1400" b="1" dirty="0"/>
              <a:t>2026.03.13. Монголия. Улан-батор. </a:t>
            </a:r>
            <a:r>
              <a:rPr lang="ru-RU" sz="1400" dirty="0"/>
              <a:t>Национальном музее Монголии 1 марта откроется выставка “140 лет со дня рождения бывшего Премьер-министра Монголии </a:t>
            </a:r>
            <a:r>
              <a:rPr lang="ru-RU" sz="1400" dirty="0" err="1"/>
              <a:t>Агданбуугийн</a:t>
            </a:r>
            <a:r>
              <a:rPr lang="ru-RU" sz="1400" dirty="0"/>
              <a:t> </a:t>
            </a:r>
            <a:r>
              <a:rPr lang="ru-RU" sz="1400" dirty="0" err="1"/>
              <a:t>Амара</a:t>
            </a:r>
            <a:r>
              <a:rPr lang="ru-RU" sz="1400" dirty="0"/>
              <a:t>. Выставка будет организована в соответствии с Постановлением Правительства №206 в рамках празднования 140-летия со дня рождения бывшего Премьер-министра Монголии </a:t>
            </a:r>
            <a:r>
              <a:rPr lang="ru-RU" sz="1400" dirty="0" err="1"/>
              <a:t>Агданбуугийн</a:t>
            </a:r>
            <a:r>
              <a:rPr lang="ru-RU" sz="1400" dirty="0"/>
              <a:t> </a:t>
            </a:r>
            <a:r>
              <a:rPr lang="ru-RU" sz="1400" dirty="0" err="1"/>
              <a:t>Амара</a:t>
            </a:r>
            <a:r>
              <a:rPr lang="ru-RU" sz="1400" dirty="0"/>
              <a:t>. На ней будет представлены архивные документы, исторические фотографии и книги </a:t>
            </a:r>
            <a:r>
              <a:rPr lang="ru-RU" sz="1400" dirty="0" err="1"/>
              <a:t>А.Амара</a:t>
            </a:r>
            <a:r>
              <a:rPr lang="ru-RU" sz="1400" dirty="0"/>
              <a:t>, которые хранятся в фонде Национального музея, Главном управлении архивов, в специальном архиве Главного разведывательного управления, Институте истории и этнологии Академии наук Монголии, а также в Музее аймака </a:t>
            </a:r>
            <a:r>
              <a:rPr lang="ru-RU" sz="1400" dirty="0" err="1"/>
              <a:t>Булган</a:t>
            </a:r>
            <a:r>
              <a:rPr lang="ru-RU" sz="1400" dirty="0"/>
              <a:t>. Выставка продлится с 1 по 15 марта 2026 года. </a:t>
            </a:r>
            <a:r>
              <a:rPr lang="ru-RU" sz="1400" dirty="0" err="1"/>
              <a:t>Агданбуугийн</a:t>
            </a:r>
            <a:r>
              <a:rPr lang="ru-RU" sz="1400" dirty="0"/>
              <a:t> </a:t>
            </a:r>
            <a:r>
              <a:rPr lang="ru-RU" sz="1400" dirty="0" err="1"/>
              <a:t>Амар</a:t>
            </a:r>
            <a:r>
              <a:rPr lang="ru-RU" sz="1400" dirty="0"/>
              <a:t> родился в 1886 году в </a:t>
            </a:r>
            <a:r>
              <a:rPr lang="ru-RU" sz="1400" dirty="0" err="1"/>
              <a:t>сомоне</a:t>
            </a:r>
            <a:r>
              <a:rPr lang="ru-RU" sz="1400" dirty="0"/>
              <a:t> </a:t>
            </a:r>
            <a:r>
              <a:rPr lang="ru-RU" sz="1400" dirty="0" err="1"/>
              <a:t>Бугат</a:t>
            </a:r>
            <a:r>
              <a:rPr lang="ru-RU" sz="1400" dirty="0"/>
              <a:t> аймака </a:t>
            </a:r>
            <a:r>
              <a:rPr lang="ru-RU" sz="1400" dirty="0" err="1"/>
              <a:t>Булган</a:t>
            </a:r>
            <a:r>
              <a:rPr lang="ru-RU" sz="1400" dirty="0"/>
              <a:t>. Он был монгольским государственным, общественным и научным деятелем </a:t>
            </a:r>
            <a:r>
              <a:rPr lang="af-ZA" sz="1400" dirty="0"/>
              <a:t>XX </a:t>
            </a:r>
            <a:r>
              <a:rPr lang="ru-RU" sz="1400" dirty="0"/>
              <a:t>века, занимавшим высокие государственные должности. В 1924-1926 годах он занимал пост министра труда, в 1926-1928  годах – министра внутренних дел, в 1928-1930 и 1936-1939 годах – заместителя Премьер-министра, председателя Экономического совета и Премьер-министра Монгольской Народной Республики (МНР), в 1930-1932 годах – директора Института науки, а в 1932-1936 годах - председателя Президиума Государственного Малого Хурала.</a:t>
            </a:r>
          </a:p>
        </p:txBody>
      </p:sp>
    </p:spTree>
    <p:extLst>
      <p:ext uri="{BB962C8B-B14F-4D97-AF65-F5344CB8AC3E}">
        <p14:creationId xmlns:p14="http://schemas.microsoft.com/office/powerpoint/2010/main" val="589796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3168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+mn-lt"/>
              </a:rPr>
              <a:t>Национальный музей "</a:t>
            </a:r>
            <a:r>
              <a:rPr lang="ru-RU" sz="2400" b="1" dirty="0" err="1">
                <a:latin typeface="+mn-lt"/>
              </a:rPr>
              <a:t>Чингис</a:t>
            </a:r>
            <a:r>
              <a:rPr lang="ru-RU" sz="2400" b="1" dirty="0">
                <a:latin typeface="+mn-lt"/>
              </a:rPr>
              <a:t> </a:t>
            </a:r>
            <a:r>
              <a:rPr lang="ru-RU" sz="2400" b="1" dirty="0" err="1">
                <a:latin typeface="+mn-lt"/>
              </a:rPr>
              <a:t>хаан</a:t>
            </a:r>
            <a:r>
              <a:rPr lang="ru-RU" sz="2400" b="1" dirty="0">
                <a:latin typeface="+mn-lt"/>
              </a:rPr>
              <a:t>" принял более 10 тысяч посетителей</a:t>
            </a:r>
            <a:endParaRPr lang="ru-RU" sz="2400" dirty="0">
              <a:latin typeface="+mn-lt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302336" y="643467"/>
            <a:ext cx="5926496" cy="5571066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400" b="1" dirty="0"/>
              <a:t>2026.03.14. Монголия. Улан-батор</a:t>
            </a:r>
            <a:r>
              <a:rPr lang="ru-RU" sz="1400" dirty="0"/>
              <a:t>. Мероприятие "Дни открытых музеев – 2026" прошло на прошлой неделе с целью привлечения детей, молодёжи и семей к посещению историко-культурных памятников и произведений искусства, а также укрепления национальной гордости и патриотизма. В указанные дни все государственные и местные музеи, действующие в столице и 21 аймаке, предоставляли населению бесплатный доступ к своим постоянным экспозициям. Национальный музей "</a:t>
            </a:r>
            <a:r>
              <a:rPr lang="ru-RU" sz="1400" dirty="0" err="1"/>
              <a:t>Чингис</a:t>
            </a:r>
            <a:r>
              <a:rPr lang="ru-RU" sz="1400" dirty="0"/>
              <a:t> </a:t>
            </a:r>
            <a:r>
              <a:rPr lang="ru-RU" sz="1400" dirty="0" err="1"/>
              <a:t>хаан</a:t>
            </a:r>
            <a:r>
              <a:rPr lang="ru-RU" sz="1400" dirty="0"/>
              <a:t>" в дни открытых дверей принял 10454 посетителя. Из них 4885 были взрослыми, 3464 - детьми, 1094 - студентами, 810 - пожилыми людьми, 87 - гражданами с особыми потребностями и 114 - иностранными посетителями. Сотрудники музея работали в полную силу, чтобы обеспечить качественное и комплексное обслуживание посетителей всех возрастов. Гостям также были предложены образовательная программа "Обучение в музее", библиотека и кафе. Кроме того, для посетителей были подготовлены специальные зоны отдыха, где они могли провести время с детьми и отдохнуть. Также была организована выставка книг и работ, подготовленных музеем.</a:t>
            </a:r>
          </a:p>
        </p:txBody>
      </p:sp>
    </p:spTree>
    <p:extLst>
      <p:ext uri="{BB962C8B-B14F-4D97-AF65-F5344CB8AC3E}">
        <p14:creationId xmlns:p14="http://schemas.microsoft.com/office/powerpoint/2010/main" val="4016816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400" b="1" dirty="0"/>
              <a:t>Монгольские артисты народного и классического искусства выступят с концертом в Австрии</a:t>
            </a:r>
            <a:endParaRPr lang="ru-RU" sz="2400" dirty="0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615941" y="1075765"/>
            <a:ext cx="5612891" cy="5138768"/>
          </a:xfrm>
        </p:spPr>
        <p:txBody>
          <a:bodyPr anchor="ctr">
            <a:noAutofit/>
          </a:bodyPr>
          <a:lstStyle/>
          <a:p>
            <a:pPr lvl="0">
              <a:lnSpc>
                <a:spcPct val="91000"/>
              </a:lnSpc>
            </a:pPr>
            <a:r>
              <a:rPr lang="ru-RU" sz="1400" b="1" dirty="0"/>
              <a:t>2026.03.14. Австрия. </a:t>
            </a:r>
            <a:r>
              <a:rPr lang="ru-RU" sz="1400" dirty="0"/>
              <a:t>Коллектив монгольских артистов, состоящий из лучших исполнителей монгольского народного и классического искусства, выступит с концертом “</a:t>
            </a:r>
            <a:r>
              <a:rPr lang="af-ZA" sz="1400" dirty="0"/>
              <a:t>Authentic Mongolia”(</a:t>
            </a:r>
            <a:r>
              <a:rPr lang="ru-RU" sz="1400" dirty="0"/>
              <a:t>Подлинная Монголия) в городах Австрии. В рамках продвижения Монголии наши артисты выступят 14 марта в зале имени знаменитого композитора Йозефа Гайдна дворца </a:t>
            </a:r>
            <a:r>
              <a:rPr lang="ru-RU" sz="1400" dirty="0" err="1"/>
              <a:t>Эстерхази</a:t>
            </a:r>
            <a:r>
              <a:rPr lang="ru-RU" sz="1400" dirty="0"/>
              <a:t> (</a:t>
            </a:r>
            <a:r>
              <a:rPr lang="af-ZA" sz="1400" dirty="0"/>
              <a:t>Haydn hall Schloss Esterhazy) </a:t>
            </a:r>
            <a:r>
              <a:rPr lang="ru-RU" sz="1400" dirty="0"/>
              <a:t>в Вене, а 15 марта  – в знаменитом зале Брамса Венской филармонии (</a:t>
            </a:r>
            <a:r>
              <a:rPr lang="af-ZA" sz="1400" dirty="0"/>
              <a:t>Musikverein). 17 </a:t>
            </a:r>
            <a:r>
              <a:rPr lang="ru-RU" sz="1400" dirty="0"/>
              <a:t>марта монгольские артисты выступят в </a:t>
            </a:r>
            <a:r>
              <a:rPr lang="ru-RU" sz="1400" dirty="0" err="1"/>
              <a:t>Миноретензале</a:t>
            </a:r>
            <a:r>
              <a:rPr lang="ru-RU" sz="1400" dirty="0"/>
              <a:t> (</a:t>
            </a:r>
            <a:r>
              <a:rPr lang="af-ZA" sz="1400" dirty="0"/>
              <a:t>Minoretensaal) </a:t>
            </a:r>
            <a:r>
              <a:rPr lang="ru-RU" sz="1400" dirty="0"/>
              <a:t>города </a:t>
            </a:r>
            <a:r>
              <a:rPr lang="ru-RU" sz="1400" dirty="0" err="1"/>
              <a:t>Грац</a:t>
            </a:r>
            <a:r>
              <a:rPr lang="ru-RU" sz="1400" dirty="0"/>
              <a:t>, а следующий концерт состоится 18 марта в концертном зале </a:t>
            </a:r>
            <a:r>
              <a:rPr lang="ru-RU" sz="1400" dirty="0" err="1"/>
              <a:t>Брукенхаусе</a:t>
            </a:r>
            <a:r>
              <a:rPr lang="ru-RU" sz="1400" dirty="0"/>
              <a:t> (</a:t>
            </a:r>
            <a:r>
              <a:rPr lang="af-ZA" sz="1400" dirty="0"/>
              <a:t>Bruckenhaus) </a:t>
            </a:r>
            <a:r>
              <a:rPr lang="ru-RU" sz="1400" dirty="0"/>
              <a:t>и </a:t>
            </a:r>
            <a:r>
              <a:rPr lang="ru-RU" sz="1400" dirty="0" err="1"/>
              <a:t>Миддл</a:t>
            </a:r>
            <a:r>
              <a:rPr lang="ru-RU" sz="1400" dirty="0"/>
              <a:t> холле (</a:t>
            </a:r>
            <a:r>
              <a:rPr lang="af-ZA" sz="1400" dirty="0"/>
              <a:t>Middle hall), </a:t>
            </a:r>
            <a:r>
              <a:rPr lang="ru-RU" sz="1400" dirty="0"/>
              <a:t>в городе </a:t>
            </a:r>
            <a:r>
              <a:rPr lang="ru-RU" sz="1400" dirty="0" err="1"/>
              <a:t>Линц</a:t>
            </a:r>
            <a:r>
              <a:rPr lang="ru-RU" sz="1400" dirty="0"/>
              <a:t>. Концертное турне под названием “</a:t>
            </a:r>
            <a:r>
              <a:rPr lang="af-ZA" sz="1400" dirty="0"/>
              <a:t>Authentic Mongolia” </a:t>
            </a:r>
            <a:r>
              <a:rPr lang="ru-RU" sz="1400" dirty="0"/>
              <a:t>инициировал глава Ассоциации поддержки монгольского оркестра, дирижёр, Заслуженный деятель искусства Монголии </a:t>
            </a:r>
            <a:r>
              <a:rPr lang="ru-RU" sz="1400" dirty="0" err="1"/>
              <a:t>Н.Буянбаатар</a:t>
            </a:r>
            <a:r>
              <a:rPr lang="ru-RU" sz="1400" dirty="0"/>
              <a:t>. Тур организован в сотрудничестве с директором австрийской компании “</a:t>
            </a:r>
            <a:r>
              <a:rPr lang="ru-RU" sz="1400" dirty="0" err="1"/>
              <a:t>Ридер</a:t>
            </a:r>
            <a:r>
              <a:rPr lang="ru-RU" sz="1400" dirty="0"/>
              <a:t> </a:t>
            </a:r>
            <a:r>
              <a:rPr lang="ru-RU" sz="1400" dirty="0" err="1"/>
              <a:t>Промошенс</a:t>
            </a:r>
            <a:r>
              <a:rPr lang="ru-RU" sz="1400" dirty="0"/>
              <a:t>” (</a:t>
            </a:r>
            <a:r>
              <a:rPr lang="af-ZA" sz="1400" dirty="0"/>
              <a:t>Rieder Promotions) </a:t>
            </a:r>
            <a:r>
              <a:rPr lang="ru-RU" sz="1400" dirty="0"/>
              <a:t>Герхардом </a:t>
            </a:r>
            <a:r>
              <a:rPr lang="ru-RU" sz="1400" dirty="0" err="1"/>
              <a:t>Ридером</a:t>
            </a:r>
            <a:r>
              <a:rPr lang="ru-RU" sz="1400" dirty="0"/>
              <a:t>. В концерте примут участие 15 известных артистов, среди них Заслуженная артистка Монголии, </a:t>
            </a:r>
            <a:r>
              <a:rPr lang="ru-RU" sz="1400" dirty="0" err="1"/>
              <a:t>испольнительница</a:t>
            </a:r>
            <a:r>
              <a:rPr lang="ru-RU" sz="1400" dirty="0"/>
              <a:t> на монгольском струнном инструменте </a:t>
            </a:r>
            <a:r>
              <a:rPr lang="ru-RU" sz="1400" dirty="0" err="1"/>
              <a:t>ятга</a:t>
            </a:r>
            <a:r>
              <a:rPr lang="ru-RU" sz="1400" dirty="0"/>
              <a:t> Ч. </a:t>
            </a:r>
            <a:r>
              <a:rPr lang="ru-RU" sz="1400" dirty="0" err="1"/>
              <a:t>Мунх-Эрдэнэ</a:t>
            </a:r>
            <a:r>
              <a:rPr lang="ru-RU" sz="1400" dirty="0"/>
              <a:t>, известный исполнитель  на монгольском народном инструменте </a:t>
            </a:r>
            <a:r>
              <a:rPr lang="ru-RU" sz="1400" dirty="0" err="1"/>
              <a:t>морин</a:t>
            </a:r>
            <a:r>
              <a:rPr lang="ru-RU" sz="1400" dirty="0"/>
              <a:t> </a:t>
            </a:r>
            <a:r>
              <a:rPr lang="ru-RU" sz="1400" dirty="0" err="1"/>
              <a:t>хуур</a:t>
            </a:r>
            <a:r>
              <a:rPr lang="ru-RU" sz="1400" dirty="0"/>
              <a:t> Д. </a:t>
            </a:r>
            <a:r>
              <a:rPr lang="ru-RU" sz="1400" dirty="0" err="1"/>
              <a:t>Шинэцог-Гени</a:t>
            </a:r>
            <a:r>
              <a:rPr lang="ru-RU" sz="1400" dirty="0"/>
              <a:t>, квартет </a:t>
            </a:r>
            <a:r>
              <a:rPr lang="ru-RU" sz="1400" dirty="0" err="1"/>
              <a:t>морин-хуура</a:t>
            </a:r>
            <a:r>
              <a:rPr lang="ru-RU" sz="1400" dirty="0"/>
              <a:t> “</a:t>
            </a:r>
            <a:r>
              <a:rPr lang="ru-RU" sz="1400" dirty="0" err="1"/>
              <a:t>Чулугэн</a:t>
            </a:r>
            <a:r>
              <a:rPr lang="ru-RU" sz="1400" dirty="0"/>
              <a:t>“, Заслуженная артистка Монголии, солистка Государственного академического театра оперы и балета </a:t>
            </a:r>
            <a:r>
              <a:rPr lang="ru-RU" sz="1400" dirty="0" err="1"/>
              <a:t>Б.Энхнаран</a:t>
            </a:r>
            <a:r>
              <a:rPr lang="ru-RU" sz="1400" dirty="0"/>
              <a:t>, а также </a:t>
            </a:r>
            <a:r>
              <a:rPr lang="ru-RU" sz="1400" dirty="0" err="1"/>
              <a:t>пианистк</a:t>
            </a:r>
            <a:r>
              <a:rPr lang="ru-RU" sz="1400" dirty="0"/>
              <a:t> и  концертмейстер  </a:t>
            </a:r>
            <a:r>
              <a:rPr lang="ru-RU" sz="1400" dirty="0" err="1"/>
              <a:t>Б.Оюунгэрэл</a:t>
            </a:r>
            <a:r>
              <a:rPr lang="ru-RU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8509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0120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400" b="1" dirty="0">
                <a:latin typeface="+mn-lt"/>
              </a:rPr>
              <a:t>выставка художника </a:t>
            </a:r>
            <a:r>
              <a:rPr lang="ru-RU" sz="2400" b="1" dirty="0" err="1">
                <a:latin typeface="+mn-lt"/>
              </a:rPr>
              <a:t>Б.Хурэлбаатаара</a:t>
            </a:r>
            <a:endParaRPr lang="ru-RU" sz="2400" dirty="0">
              <a:latin typeface="+mn-lt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305384" y="643467"/>
            <a:ext cx="5926496" cy="5571066"/>
          </a:xfrm>
        </p:spPr>
        <p:txBody>
          <a:bodyPr anchor="ctr">
            <a:normAutofit/>
          </a:bodyPr>
          <a:lstStyle/>
          <a:p>
            <a:pPr lvl="0">
              <a:lnSpc>
                <a:spcPct val="91000"/>
              </a:lnSpc>
            </a:pPr>
            <a:r>
              <a:rPr lang="ru-RU" sz="1400" b="1" dirty="0"/>
              <a:t>2026.03.16. Монголия. Улан-батор</a:t>
            </a:r>
            <a:r>
              <a:rPr lang="ru-RU" sz="1400" dirty="0"/>
              <a:t>. В художественной галерее открылась первая персональная выставка художника </a:t>
            </a:r>
            <a:r>
              <a:rPr lang="ru-RU" sz="1400" dirty="0" err="1"/>
              <a:t>Б.Хурэлбаатаара</a:t>
            </a:r>
            <a:r>
              <a:rPr lang="ru-RU" sz="1400" dirty="0"/>
              <a:t> под </a:t>
            </a:r>
            <a:r>
              <a:rPr lang="ru-RU" sz="1400" dirty="0" err="1"/>
              <a:t>названием“Подсолнух</a:t>
            </a:r>
            <a:r>
              <a:rPr lang="ru-RU" sz="1400" dirty="0"/>
              <a:t>”. В своих работах художник использует такие художественные приемы, как </a:t>
            </a:r>
            <a:r>
              <a:rPr lang="ru-RU" sz="1400" dirty="0" err="1"/>
              <a:t>шерховатая</a:t>
            </a:r>
            <a:r>
              <a:rPr lang="ru-RU" sz="1400" dirty="0"/>
              <a:t> текстура, многослойные мазки кистью, кроме того яркие цвета. Эти приемы отражают его внутренний мир, стойкость, помогающая преодолеть жизненные трудности и  страдания. При этом в картинах ощущается  оттенок надежды. В работах </a:t>
            </a:r>
            <a:r>
              <a:rPr lang="ru-RU" sz="1400" dirty="0" err="1"/>
              <a:t>Б.Хурэлбаатара</a:t>
            </a:r>
            <a:r>
              <a:rPr lang="ru-RU" sz="1400" dirty="0"/>
              <a:t> отражена внутренняя борьба человека за выживание, за возможность подняться после трудностей и достичь успеха. Каждый подсолнух в его работах напоминает о преодолённых испытаниях, а стебли и листья символизируют стойкость. На выставке представлено более 40 работ художника, выполненных в технике масляной, акриловой и акварельной живописи. Картины отличаются интересными  цветовыми решениями. На работах </a:t>
            </a:r>
            <a:r>
              <a:rPr lang="ru-RU" sz="1400" dirty="0" err="1"/>
              <a:t>Б.Хурэлбаатара</a:t>
            </a:r>
            <a:r>
              <a:rPr lang="ru-RU" sz="1400" dirty="0"/>
              <a:t> изображены не только подсолнухи как цветы. Они символизируют внутренний мир человека, его стремление к свету и желание жить.</a:t>
            </a:r>
          </a:p>
        </p:txBody>
      </p:sp>
    </p:spTree>
    <p:extLst>
      <p:ext uri="{BB962C8B-B14F-4D97-AF65-F5344CB8AC3E}">
        <p14:creationId xmlns:p14="http://schemas.microsoft.com/office/powerpoint/2010/main" val="1525517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B6D1D7F-141C-4D8E-BFBA-D95B68E16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8DA214-7FDA-4C9D-A7CF-9AD725E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734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963168" y="643467"/>
            <a:ext cx="3212593" cy="5571066"/>
          </a:xfrm>
        </p:spPr>
        <p:txBody>
          <a:bodyPr>
            <a:normAutofit/>
          </a:bodyPr>
          <a:lstStyle/>
          <a:p>
            <a:r>
              <a:rPr lang="ru-RU" sz="2400" b="1" dirty="0"/>
              <a:t>Международное авторалли "Чайный путь" начнётся в июне 2026 года</a:t>
            </a:r>
            <a:endParaRPr lang="ru-RU" sz="2400" dirty="0"/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302336" y="643467"/>
            <a:ext cx="5926496" cy="5571066"/>
          </a:xfrm>
        </p:spPr>
        <p:txBody>
          <a:bodyPr anchor="ctr">
            <a:normAutofit/>
          </a:bodyPr>
          <a:lstStyle/>
          <a:p>
            <a:pPr lvl="0">
              <a:lnSpc>
                <a:spcPct val="91000"/>
              </a:lnSpc>
            </a:pPr>
            <a:r>
              <a:rPr lang="ru-RU" sz="1400" b="1" dirty="0"/>
              <a:t>2026.03.19</a:t>
            </a:r>
            <a:r>
              <a:rPr lang="ru-RU" sz="1400" dirty="0"/>
              <a:t>. </a:t>
            </a:r>
            <a:r>
              <a:rPr lang="ru-RU" sz="1400" b="1" dirty="0"/>
              <a:t>Монголия. Улан-батор.</a:t>
            </a:r>
            <a:r>
              <a:rPr lang="ru-RU" sz="1400" dirty="0"/>
              <a:t> Правительство Монголии активизирует государственно-частное партнёрство в целях развития туризма и создания новых туристических направлений вдоль "Чайного пути". На 9-й встрече министров туризма Монголии, Китая и России, состоявшейся в городе Дархан в 2025 году, было принято решение об официальном запуске автопробега "Чайный путь". В этом контексте в 2026 году планируется проведение международного автопробега "Чайный путь". Старт автопробега запланирован на 20 июня в городе </a:t>
            </a:r>
            <a:r>
              <a:rPr lang="ru-RU" sz="1400" dirty="0" err="1"/>
              <a:t>Хух-Хото</a:t>
            </a:r>
            <a:r>
              <a:rPr lang="ru-RU" sz="1400" dirty="0"/>
              <a:t> (Автономный район Внутренняя Монголия, Китай). Маршрут пройдет по территории 11 аймаков Монголии, охватит более 20 городов и населённых пунктов трёх стран и завершится в городе Маньчжурия (Автономный район Внутренняя Монголия, Китай). Исторический "Чайный путь", существовавший с </a:t>
            </a:r>
            <a:r>
              <a:rPr lang="af-ZA" sz="1400" dirty="0"/>
              <a:t>XVIII </a:t>
            </a:r>
            <a:r>
              <a:rPr lang="ru-RU" sz="1400" dirty="0"/>
              <a:t>до начала </a:t>
            </a:r>
            <a:r>
              <a:rPr lang="af-ZA" sz="1400" dirty="0"/>
              <a:t>XX </a:t>
            </a:r>
            <a:r>
              <a:rPr lang="ru-RU" sz="1400" dirty="0"/>
              <a:t>веков, представлял собой важный торговый маршрут из Китая в Россию, проходивший через территорию Монголии и имевший протяжённость более 9000 км. Этот маршрут, развивавшийся благодаря караванной (верблюжьей) торговле, сделал Монголию стратегическим транзитным узлом, соединяющим Азию и Европу.</a:t>
            </a:r>
          </a:p>
        </p:txBody>
      </p:sp>
    </p:spTree>
    <p:extLst>
      <p:ext uri="{BB962C8B-B14F-4D97-AF65-F5344CB8AC3E}">
        <p14:creationId xmlns:p14="http://schemas.microsoft.com/office/powerpoint/2010/main" val="747928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CEC62B1-00D6-6AC4-0DDD-8E9F05EE25C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15674" r="15674"/>
          <a:stretch/>
        </p:blipFill>
        <p:spPr>
          <a:xfrm>
            <a:off x="0" y="0"/>
            <a:ext cx="4679576" cy="6858000"/>
          </a:xfrm>
          <a:prstGeom prst="rect">
            <a:avLst/>
          </a:prstGeom>
          <a:solidFill>
            <a:prstClr val="white">
              <a:lumMod val="85000"/>
            </a:prstClr>
          </a:solidFill>
          <a:ln>
            <a:noFill/>
          </a:ln>
        </p:spPr>
      </p:pic>
      <p:sp>
        <p:nvSpPr>
          <p:cNvPr id="4" name="Объект 3">
            <a:extLst>
              <a:ext uri="{FF2B5EF4-FFF2-40B4-BE49-F238E27FC236}">
                <a16:creationId xmlns:a16="http://schemas.microsoft.com/office/drawing/2014/main" id="{1A42F56F-0315-C789-9F7C-1AEC95948D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1105" y="-1864659"/>
            <a:ext cx="6701307" cy="13034503"/>
          </a:xfrm>
        </p:spPr>
        <p:txBody>
          <a:bodyPr/>
          <a:lstStyle/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Факультет: Высшая школа печати и медиатехнологий</a:t>
            </a:r>
            <a:endParaRPr lang="ru-RU" sz="1400" dirty="0">
              <a:solidFill>
                <a:srgbClr val="0A0A0A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mn-MN" sz="14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Занятия: </a:t>
            </a:r>
            <a:r>
              <a:rPr lang="ru-RU" sz="1400" b="1" dirty="0">
                <a:solidFill>
                  <a:srgbClr val="000000"/>
                </a:solidFill>
                <a:effectLst/>
                <a:latin typeface="+mj-lt"/>
              </a:rPr>
              <a:t>Работа конвергентной редакции</a:t>
            </a:r>
          </a:p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Группа: 1-МГ-30</a:t>
            </a:r>
            <a:endParaRPr lang="ru-RU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Магистратур: </a:t>
            </a:r>
            <a:r>
              <a:rPr lang="ru-RU" sz="1400" dirty="0" err="1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А.Энхтуул</a:t>
            </a:r>
            <a:endParaRPr lang="ru-RU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</a:rPr>
              <a:t>Рукововодитель: </a:t>
            </a:r>
            <a:r>
              <a:rPr lang="ru-RU" sz="1400" b="0" dirty="0">
                <a:solidFill>
                  <a:srgbClr val="000000"/>
                </a:solidFill>
                <a:effectLst/>
                <a:latin typeface="+mj-lt"/>
              </a:rPr>
              <a:t>Васильева М.Г.</a:t>
            </a:r>
            <a:endParaRPr lang="mn-MN" sz="1400" b="0" dirty="0">
              <a:solidFill>
                <a:srgbClr val="000000"/>
              </a:solidFill>
              <a:effectLst/>
              <a:latin typeface="+mj-lt"/>
            </a:endParaRPr>
          </a:p>
          <a:p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Санкт-Петербург</a:t>
            </a:r>
            <a:r>
              <a:rPr lang="mn-MN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r>
              <a:rPr lang="mn-MN" sz="1400" dirty="0">
                <a:solidFill>
                  <a:srgbClr val="0A0A0A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году</a:t>
            </a:r>
            <a:endParaRPr lang="ru-RU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013D2-0439-C06D-99D0-DB42ECBC1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67496" y="304800"/>
            <a:ext cx="7952033" cy="2070488"/>
          </a:xfr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normAutofit/>
          </a:bodyPr>
          <a:lstStyle/>
          <a:p>
            <a:r>
              <a:rPr lang="ru-RU" sz="2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Санкт-Петербургский государственный университет</a:t>
            </a:r>
            <a:r>
              <a:rPr lang="mn-MN" sz="28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промышленных</a:t>
            </a:r>
            <a:r>
              <a:rPr lang="mn-MN" sz="2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технологий</a:t>
            </a:r>
            <a:r>
              <a:rPr lang="mn-MN" sz="28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mn-MN" sz="28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mn-MN" sz="2800" b="1" dirty="0">
                <a:solidFill>
                  <a:schemeClr val="bg1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И дизайна</a:t>
            </a:r>
            <a:br>
              <a:rPr lang="ru-RU" sz="2800" b="1" dirty="0">
                <a:solidFill>
                  <a:schemeClr val="bg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18364110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7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JuxtaposeVTI</vt:lpstr>
      <vt:lpstr>Монгольская культура в этом неделе - 2</vt:lpstr>
      <vt:lpstr>Откроется выставка 140 лет со дня рождения бывшего Премьер-министра Монголии</vt:lpstr>
      <vt:lpstr>Национальный музей "Чингис хаан" принял более 10 тысяч посетителей</vt:lpstr>
      <vt:lpstr>Монгольские артисты народного и классического искусства выступят с концертом в Австрии</vt:lpstr>
      <vt:lpstr>выставка художника Б.Хурэлбаатаара</vt:lpstr>
      <vt:lpstr>Международное авторалли "Чайный путь" начнётся в июне 2026 года</vt:lpstr>
      <vt:lpstr>Санкт-Петербургский государственный университет промышленных технологий  И дизайна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Монгольская культура в этом неделе - 1</dc:title>
  <dc:creator>Ayush Enkhtuul</dc:creator>
  <cp:lastModifiedBy>Ayush Enkhtuul</cp:lastModifiedBy>
  <cp:revision>9</cp:revision>
  <dcterms:created xsi:type="dcterms:W3CDTF">2026-04-12T11:41:10Z</dcterms:created>
  <dcterms:modified xsi:type="dcterms:W3CDTF">2026-04-12T14:26:14Z</dcterms:modified>
</cp:coreProperties>
</file>