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85" r:id="rId23"/>
    <p:sldId id="277" r:id="rId24"/>
    <p:sldId id="286" r:id="rId25"/>
    <p:sldId id="278" r:id="rId26"/>
    <p:sldId id="287" r:id="rId27"/>
    <p:sldId id="279" r:id="rId28"/>
    <p:sldId id="280" r:id="rId29"/>
    <p:sldId id="281" r:id="rId30"/>
    <p:sldId id="282" r:id="rId31"/>
    <p:sldId id="283" r:id="rId3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viewProps" Target="viewProp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tableStyles" Target="tableStyle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5/4/2026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483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5/4/2026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579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5/4/2026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677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5/4/2026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1001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5/4/2026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915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5/4/2026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3671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5/4/2026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5302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5/4/2026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4175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5/4/2026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223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5/4/2026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322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5/4/2026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24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5/4/2026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400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5/4/2026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28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5/4/2026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95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5/4/2026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97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5/4/2026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804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5/4/2026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281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1.jpe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5/4/2026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914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1" r:id="rId1"/>
    <p:sldLayoutId id="2147484342" r:id="rId2"/>
    <p:sldLayoutId id="2147484343" r:id="rId3"/>
    <p:sldLayoutId id="2147484344" r:id="rId4"/>
    <p:sldLayoutId id="2147484345" r:id="rId5"/>
    <p:sldLayoutId id="2147484346" r:id="rId6"/>
    <p:sldLayoutId id="2147484347" r:id="rId7"/>
    <p:sldLayoutId id="2147484348" r:id="rId8"/>
    <p:sldLayoutId id="2147484349" r:id="rId9"/>
    <p:sldLayoutId id="2147484350" r:id="rId10"/>
    <p:sldLayoutId id="2147484351" r:id="rId11"/>
    <p:sldLayoutId id="2147484352" r:id="rId12"/>
    <p:sldLayoutId id="2147484353" r:id="rId13"/>
    <p:sldLayoutId id="2147484354" r:id="rId14"/>
    <p:sldLayoutId id="2147484355" r:id="rId15"/>
    <p:sldLayoutId id="2147484356" r:id="rId16"/>
    <p:sldLayoutId id="2147484357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D4EB9E-64B2-A64B-37BB-5AE6192FAD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2090176"/>
            <a:ext cx="8825658" cy="2677648"/>
          </a:xfrm>
        </p:spPr>
        <p:txBody>
          <a:bodyPr/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dailypost</a:t>
            </a:r>
            <a:endParaRPr lang="ru-RU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665B142-AA98-37A3-633D-DE2CCC8E72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0461" y="4616016"/>
            <a:ext cx="8825658" cy="744878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Мой проект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1284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0465CB-9098-6A3C-C9EB-F88171EE0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владения языком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6F0330-F17B-F56C-FE62-9C59965581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Обучение русскому языку в Иркутском техническом университете.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Когда поступила в Санкт-Петербургский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государствeнный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университет сдавала экзамен на знание русского языка 1-го уровня /ТРКИ-1/.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Когда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окончала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Санкт-Петербургского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государствeнного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университета сдавала экзамен на знание русского языка на 2-й уровень /ТРКИ-2/.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6766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05625F-B386-1292-C695-ED7E12E8A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Наград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1D2EC2-853F-4D9F-6EBF-6B59CEE6D6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Почетный секретарь Банка Монголии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Почетный секретарь Министерства экономического развития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Медаль Министерства финансов, присуждаемая к 100-летию со дня основания.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«Наблюдатель за сталью» Объединенного союза журналистов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Лучший экономический журналист по версии Института прессы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Золотая звезда Монгольского союза молодежи за социальную демократию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Лидер молодежного союза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1383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7381FE-924E-EE37-1017-A5094BB5D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Опыт работы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790356-9834-F3D0-BE7C-745280E302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4254500"/>
          </a:xfrm>
        </p:spPr>
        <p:txBody>
          <a:bodyPr>
            <a:noAutofit/>
          </a:bodyPr>
          <a:lstStyle/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2006-2019 Работал репортером, редактором и комментатором на MNB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broadcasting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В период работы на MNB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broadcasting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она занималась исключительно экономической программой в отделе Монгольского радио. Также совместно сделала P3 радио,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mnb.mn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сайт и Монгольский национальной новостной канал. С некоторыми статьями, предоставленными MNB для веб-сайта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mnb.mn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можно ознакомиться по ссылке: https://www.mnb.mn/j/113/.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Основываясь на опыте работы с газетами, журналами, веб-сайтами, радио и телевидением, компания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Elsendugui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LLC реализует проект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dp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В настоящее время мы запускаем веб-сайт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планируем поэтапно внедрять другие проекты в течение следующих 20 лет. Это включает в себя такие проекты, как газеты, журналы, радио, телевидение, экраны и документы. Реализуя их в течение следующих 20 лет, наша компания превратится в крупное медиа-агентство не только в Монголии, но и во всем мире.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2576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390D94-B929-D57E-73E3-5C1DBAC9B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957B13-8317-3DE8-7B5C-859AFD13C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elsenugui@gmail.com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dailypost859@gmail.com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enhtuul@yahoo.com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5937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324EA0-01C4-179E-4509-CC6E6549C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Сотрутничество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FB0E971-461B-B210-0A0C-6E113B0A8F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поддержки проекта и его успешного вывода на рынок мы открыты для всех желающих, включая коллег по работе, друзей, знакомых, которые могли бы финансировать проект, сотрудничать, предоставлять технические инструменты и методическую поддержку.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7832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35CE86-3153-6A7B-7AAC-F2A42B789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Организационная структура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AD0CD64-4AB2-C47C-A9B1-E71E029FFB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Руководитель проекта, А.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Энхтуул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имеет 20-летний опыт работы в журналистике, включая газеты, журналы, веб-сайты, радио и телевидение. Поэтому она стремится использовать весь свой опыт, полученный в газетах, журналах, на веб-сайтах, радио и телевидении, в своем проекте веб-сайта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В настоящее время она занимается созданием веб-сайта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планирует в будущем расширить его, включив в него газеты, журналы, телевидение, радио и экраны реклама. Она управляет проектом, избегая дорогостоящих проектов и внедряя современные технологии. Для дальнейшего развития проекта она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счела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оптимальными следующие редакционные принципы и структуру и разработал план.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3121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D3E52A-4988-5382-72A5-FD9D581DB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Матрица организационной структуры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C374C5-A9AF-FEE8-54FF-E319E5C26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46C57792-97A6-588E-8917-4AFE8D22200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15192683"/>
              </p:ext>
            </p:extLst>
          </p:nvPr>
        </p:nvGraphicFramePr>
        <p:xfrm>
          <a:off x="1154954" y="2590800"/>
          <a:ext cx="8825659" cy="3429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18655">
                  <a:extLst>
                    <a:ext uri="{9D8B030D-6E8A-4147-A177-3AD203B41FA5}">
                      <a16:colId xmlns:a16="http://schemas.microsoft.com/office/drawing/2014/main" val="3756114606"/>
                    </a:ext>
                  </a:extLst>
                </a:gridCol>
                <a:gridCol w="4307004">
                  <a:extLst>
                    <a:ext uri="{9D8B030D-6E8A-4147-A177-3AD203B41FA5}">
                      <a16:colId xmlns:a16="http://schemas.microsoft.com/office/drawing/2014/main" val="3618062483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ceo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 А.Энхтуул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52484228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law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Юридический отдел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7735695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finance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отдел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2803906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document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Документный отдел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7217897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site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сайта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877934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magazine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газеты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4602518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journal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журнал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51544858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radio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радио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368835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 television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телевиза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55459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piar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реклама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88976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57734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AF1230-0E0A-4A35-ED55-348469B0F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Лого бренда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0F2D4B-FFD1-71CF-DEFA-57527902E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994524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Любая компания начинает свой проект с названия и лого. Это служит брендом компании, она стремится выводить на рынок все свои продукты с логотипом, сокращенно обозначаемым как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dp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С 2019 года сайт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уже семь лет привлекает читателей и стал широко известен. Поэтому планируется выводить на рынок и другие продукты с логотипом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dp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», который стал лого сайта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Это помогает легко представить продукт на рынке, сэкономить на маркетинговых и управленческих расходах. Я лично считаю, что название очень важно при выходе на зарубежный и внутренний рынок печатной продукции. Например, элитное название считается оптимальным для охвата целевой аудитории, оно должно быть узнаваемым, запоминающимся и считаться оптимальным. При разработке этого названия мне помог мой опыт работы международным журналистом. Я рассмотрел несколько вариантов, выбрала лучший из множества, получила права на домен и хостинг и успешно запустил сайт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рынок. В будущем мы планируем выпустить и другие продукты с этим логотипом.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7412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403A48-5306-EA5A-A16B-C121BD417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Штатное расписание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39FB5C-F073-DD62-9179-8B745583C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FF66AE23-997B-9174-0D04-106AAA0EA5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1753227"/>
              </p:ext>
            </p:extLst>
          </p:nvPr>
        </p:nvGraphicFramePr>
        <p:xfrm>
          <a:off x="457200" y="2334559"/>
          <a:ext cx="11277600" cy="42545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62902">
                  <a:extLst>
                    <a:ext uri="{9D8B030D-6E8A-4147-A177-3AD203B41FA5}">
                      <a16:colId xmlns:a16="http://schemas.microsoft.com/office/drawing/2014/main" val="3217848581"/>
                    </a:ext>
                  </a:extLst>
                </a:gridCol>
                <a:gridCol w="4092693">
                  <a:extLst>
                    <a:ext uri="{9D8B030D-6E8A-4147-A177-3AD203B41FA5}">
                      <a16:colId xmlns:a16="http://schemas.microsoft.com/office/drawing/2014/main" val="218716477"/>
                    </a:ext>
                  </a:extLst>
                </a:gridCol>
                <a:gridCol w="3722005">
                  <a:extLst>
                    <a:ext uri="{9D8B030D-6E8A-4147-A177-3AD203B41FA5}">
                      <a16:colId xmlns:a16="http://schemas.microsoft.com/office/drawing/2014/main" val="947789519"/>
                    </a:ext>
                  </a:extLst>
                </a:gridCol>
              </a:tblGrid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Роль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Кто выступает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10847706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ceo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 А.Энхтуул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проектом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30298958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law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Юридический отдел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Юридический вопрос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9249085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finance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отдел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вопрос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1348919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document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Документный отдел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Документный вопрос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20585204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site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сайта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сайта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7213739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magazine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газеты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газеты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2166402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journal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журнал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журнала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6694945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radio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радио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радио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1204514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 television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телевиза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телевиза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6724654"/>
                  </a:ext>
                </a:extLst>
              </a:tr>
              <a:tr h="386773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piar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реклама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реклама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5017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0943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1F355C-DD89-B948-3DA6-7BE19533E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Матрица ответственности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E45FE7F-D713-E023-9D61-1D25D4BD09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65447923-7909-8978-6D28-6F8C789426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19347"/>
              </p:ext>
            </p:extLst>
          </p:nvPr>
        </p:nvGraphicFramePr>
        <p:xfrm>
          <a:off x="466165" y="1773047"/>
          <a:ext cx="11259670" cy="50849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4989">
                  <a:extLst>
                    <a:ext uri="{9D8B030D-6E8A-4147-A177-3AD203B41FA5}">
                      <a16:colId xmlns:a16="http://schemas.microsoft.com/office/drawing/2014/main" val="225089259"/>
                    </a:ext>
                  </a:extLst>
                </a:gridCol>
                <a:gridCol w="636839">
                  <a:extLst>
                    <a:ext uri="{9D8B030D-6E8A-4147-A177-3AD203B41FA5}">
                      <a16:colId xmlns:a16="http://schemas.microsoft.com/office/drawing/2014/main" val="963230098"/>
                    </a:ext>
                  </a:extLst>
                </a:gridCol>
                <a:gridCol w="703176">
                  <a:extLst>
                    <a:ext uri="{9D8B030D-6E8A-4147-A177-3AD203B41FA5}">
                      <a16:colId xmlns:a16="http://schemas.microsoft.com/office/drawing/2014/main" val="1500908545"/>
                    </a:ext>
                  </a:extLst>
                </a:gridCol>
                <a:gridCol w="1042603">
                  <a:extLst>
                    <a:ext uri="{9D8B030D-6E8A-4147-A177-3AD203B41FA5}">
                      <a16:colId xmlns:a16="http://schemas.microsoft.com/office/drawing/2014/main" val="2141143759"/>
                    </a:ext>
                  </a:extLst>
                </a:gridCol>
                <a:gridCol w="1337805">
                  <a:extLst>
                    <a:ext uri="{9D8B030D-6E8A-4147-A177-3AD203B41FA5}">
                      <a16:colId xmlns:a16="http://schemas.microsoft.com/office/drawing/2014/main" val="1575821237"/>
                    </a:ext>
                  </a:extLst>
                </a:gridCol>
                <a:gridCol w="632417">
                  <a:extLst>
                    <a:ext uri="{9D8B030D-6E8A-4147-A177-3AD203B41FA5}">
                      <a16:colId xmlns:a16="http://schemas.microsoft.com/office/drawing/2014/main" val="3796476702"/>
                    </a:ext>
                  </a:extLst>
                </a:gridCol>
                <a:gridCol w="1300213">
                  <a:extLst>
                    <a:ext uri="{9D8B030D-6E8A-4147-A177-3AD203B41FA5}">
                      <a16:colId xmlns:a16="http://schemas.microsoft.com/office/drawing/2014/main" val="4145214137"/>
                    </a:ext>
                  </a:extLst>
                </a:gridCol>
                <a:gridCol w="984006">
                  <a:extLst>
                    <a:ext uri="{9D8B030D-6E8A-4147-A177-3AD203B41FA5}">
                      <a16:colId xmlns:a16="http://schemas.microsoft.com/office/drawing/2014/main" val="2302470879"/>
                    </a:ext>
                  </a:extLst>
                </a:gridCol>
                <a:gridCol w="791626">
                  <a:extLst>
                    <a:ext uri="{9D8B030D-6E8A-4147-A177-3AD203B41FA5}">
                      <a16:colId xmlns:a16="http://schemas.microsoft.com/office/drawing/2014/main" val="1259421237"/>
                    </a:ext>
                  </a:extLst>
                </a:gridCol>
                <a:gridCol w="1273678">
                  <a:extLst>
                    <a:ext uri="{9D8B030D-6E8A-4147-A177-3AD203B41FA5}">
                      <a16:colId xmlns:a16="http://schemas.microsoft.com/office/drawing/2014/main" val="3637469524"/>
                    </a:ext>
                  </a:extLst>
                </a:gridCol>
                <a:gridCol w="652318">
                  <a:extLst>
                    <a:ext uri="{9D8B030D-6E8A-4147-A177-3AD203B41FA5}">
                      <a16:colId xmlns:a16="http://schemas.microsoft.com/office/drawing/2014/main" val="1131476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ceo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law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finance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document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site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magazine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journal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radio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 television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piar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44107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проектом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333231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Юридический вопрос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38884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вопрос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856018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Документный вопрос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940502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сайта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740007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газеты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32406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журнала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87273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радио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45204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телевидение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697099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реклама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88888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7616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C807CD-18EC-4793-3918-816B3FB93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Устав проeкта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9C2C4E-9C51-2CED-9C86-740AB0B31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Цель: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Целью веб-сайта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dailypost.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mn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компании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Elsendugui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LLC является предоставление новостей и информации об истории, культуре, обществе, экономике, политике, международных отношениях, горнодобывающей промышленности, бизнесе и рынках Монголии из надежных источников, в правдивой, своевременной и сбалансированной форме, с целью популяризации Монголии и приведения ее в соответствие с мировыми стандартами журналистики.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3515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1DA8FC-E598-744E-A133-FF1C5F2B1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Матрица навыков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0888DF-39F8-6E1D-CF6B-F0942F7B8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0F209934-1ADA-060F-6916-4C04F371C6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7825322"/>
              </p:ext>
            </p:extLst>
          </p:nvPr>
        </p:nvGraphicFramePr>
        <p:xfrm>
          <a:off x="502025" y="1680633"/>
          <a:ext cx="11223810" cy="51773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9537">
                  <a:extLst>
                    <a:ext uri="{9D8B030D-6E8A-4147-A177-3AD203B41FA5}">
                      <a16:colId xmlns:a16="http://schemas.microsoft.com/office/drawing/2014/main" val="670952421"/>
                    </a:ext>
                  </a:extLst>
                </a:gridCol>
                <a:gridCol w="705819">
                  <a:extLst>
                    <a:ext uri="{9D8B030D-6E8A-4147-A177-3AD203B41FA5}">
                      <a16:colId xmlns:a16="http://schemas.microsoft.com/office/drawing/2014/main" val="1488093813"/>
                    </a:ext>
                  </a:extLst>
                </a:gridCol>
                <a:gridCol w="678860">
                  <a:extLst>
                    <a:ext uri="{9D8B030D-6E8A-4147-A177-3AD203B41FA5}">
                      <a16:colId xmlns:a16="http://schemas.microsoft.com/office/drawing/2014/main" val="1760639172"/>
                    </a:ext>
                  </a:extLst>
                </a:gridCol>
                <a:gridCol w="1155533">
                  <a:extLst>
                    <a:ext uri="{9D8B030D-6E8A-4147-A177-3AD203B41FA5}">
                      <a16:colId xmlns:a16="http://schemas.microsoft.com/office/drawing/2014/main" val="471988438"/>
                    </a:ext>
                  </a:extLst>
                </a:gridCol>
                <a:gridCol w="1482712">
                  <a:extLst>
                    <a:ext uri="{9D8B030D-6E8A-4147-A177-3AD203B41FA5}">
                      <a16:colId xmlns:a16="http://schemas.microsoft.com/office/drawing/2014/main" val="3523625671"/>
                    </a:ext>
                  </a:extLst>
                </a:gridCol>
                <a:gridCol w="700917">
                  <a:extLst>
                    <a:ext uri="{9D8B030D-6E8A-4147-A177-3AD203B41FA5}">
                      <a16:colId xmlns:a16="http://schemas.microsoft.com/office/drawing/2014/main" val="4164314727"/>
                    </a:ext>
                  </a:extLst>
                </a:gridCol>
                <a:gridCol w="1441047">
                  <a:extLst>
                    <a:ext uri="{9D8B030D-6E8A-4147-A177-3AD203B41FA5}">
                      <a16:colId xmlns:a16="http://schemas.microsoft.com/office/drawing/2014/main" val="1352276298"/>
                    </a:ext>
                  </a:extLst>
                </a:gridCol>
                <a:gridCol w="1090588">
                  <a:extLst>
                    <a:ext uri="{9D8B030D-6E8A-4147-A177-3AD203B41FA5}">
                      <a16:colId xmlns:a16="http://schemas.microsoft.com/office/drawing/2014/main" val="909393414"/>
                    </a:ext>
                  </a:extLst>
                </a:gridCol>
                <a:gridCol w="877371">
                  <a:extLst>
                    <a:ext uri="{9D8B030D-6E8A-4147-A177-3AD203B41FA5}">
                      <a16:colId xmlns:a16="http://schemas.microsoft.com/office/drawing/2014/main" val="2599907723"/>
                    </a:ext>
                  </a:extLst>
                </a:gridCol>
                <a:gridCol w="1411636">
                  <a:extLst>
                    <a:ext uri="{9D8B030D-6E8A-4147-A177-3AD203B41FA5}">
                      <a16:colId xmlns:a16="http://schemas.microsoft.com/office/drawing/2014/main" val="3820215871"/>
                    </a:ext>
                  </a:extLst>
                </a:gridCol>
                <a:gridCol w="349790">
                  <a:extLst>
                    <a:ext uri="{9D8B030D-6E8A-4147-A177-3AD203B41FA5}">
                      <a16:colId xmlns:a16="http://schemas.microsoft.com/office/drawing/2014/main" val="3300195836"/>
                    </a:ext>
                  </a:extLst>
                </a:gridCol>
              </a:tblGrid>
              <a:tr h="6538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law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finance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document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site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magazine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journal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radio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 television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piar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:a16="http://schemas.microsoft.com/office/drawing/2014/main" val="2140745247"/>
                  </a:ext>
                </a:extLst>
              </a:tr>
              <a:tr h="4299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проектом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:a16="http://schemas.microsoft.com/office/drawing/2014/main" val="2290235346"/>
                  </a:ext>
                </a:extLst>
              </a:tr>
              <a:tr h="4299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Юридический вопрос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:a16="http://schemas.microsoft.com/office/drawing/2014/main" val="720302020"/>
                  </a:ext>
                </a:extLst>
              </a:tr>
              <a:tr h="4299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вопрос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:a16="http://schemas.microsoft.com/office/drawing/2014/main" val="1018819461"/>
                  </a:ext>
                </a:extLst>
              </a:tr>
              <a:tr h="4299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Документный вопрос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:a16="http://schemas.microsoft.com/office/drawing/2014/main" val="2068105340"/>
                  </a:ext>
                </a:extLst>
              </a:tr>
              <a:tr h="4299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сайта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:a16="http://schemas.microsoft.com/office/drawing/2014/main" val="224425005"/>
                  </a:ext>
                </a:extLst>
              </a:tr>
              <a:tr h="4299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газеты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:a16="http://schemas.microsoft.com/office/drawing/2014/main" val="1924470018"/>
                  </a:ext>
                </a:extLst>
              </a:tr>
              <a:tr h="4299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журнала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:a16="http://schemas.microsoft.com/office/drawing/2014/main" val="2322006368"/>
                  </a:ext>
                </a:extLst>
              </a:tr>
              <a:tr h="4299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радио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:a16="http://schemas.microsoft.com/office/drawing/2014/main" val="1557354923"/>
                  </a:ext>
                </a:extLst>
              </a:tr>
              <a:tr h="6538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телевидение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:a16="http://schemas.microsoft.com/office/drawing/2014/main" val="2641276335"/>
                  </a:ext>
                </a:extLst>
              </a:tr>
              <a:tr h="4299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реклам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109" marR="40109" marT="0" marB="0"/>
                </a:tc>
                <a:extLst>
                  <a:ext uri="{0D108BD9-81ED-4DB2-BD59-A6C34878D82A}">
                    <a16:rowId xmlns:a16="http://schemas.microsoft.com/office/drawing/2014/main" val="429677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03369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FACFF0-3C92-CC88-9F45-4782DA10D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 проекты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C7F93A-33BB-B850-0C2E-A572596C47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9136528" cy="38690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Наша команда планирует финансировать наш проект следующим образом.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 от проектного финансирования</a:t>
            </a:r>
            <a:endParaRPr lang="ru-RU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Доходы от продажи газет и журналов</a:t>
            </a:r>
            <a:endParaRPr lang="ru-RU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Доходы от рекламы</a:t>
            </a:r>
            <a:endParaRPr lang="ru-RU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 от публикаций издаваемых по контракту организациями, компаниями и частными лицами.</a:t>
            </a:r>
            <a:endParaRPr lang="ru-RU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Плата за чтение, просмотр и прослушивание</a:t>
            </a:r>
            <a:endParaRPr lang="ru-RU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Доходы от проекта будут направлены на обеспечение широкополосного и микроволнового радиосвязи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новопостроенных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квартирах на третьем этапе проекта.</a:t>
            </a:r>
            <a:endParaRPr lang="ru-RU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0560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B8EAFD-3CCE-B538-664F-7316F2160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Доход в 2027 год</a:t>
            </a:r>
            <a:r>
              <a:rPr lang="ru-RU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b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lang="ru-RU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C1645304-4659-64A2-79C9-001E47381F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18089336"/>
              </p:ext>
            </p:extLst>
          </p:nvPr>
        </p:nvGraphicFramePr>
        <p:xfrm>
          <a:off x="1155702" y="2603500"/>
          <a:ext cx="8824911" cy="34163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11967">
                  <a:extLst>
                    <a:ext uri="{9D8B030D-6E8A-4147-A177-3AD203B41FA5}">
                      <a16:colId xmlns:a16="http://schemas.microsoft.com/office/drawing/2014/main" val="3974751880"/>
                    </a:ext>
                  </a:extLst>
                </a:gridCol>
                <a:gridCol w="4412944">
                  <a:extLst>
                    <a:ext uri="{9D8B030D-6E8A-4147-A177-3AD203B41FA5}">
                      <a16:colId xmlns:a16="http://schemas.microsoft.com/office/drawing/2014/main" val="2146293837"/>
                    </a:ext>
                  </a:extLst>
                </a:gridCol>
              </a:tblGrid>
              <a:tr h="83430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 от реклама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150000000 /монгольским валютам/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2591120"/>
                  </a:ext>
                </a:extLst>
              </a:tr>
              <a:tr h="8345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 от реклама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150000000 /монгольским валютам/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7169679"/>
                  </a:ext>
                </a:extLst>
              </a:tr>
              <a:tr h="17474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Итоги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300000000 / монгольским валютам/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86276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22352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AE4761-014F-DF4D-18ED-7569D9F91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Затрат проекты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82BE89-9F7D-668F-827D-F09764699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119406"/>
            <a:ext cx="10911540" cy="5769535"/>
          </a:xfrm>
        </p:spPr>
        <p:txBody>
          <a:bodyPr>
            <a:noAutofit/>
          </a:bodyPr>
          <a:lstStyle/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Рабочее место или офис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Сайт, газета, журнал, телевидение, радио, экран реклама, плата за разрешение на использование документа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Большой экран снаружи офиса для отображения веб-сайтов, радио и телепередач.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Оплата за компьютеры, техническое оборудование и программное обеспечение.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Стол и стулья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Автомобили, топливо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Заработная плата сотрудников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Социальное страхование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Корпоративный налог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Расходы на канцелярские товары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Прочие расходы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92263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14DBAD-8CEE-3C9A-1AC4-746444D77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Затраты в 2027 году</a:t>
            </a:r>
            <a:b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33C56C-E210-FB17-CF49-34EA9DE19C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4C00FAD6-CD6E-60D6-20F3-5E48F5D2A4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09025192"/>
              </p:ext>
            </p:extLst>
          </p:nvPr>
        </p:nvGraphicFramePr>
        <p:xfrm>
          <a:off x="1154954" y="2362485"/>
          <a:ext cx="8825659" cy="36573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12340">
                  <a:extLst>
                    <a:ext uri="{9D8B030D-6E8A-4147-A177-3AD203B41FA5}">
                      <a16:colId xmlns:a16="http://schemas.microsoft.com/office/drawing/2014/main" val="2525715602"/>
                    </a:ext>
                  </a:extLst>
                </a:gridCol>
                <a:gridCol w="4413319">
                  <a:extLst>
                    <a:ext uri="{9D8B030D-6E8A-4147-A177-3AD203B41FA5}">
                      <a16:colId xmlns:a16="http://schemas.microsoft.com/office/drawing/2014/main" val="1041249494"/>
                    </a:ext>
                  </a:extLst>
                </a:gridCol>
              </a:tblGrid>
              <a:tr h="3295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Аренда офис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30000000 /монгольским валютам/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6286079"/>
                  </a:ext>
                </a:extLst>
              </a:tr>
              <a:tr h="3296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Оборудование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20000000 /монгольским валютам/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5503997"/>
                  </a:ext>
                </a:extLst>
              </a:tr>
              <a:tr h="3296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Заказать сайт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30000000 /монгольским валютам/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6057356"/>
                  </a:ext>
                </a:extLst>
              </a:tr>
              <a:tr h="3296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Домайн сайта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5000000 /монгольским валютам/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4943039"/>
                  </a:ext>
                </a:extLst>
              </a:tr>
              <a:tr h="3296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Хостинг сайта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5000000 /монгольским валютам/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12164118"/>
                  </a:ext>
                </a:extLst>
              </a:tr>
              <a:tr h="3296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Зарплата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100000000 /монгольским валютам/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52289444"/>
                  </a:ext>
                </a:extLst>
              </a:tr>
              <a:tr h="3296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процент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1719277"/>
                  </a:ext>
                </a:extLst>
              </a:tr>
              <a:tr h="3296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Взнос на социальное страхование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процент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0503533"/>
                  </a:ext>
                </a:extLst>
              </a:tr>
              <a:tr h="3296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Остальный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42789788"/>
                  </a:ext>
                </a:extLst>
              </a:tr>
              <a:tr h="6902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Итоги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200000000 / монгольским валютам/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170373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34100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130AC1-0B19-11E5-B4AE-A4B843814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развития на год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21DD9D-C0C3-5825-3469-4C03DC2CFC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417728"/>
            <a:ext cx="10230222" cy="4969189"/>
          </a:xfrm>
        </p:spPr>
        <p:txBody>
          <a:bodyPr>
            <a:noAutofit/>
          </a:bodyPr>
          <a:lstStyle/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Хотя наша компания и веб-сайт официально работают в Монголии, в настоящее время я учусь в России, поэтому сосредоточен на совершенствовании своих навыков и улучшении дизайна веб-сайта.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 планирую поехать в Монголию на летние каникулы и продлить доменное имя для сайта на 5 лет, а также договор на хостинг на целый год с 30.08.2026.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 планирую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поeхать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Монголию во время летних каникул, продлить свой контракт с Монгольским управлением по регулированию телекоммуникаций с 30 августа 2026 года и обновить свою служебную лицензию.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 планирую поехать в Монголию во время летних каникул и продлить привилегии интернет-банкинга, открытые на текущем счете компании в банке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Хаан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с 30.08.2026, а также продлить привилегии международной платежной карты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Visa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этом текущем счете.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 планирую предоставить в налоговые органы отчет о деятельности моей компании и декларацию по социальному страхованию во время летней поездки в Монголию.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1067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2B0EC8-51F9-823E-D10B-C5D38F0A5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рибыль</a:t>
            </a:r>
            <a:r>
              <a:rPr lang="ru-RU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2027 год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943F8545-A195-AD9C-9D93-1619396277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1230047"/>
              </p:ext>
            </p:extLst>
          </p:nvPr>
        </p:nvGraphicFramePr>
        <p:xfrm>
          <a:off x="1154954" y="2886635"/>
          <a:ext cx="8562787" cy="32631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80919">
                  <a:extLst>
                    <a:ext uri="{9D8B030D-6E8A-4147-A177-3AD203B41FA5}">
                      <a16:colId xmlns:a16="http://schemas.microsoft.com/office/drawing/2014/main" val="1379122711"/>
                    </a:ext>
                  </a:extLst>
                </a:gridCol>
                <a:gridCol w="4281868">
                  <a:extLst>
                    <a:ext uri="{9D8B030D-6E8A-4147-A177-3AD203B41FA5}">
                      <a16:colId xmlns:a16="http://schemas.microsoft.com/office/drawing/2014/main" val="3521507502"/>
                    </a:ext>
                  </a:extLst>
                </a:gridCol>
              </a:tblGrid>
              <a:tr h="10874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300000000 /монгольским валютам/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88666122"/>
                  </a:ext>
                </a:extLst>
              </a:tr>
              <a:tr h="108783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Затрат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200000000 монгольским валютам/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1386538"/>
                  </a:ext>
                </a:extLst>
              </a:tr>
              <a:tr h="108783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Прибыль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100000000 /монгольским валютам/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21516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00618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577301-B5B3-4B5D-6DE9-6845BA64C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Матрица карьерной лестницы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0AA0FEC-3390-53F9-EA9E-E69EBA773A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F2641233-47D6-16F6-E48A-FDF848D0249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04427967"/>
              </p:ext>
            </p:extLst>
          </p:nvPr>
        </p:nvGraphicFramePr>
        <p:xfrm>
          <a:off x="1154954" y="2603500"/>
          <a:ext cx="8825659" cy="34163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39376">
                  <a:extLst>
                    <a:ext uri="{9D8B030D-6E8A-4147-A177-3AD203B41FA5}">
                      <a16:colId xmlns:a16="http://schemas.microsoft.com/office/drawing/2014/main" val="2344702880"/>
                    </a:ext>
                  </a:extLst>
                </a:gridCol>
                <a:gridCol w="4286283">
                  <a:extLst>
                    <a:ext uri="{9D8B030D-6E8A-4147-A177-3AD203B41FA5}">
                      <a16:colId xmlns:a16="http://schemas.microsoft.com/office/drawing/2014/main" val="3411118126"/>
                    </a:ext>
                  </a:extLst>
                </a:gridCol>
              </a:tblGrid>
              <a:tr h="3104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Карьер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4088019"/>
                  </a:ext>
                </a:extLst>
              </a:tr>
              <a:tr h="310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Бизнес план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37014007"/>
                  </a:ext>
                </a:extLst>
              </a:tr>
              <a:tr h="310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Юрист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Правоведение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2057643"/>
                  </a:ext>
                </a:extLst>
              </a:tr>
              <a:tr h="310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Бухгальтер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35104577"/>
                  </a:ext>
                </a:extLst>
              </a:tr>
              <a:tr h="310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документа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Сделать документы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68861685"/>
                  </a:ext>
                </a:extLst>
              </a:tr>
              <a:tr h="310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сайта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сайта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43920605"/>
                  </a:ext>
                </a:extLst>
              </a:tr>
              <a:tr h="310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газеты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газеты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59413528"/>
                  </a:ext>
                </a:extLst>
              </a:tr>
              <a:tr h="310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журнала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журнала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5969097"/>
                  </a:ext>
                </a:extLst>
              </a:tr>
              <a:tr h="310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радио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радио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3128837"/>
                  </a:ext>
                </a:extLst>
              </a:tr>
              <a:tr h="310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телевидение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тв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0991153"/>
                  </a:ext>
                </a:extLst>
              </a:tr>
              <a:tr h="310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пиар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Пиар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08204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93845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81DCD9-3E73-5E24-95AD-44C313CAA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Вариант план индивидуального развития</a:t>
            </a:r>
            <a:endParaRPr lang="ru-RU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BBA5BE-C993-74EB-6C24-4BA592439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3083858"/>
            <a:ext cx="8825659" cy="2935941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43FCB23B-13BF-8D8A-E551-5EE8C97906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2544754"/>
              </p:ext>
            </p:extLst>
          </p:nvPr>
        </p:nvGraphicFramePr>
        <p:xfrm>
          <a:off x="1154955" y="2573559"/>
          <a:ext cx="8825658" cy="39565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9605">
                  <a:extLst>
                    <a:ext uri="{9D8B030D-6E8A-4147-A177-3AD203B41FA5}">
                      <a16:colId xmlns:a16="http://schemas.microsoft.com/office/drawing/2014/main" val="1741453175"/>
                    </a:ext>
                  </a:extLst>
                </a:gridCol>
                <a:gridCol w="1710421">
                  <a:extLst>
                    <a:ext uri="{9D8B030D-6E8A-4147-A177-3AD203B41FA5}">
                      <a16:colId xmlns:a16="http://schemas.microsoft.com/office/drawing/2014/main" val="3297935077"/>
                    </a:ext>
                  </a:extLst>
                </a:gridCol>
                <a:gridCol w="2488421">
                  <a:extLst>
                    <a:ext uri="{9D8B030D-6E8A-4147-A177-3AD203B41FA5}">
                      <a16:colId xmlns:a16="http://schemas.microsoft.com/office/drawing/2014/main" val="273390912"/>
                    </a:ext>
                  </a:extLst>
                </a:gridCol>
                <a:gridCol w="2047211">
                  <a:extLst>
                    <a:ext uri="{9D8B030D-6E8A-4147-A177-3AD203B41FA5}">
                      <a16:colId xmlns:a16="http://schemas.microsoft.com/office/drawing/2014/main" val="2173732998"/>
                    </a:ext>
                  </a:extLst>
                </a:gridCol>
              </a:tblGrid>
              <a:tr h="35690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ФИО Сотрудника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Должность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 заполнения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:a16="http://schemas.microsoft.com/office/drawing/2014/main" val="662007596"/>
                  </a:ext>
                </a:extLst>
              </a:tr>
              <a:tr h="60190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А.Энхтуул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ceo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Директор, Руководитель, исполнитель проекта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:a16="http://schemas.microsoft.com/office/drawing/2014/main" val="657695316"/>
                  </a:ext>
                </a:extLst>
              </a:tr>
              <a:tr h="2344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Д.Нарантуяа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law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Юрист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:a16="http://schemas.microsoft.com/office/drawing/2014/main" val="301092755"/>
                  </a:ext>
                </a:extLst>
              </a:tr>
              <a:tr h="2344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А.Булган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finance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 err="1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Бухгальтер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:a16="http://schemas.microsoft.com/office/drawing/2014/main" val="2180739364"/>
                  </a:ext>
                </a:extLst>
              </a:tr>
              <a:tr h="3569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А.Эрдэнэбилэг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document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:a16="http://schemas.microsoft.com/office/drawing/2014/main" val="1607652217"/>
                  </a:ext>
                </a:extLst>
              </a:tr>
              <a:tr h="2344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А.Болормаа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 err="1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</a:t>
                      </a: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site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:a16="http://schemas.microsoft.com/office/drawing/2014/main" val="2107448059"/>
                  </a:ext>
                </a:extLst>
              </a:tr>
              <a:tr h="2344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А.Ганчимэг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газеты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:a16="http://schemas.microsoft.com/office/drawing/2014/main" val="2372147859"/>
                  </a:ext>
                </a:extLst>
              </a:tr>
              <a:tr h="2344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Г.Хүслэн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журнал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:a16="http://schemas.microsoft.com/office/drawing/2014/main" val="66600547"/>
                  </a:ext>
                </a:extLst>
              </a:tr>
              <a:tr h="2344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Г.Хулан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радио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:a16="http://schemas.microsoft.com/office/drawing/2014/main" val="3212823318"/>
                  </a:ext>
                </a:extLst>
              </a:tr>
              <a:tr h="2344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Г.Билэгжаргал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телевиз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:a16="http://schemas.microsoft.com/office/drawing/2014/main" val="921288002"/>
                  </a:ext>
                </a:extLst>
              </a:tr>
              <a:tr h="2344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Б.Удвал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пиар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Маркетинг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13" marR="67813" marT="0" marB="0"/>
                </a:tc>
                <a:extLst>
                  <a:ext uri="{0D108BD9-81ED-4DB2-BD59-A6C34878D82A}">
                    <a16:rowId xmlns:a16="http://schemas.microsoft.com/office/drawing/2014/main" val="20437688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00222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39DAFF-85C6-D092-63DF-EA0678F4A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Календарный план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7EB7F1-9EE0-6174-7F0D-090F38A7F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4E7B9D8E-FCC3-0A76-AE1D-C567763BA0C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59467477"/>
              </p:ext>
            </p:extLst>
          </p:nvPr>
        </p:nvGraphicFramePr>
        <p:xfrm>
          <a:off x="1154954" y="2603500"/>
          <a:ext cx="8825659" cy="42051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34486">
                  <a:extLst>
                    <a:ext uri="{9D8B030D-6E8A-4147-A177-3AD203B41FA5}">
                      <a16:colId xmlns:a16="http://schemas.microsoft.com/office/drawing/2014/main" val="3460385715"/>
                    </a:ext>
                  </a:extLst>
                </a:gridCol>
                <a:gridCol w="1462876">
                  <a:extLst>
                    <a:ext uri="{9D8B030D-6E8A-4147-A177-3AD203B41FA5}">
                      <a16:colId xmlns:a16="http://schemas.microsoft.com/office/drawing/2014/main" val="2056186125"/>
                    </a:ext>
                  </a:extLst>
                </a:gridCol>
                <a:gridCol w="2057169">
                  <a:extLst>
                    <a:ext uri="{9D8B030D-6E8A-4147-A177-3AD203B41FA5}">
                      <a16:colId xmlns:a16="http://schemas.microsoft.com/office/drawing/2014/main" val="2258198080"/>
                    </a:ext>
                  </a:extLst>
                </a:gridCol>
                <a:gridCol w="2771128">
                  <a:extLst>
                    <a:ext uri="{9D8B030D-6E8A-4147-A177-3AD203B41FA5}">
                      <a16:colId xmlns:a16="http://schemas.microsoft.com/office/drawing/2014/main" val="2193076402"/>
                    </a:ext>
                  </a:extLst>
                </a:gridCol>
              </a:tblGrid>
              <a:tr h="3859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Работы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Начало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Окончание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Ответственный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3351911"/>
                  </a:ext>
                </a:extLst>
              </a:tr>
              <a:tr h="3860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Написание бизнес плана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9777936"/>
                  </a:ext>
                </a:extLst>
              </a:tr>
              <a:tr h="3860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Регистрация в качестве OOO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4800706"/>
                  </a:ext>
                </a:extLst>
              </a:tr>
              <a:tr h="8081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Регистрация в качестве газеты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4679707"/>
                  </a:ext>
                </a:extLst>
              </a:tr>
              <a:tr h="8081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Заключение договора банковской карты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31.05.2026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15741254"/>
                  </a:ext>
                </a:extLst>
              </a:tr>
              <a:tr h="3860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Закупка оборудования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01.06.2026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07.06.2026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5641582"/>
                  </a:ext>
                </a:extLst>
              </a:tr>
              <a:tr h="3860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Доставка оборудования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08.06.2026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15.06.2026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800" dirty="0"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Директоо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37035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688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5619FB-665D-8CF3-4654-FC142F004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7F6670-C1BF-759C-E9F7-2036794A5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Веб-сайт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компании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Elsendugui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LLC готовит высококачественные новости, статьи, интервью и обзоры об истории, культуре, обществе, экономике, политике, международных отношениях, горнодобывающей промышленности, бизнесе и рынках Монголии на высоком уровне журналистского профессионализма и распространяет их на многих языках. В результате число иностранных и отечественных читателей растет с каждым днем, завоевывая доверие клиентов, а экономика, политика, международные отношения и торговля Монголии расширяются, и достигается прогресс в других областях.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1276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C426BF-B729-46E8-F8BF-BD6F9C842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 Гант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EC7434-C69F-1BCD-A3C9-71D9B0958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0A36030B-B46F-EFB5-A348-86A2A2D8AE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6410686"/>
              </p:ext>
            </p:extLst>
          </p:nvPr>
        </p:nvGraphicFramePr>
        <p:xfrm>
          <a:off x="1154954" y="2603500"/>
          <a:ext cx="8825658" cy="34163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32473">
                  <a:extLst>
                    <a:ext uri="{9D8B030D-6E8A-4147-A177-3AD203B41FA5}">
                      <a16:colId xmlns:a16="http://schemas.microsoft.com/office/drawing/2014/main" val="4129540515"/>
                    </a:ext>
                  </a:extLst>
                </a:gridCol>
                <a:gridCol w="1225498">
                  <a:extLst>
                    <a:ext uri="{9D8B030D-6E8A-4147-A177-3AD203B41FA5}">
                      <a16:colId xmlns:a16="http://schemas.microsoft.com/office/drawing/2014/main" val="2849090372"/>
                    </a:ext>
                  </a:extLst>
                </a:gridCol>
                <a:gridCol w="1407547">
                  <a:extLst>
                    <a:ext uri="{9D8B030D-6E8A-4147-A177-3AD203B41FA5}">
                      <a16:colId xmlns:a16="http://schemas.microsoft.com/office/drawing/2014/main" val="3324049486"/>
                    </a:ext>
                  </a:extLst>
                </a:gridCol>
                <a:gridCol w="1395706">
                  <a:extLst>
                    <a:ext uri="{9D8B030D-6E8A-4147-A177-3AD203B41FA5}">
                      <a16:colId xmlns:a16="http://schemas.microsoft.com/office/drawing/2014/main" val="381185064"/>
                    </a:ext>
                  </a:extLst>
                </a:gridCol>
                <a:gridCol w="1564434">
                  <a:extLst>
                    <a:ext uri="{9D8B030D-6E8A-4147-A177-3AD203B41FA5}">
                      <a16:colId xmlns:a16="http://schemas.microsoft.com/office/drawing/2014/main" val="904711580"/>
                    </a:ext>
                  </a:extLst>
                </a:gridCol>
              </a:tblGrid>
              <a:tr h="3643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>
                          <a:effectLst/>
                          <a:highlight>
                            <a:srgbClr val="FFFFFF"/>
                          </a:highlight>
                        </a:rPr>
                        <a:t>Май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>
                          <a:effectLst/>
                          <a:highlight>
                            <a:srgbClr val="FFFFFF"/>
                          </a:highlight>
                        </a:rPr>
                        <a:t>Июнь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>
                          <a:effectLst/>
                          <a:highlight>
                            <a:srgbClr val="FFFFFF"/>
                          </a:highlight>
                        </a:rPr>
                        <a:t>Июль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>
                          <a:effectLst/>
                          <a:highlight>
                            <a:srgbClr val="FFFFFF"/>
                          </a:highlight>
                        </a:rPr>
                        <a:t>Август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77920001"/>
                  </a:ext>
                </a:extLst>
              </a:tr>
              <a:tr h="36443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>
                          <a:effectLst/>
                        </a:rPr>
                        <a:t>Улучшениe</a:t>
                      </a:r>
                      <a:r>
                        <a:rPr lang="ru-RU" sz="1200">
                          <a:effectLst/>
                        </a:rPr>
                        <a:t> дизайна веб-сайт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>
                          <a:effectLst/>
                          <a:highlight>
                            <a:srgbClr val="FFFFFF"/>
                          </a:highlight>
                        </a:rPr>
                        <a:t>хххххххх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4456737"/>
                  </a:ext>
                </a:extLst>
              </a:tr>
              <a:tr h="36443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>
                          <a:effectLst/>
                        </a:rPr>
                        <a:t>продлить </a:t>
                      </a:r>
                      <a:r>
                        <a:rPr lang="en-US" sz="1200">
                          <a:effectLst/>
                        </a:rPr>
                        <a:t>домайн и хостинг сайта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>
                          <a:effectLst/>
                          <a:highlight>
                            <a:srgbClr val="FFFFFF"/>
                          </a:highlight>
                        </a:rPr>
                        <a:t>хххххххх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2540668"/>
                  </a:ext>
                </a:extLst>
              </a:tr>
              <a:tr h="11615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ru-RU" sz="1200" dirty="0">
                          <a:effectLst/>
                        </a:rPr>
                        <a:t>продлить контракт с Монгольским управлением по регулированию телекоммуникаций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>
                          <a:effectLst/>
                          <a:highlight>
                            <a:srgbClr val="FFFFFF"/>
                          </a:highlight>
                        </a:rPr>
                        <a:t>ххххххх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43837441"/>
                  </a:ext>
                </a:extLst>
              </a:tr>
              <a:tr h="11615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 dirty="0">
                          <a:effectLst/>
                        </a:rPr>
                        <a:t>П</a:t>
                      </a:r>
                      <a:r>
                        <a:rPr lang="ru-RU" sz="1200" dirty="0" err="1">
                          <a:effectLst/>
                        </a:rPr>
                        <a:t>родлить</a:t>
                      </a:r>
                      <a:r>
                        <a:rPr lang="ru-RU" sz="1200" dirty="0">
                          <a:effectLst/>
                        </a:rPr>
                        <a:t> привилегии интернет-банк</a:t>
                      </a:r>
                      <a:r>
                        <a:rPr lang="en-US" sz="1200" dirty="0">
                          <a:effectLst/>
                        </a:rPr>
                        <a:t> и</a:t>
                      </a:r>
                      <a:r>
                        <a:rPr lang="ru-RU" sz="1200" dirty="0">
                          <a:effectLst/>
                        </a:rPr>
                        <a:t> международной платежной карты</a:t>
                      </a:r>
                      <a:r>
                        <a:rPr lang="en-US" sz="1200" dirty="0">
                          <a:effectLst/>
                        </a:rPr>
                        <a:t> компании.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 dirty="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 dirty="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mn-MN" sz="1200" dirty="0">
                          <a:effectLst/>
                          <a:highlight>
                            <a:srgbClr val="FFFFFF"/>
                          </a:highlight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buNone/>
                      </a:pPr>
                      <a:r>
                        <a:rPr lang="en-US" sz="1200" dirty="0">
                          <a:effectLst/>
                          <a:highlight>
                            <a:srgbClr val="FFFFFF"/>
                          </a:highlight>
                        </a:rPr>
                        <a:t>ххххххх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6607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41569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973A10-FC2B-84DC-7DD9-E99FD1C1D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 PERT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DCDF04-50DF-4128-680C-346373B5F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0084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15FD4D-F246-7A33-A9DD-769AACC72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 проекта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E9AD43-E707-84E3-30FF-D9836A58A8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Первый этап 2019-2029 гг. /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-сайт/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Второй этап 2029-2039 гг. /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газета, журнал, документ/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Третий этап 2039-2049 гг. /радио, телевидение, экран реклама/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324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94A471-20CE-A704-13CE-0F43498E3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Риск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785F75-6FAF-68A7-FE73-2D57C2354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2388346"/>
            <a:ext cx="9269506" cy="4998571"/>
          </a:xfrm>
        </p:spPr>
        <p:txBody>
          <a:bodyPr>
            <a:noAutofit/>
          </a:bodyPr>
          <a:lstStyle/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Копирование работы журналистов при распространении среди общественности высокопрофессиональных материалов нашей компании может поставить под угрозу и снизить ценность нашей работы, которую мы создали с большим трудом и достоинством, поэтому авторские права должны быть защищены законом.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Глобальный экономический кризис и нестабильность могут представлять риски для нашей компании и работы сайта, поэтому, пожалуйста, избегайте рисков. Подписчики и издатели несут ответственность за любые убытки, возникающие в связи с новостями и статьями. Мы не несем ответственности за любые риски, возникающие в связи с этим.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Наша компания и сайт отвергают все формы пиара, которые по-разному называют «черными», «скрытыми» и «негативными». Это связано с тем, что мы считаем, что это может представлять риск для репутации компании, сайта и журналистов. Наша главная цель — распространение правдивой, сбалансированной, надежной, своевременной и полезной для общества информации с целью продвижения Монголии в мире.</a:t>
            </a:r>
            <a:endParaRPr lang="ru-R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178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CA523E-4EDF-A7DD-635C-70EF80C40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2.Ресурсное обеспечение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65D1501-73D0-9E18-0C52-BE09207CF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90E655BB-640B-BB0D-77C7-AC031628D03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22229403"/>
              </p:ext>
            </p:extLst>
          </p:nvPr>
        </p:nvGraphicFramePr>
        <p:xfrm>
          <a:off x="1154954" y="2603500"/>
          <a:ext cx="9495117" cy="40131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83714">
                  <a:extLst>
                    <a:ext uri="{9D8B030D-6E8A-4147-A177-3AD203B41FA5}">
                      <a16:colId xmlns:a16="http://schemas.microsoft.com/office/drawing/2014/main" val="56216622"/>
                    </a:ext>
                  </a:extLst>
                </a:gridCol>
                <a:gridCol w="2644875">
                  <a:extLst>
                    <a:ext uri="{9D8B030D-6E8A-4147-A177-3AD203B41FA5}">
                      <a16:colId xmlns:a16="http://schemas.microsoft.com/office/drawing/2014/main" val="104190179"/>
                    </a:ext>
                  </a:extLst>
                </a:gridCol>
                <a:gridCol w="2966528">
                  <a:extLst>
                    <a:ext uri="{9D8B030D-6E8A-4147-A177-3AD203B41FA5}">
                      <a16:colId xmlns:a16="http://schemas.microsoft.com/office/drawing/2014/main" val="1865063726"/>
                    </a:ext>
                  </a:extLst>
                </a:gridCol>
              </a:tblGrid>
              <a:tr h="220969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ресурса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Источник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117791"/>
                  </a:ext>
                </a:extLst>
              </a:tr>
              <a:tr h="985636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Трудовые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</a:t>
                      </a:r>
                    </a:p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Исполнитель</a:t>
                      </a:r>
                    </a:p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Работники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Каждый отдел человек. Минимум 10 человек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4042897"/>
                  </a:ext>
                </a:extLst>
              </a:tr>
              <a:tr h="220969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Капитал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требуется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Сколько нуждается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7776162"/>
                  </a:ext>
                </a:extLst>
              </a:tr>
              <a:tr h="662908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Технический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Технические оборудование (компьютер и программ)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Сколько нуждается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7303187"/>
                  </a:ext>
                </a:extLst>
              </a:tr>
              <a:tr h="441939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Материальные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Офис, стол, стул и другие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Сколько нуждается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33418779"/>
                  </a:ext>
                </a:extLst>
              </a:tr>
              <a:tr h="441939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Информационные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Официальный источник информации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Сколько нуждается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3279478"/>
                  </a:ext>
                </a:extLst>
              </a:tr>
              <a:tr h="441939"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Предпринимательские</a:t>
                      </a:r>
                      <a:b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способности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125"/>
                        </a:spcAft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Сколько нуждается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77076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2770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07A99B-F48C-644B-DDC5-A489029FD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командой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4B4353-FC9B-BD02-8D3D-611E7CDF2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А.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Энхтуул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основал компанию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Elsen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Dugui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LLC в 2019 году и является ее генеральным директором, а также занимается управлением веб-сайтом компании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Наша компания и веб-сайт зарегистрированы в Монголии и работают на законных основаниях.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194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178B5A-DD01-CDF0-62FD-C428EA7FD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Биография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E927CA-29AB-4B4B-3D0B-C3B2AB5E86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Родилась и выросла в провинции Гоби-Алтай, Монголия.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Выросла и училась в средней школе в Улан-Баторе.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Жила и училась в университетах России.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Большую часть жизни он проработал журналистом в Монголии, постоянно совершая поездки туда и обратно.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261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FBC5B2-93F8-0FE6-67AD-29C9F295F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828DBD-8168-13AF-35A9-53FA67015F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2000-2001: Языковая подготовка в Иркутском техническом университете.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2002-2006: Степень бакалавра международной журналистики, Санкт-Петербургский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государствeнный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университет.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2025-2027: Обучение в магистратуре по специальности «Журналистика» в Санкт-Петербургском университете технологий и дизайна.</a:t>
            </a:r>
            <a:endParaRPr lang="ru-RU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0307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TF10001029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029" id="{ED3996BA-162B-43C7-B0E2-A5CA4E649741}" vid="{187088E4-27D7-4455-856F-4A44258D82E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31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TF10001029</vt:lpstr>
      <vt:lpstr>dailypost</vt:lpstr>
      <vt:lpstr>1. Устав проeкта</vt:lpstr>
      <vt:lpstr>Результат</vt:lpstr>
      <vt:lpstr>Продолжительность проекта</vt:lpstr>
      <vt:lpstr>Риск</vt:lpstr>
      <vt:lpstr>2.Ресурсное обеспечение</vt:lpstr>
      <vt:lpstr>Управление командой</vt:lpstr>
      <vt:lpstr>Биография</vt:lpstr>
      <vt:lpstr>Образование</vt:lpstr>
      <vt:lpstr>Уровень владения языком</vt:lpstr>
      <vt:lpstr>Наград</vt:lpstr>
      <vt:lpstr>Опыт работы</vt:lpstr>
      <vt:lpstr>Контакты</vt:lpstr>
      <vt:lpstr>Сотрутничество</vt:lpstr>
      <vt:lpstr>Организационная структура</vt:lpstr>
      <vt:lpstr>Матрица организационной структуры</vt:lpstr>
      <vt:lpstr>Лого бренда</vt:lpstr>
      <vt:lpstr>Штатное расписание</vt:lpstr>
      <vt:lpstr>Матрица ответственности</vt:lpstr>
      <vt:lpstr>Матрица навыков</vt:lpstr>
      <vt:lpstr>Доход проекты</vt:lpstr>
      <vt:lpstr> Доход в 2027 году </vt:lpstr>
      <vt:lpstr>Затрат проекты</vt:lpstr>
      <vt:lpstr> Затраты в 2027 году </vt:lpstr>
      <vt:lpstr>Цели развития на год</vt:lpstr>
      <vt:lpstr>Прибыль в 2027 год</vt:lpstr>
      <vt:lpstr>Матрица карьерной лестницы</vt:lpstr>
      <vt:lpstr>Вариант план индивидуального развития</vt:lpstr>
      <vt:lpstr>Календарный план</vt:lpstr>
      <vt:lpstr>Диаграмм Гант</vt:lpstr>
      <vt:lpstr>Диаграмм PERT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dailypost</dc:title>
  <dc:creator>Ayush Enkhtuul</dc:creator>
  <cp:lastModifiedBy>Ayush Enkhtuul</cp:lastModifiedBy>
  <cp:revision>26</cp:revision>
  <dcterms:created xsi:type="dcterms:W3CDTF">2026-05-02T17:25:04Z</dcterms:created>
  <dcterms:modified xsi:type="dcterms:W3CDTF">2026-05-04T16:02:28Z</dcterms:modified>
</cp:coreProperties>
</file>