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7" r:id="rId3"/>
    <p:sldId id="269" r:id="rId4"/>
    <p:sldId id="270" r:id="rId5"/>
    <p:sldId id="27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7469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04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87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203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226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4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592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40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466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689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887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00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4" pos="456">
          <p15:clr>
            <a:srgbClr val="F26B43"/>
          </p15:clr>
        </p15:guide>
        <p15:guide id="5" pos="3192">
          <p15:clr>
            <a:srgbClr val="F26B43"/>
          </p15:clr>
        </p15:guide>
        <p15:guide id="6" pos="4488">
          <p15:clr>
            <a:srgbClr val="F26B43"/>
          </p15:clr>
        </p15:guide>
        <p15:guide id="7" orient="horz" pos="648">
          <p15:clr>
            <a:srgbClr val="F26B43"/>
          </p15:clr>
        </p15:guide>
        <p15:guide id="8" pos="648">
          <p15:clr>
            <a:srgbClr val="F26B43"/>
          </p15:clr>
        </p15:guide>
        <p15:guide id="9" pos="96">
          <p15:clr>
            <a:srgbClr val="F26B43"/>
          </p15:clr>
        </p15:guide>
        <p15:guide id="10" orient="horz" pos="96">
          <p15:clr>
            <a:srgbClr val="F26B43"/>
          </p15:clr>
        </p15:guide>
        <p15:guide id="11" pos="7032">
          <p15:clr>
            <a:srgbClr val="F26B43"/>
          </p15:clr>
        </p15:guide>
        <p15:guide id="13" pos="7584">
          <p15:clr>
            <a:srgbClr val="F26B43"/>
          </p15:clr>
        </p15:guide>
        <p15:guide id="14" orient="horz" pos="4224">
          <p15:clr>
            <a:srgbClr val="F26B43"/>
          </p15:clr>
        </p15:guide>
        <p15:guide id="16" orient="horz" pos="367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3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1920_%D0%B3%D0%BE%D0%B4" TargetMode="External" /><Relationship Id="rId2" Type="http://schemas.openxmlformats.org/officeDocument/2006/relationships/hyperlink" Target="https://ru.wikipedia.org/wiki/10_%D0%BD%D0%BE%D1%8F%D0%B1%D1%80%D1%8F" TargetMode="Externa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Правда-</a:t>
            </a:r>
            <a:r>
              <a:rPr lang="ru-RU" dirty="0" err="1"/>
              <a:t>Үнэн</a:t>
            </a:r>
            <a:endParaRPr lang="ru-RU" dirty="0"/>
          </a:p>
        </p:txBody>
      </p:sp>
      <p:sp>
        <p:nvSpPr>
          <p:cNvPr id="12" name="Подзаголовок 11">
            <a:extLst>
              <a:ext uri="{FF2B5EF4-FFF2-40B4-BE49-F238E27FC236}">
                <a16:creationId xmlns:a16="http://schemas.microsoft.com/office/drawing/2014/main" id="{136093E4-C81D-4556-4A51-CDD8F0C793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EBAB43-72C2-24F6-B629-A50D97172F1B}"/>
              </a:ext>
            </a:extLst>
          </p:cNvPr>
          <p:cNvSpPr txBox="1"/>
          <p:nvPr/>
        </p:nvSpPr>
        <p:spPr>
          <a:xfrm>
            <a:off x="5181600" y="2519082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ru-RU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1A4940D-6601-ACFC-F63E-2DC104E98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635" y="0"/>
            <a:ext cx="66094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564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B22176A-41DB-4D9A-9B6F-F2296F1ED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74A8DF5-445E-49C5-B10A-8DF5FEFBC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4E38D9-EFB8-40B5-B42B-514FBF180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688123" y="677740"/>
            <a:ext cx="8815754" cy="1286648"/>
          </a:xfrm>
        </p:spPr>
        <p:txBody>
          <a:bodyPr anchor="b">
            <a:normAutofit/>
          </a:bodyPr>
          <a:lstStyle/>
          <a:p>
            <a:pPr algn="ctr"/>
            <a:r>
              <a:rPr lang="ru-RU" dirty="0"/>
              <a:t>Владелец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65840" y="2484522"/>
            <a:ext cx="11060320" cy="3452047"/>
          </a:xfr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/>
            <a:r>
              <a:rPr lang="mn-MN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Ү</a:t>
            </a:r>
            <a:r>
              <a:rPr lang="en-US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НЭН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 — </a:t>
            </a:r>
            <a:r>
              <a:rPr lang="en-US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О</a:t>
            </a:r>
            <a:r>
              <a:rPr lang="ru-RU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бщественно</a:t>
            </a:r>
            <a:r>
              <a:rPr lang="ru-RU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-политическая газета на монгольском языке, издающаяся в Монголии, одно из старейших периодических изданий страны</a:t>
            </a:r>
            <a:r>
              <a:rPr lang="en-US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ctr"/>
            <a:r>
              <a:rPr lang="en-US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-Основатeль: </a:t>
            </a:r>
            <a:r>
              <a:rPr lang="ru-RU" dirty="0">
                <a:solidFill>
                  <a:schemeClr val="tx1"/>
                </a:solidFill>
              </a:rPr>
              <a:t>Газета основана как печатный орган Монгольской народной партии.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ru-RU" dirty="0">
                <a:solidFill>
                  <a:schemeClr val="tx1"/>
                </a:solidFill>
              </a:rPr>
              <a:t>Владелец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ru-RU" dirty="0">
                <a:solidFill>
                  <a:schemeClr val="tx1"/>
                </a:solidFill>
              </a:rPr>
              <a:t>Монгольская народная партия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ru-RU" dirty="0">
                <a:solidFill>
                  <a:schemeClr val="tx1"/>
                </a:solidFill>
              </a:rPr>
              <a:t>Издатель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ru-RU" dirty="0">
                <a:solidFill>
                  <a:schemeClr val="tx1"/>
                </a:solidFill>
              </a:rPr>
              <a:t>Ц</a:t>
            </a:r>
            <a:r>
              <a:rPr lang="af-ZA" dirty="0">
                <a:solidFill>
                  <a:schemeClr val="tx1"/>
                </a:solidFill>
              </a:rPr>
              <a:t>e</a:t>
            </a:r>
            <a:r>
              <a:rPr lang="ru-RU" dirty="0" err="1">
                <a:solidFill>
                  <a:schemeClr val="tx1"/>
                </a:solidFill>
              </a:rPr>
              <a:t>нтральный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комит</a:t>
            </a:r>
            <a:r>
              <a:rPr lang="af-ZA" dirty="0">
                <a:solidFill>
                  <a:schemeClr val="tx1"/>
                </a:solidFill>
              </a:rPr>
              <a:t>e</a:t>
            </a:r>
            <a:r>
              <a:rPr lang="ru-RU" dirty="0">
                <a:solidFill>
                  <a:schemeClr val="tx1"/>
                </a:solidFill>
              </a:rPr>
              <a:t>т Монгольской народной партии</a:t>
            </a:r>
            <a:endParaRPr lang="mn-MN" dirty="0">
              <a:solidFill>
                <a:schemeClr val="tx1"/>
              </a:solidFill>
            </a:endParaRPr>
          </a:p>
          <a:p>
            <a:pPr algn="ctr"/>
            <a:r>
              <a:rPr lang="mn-MN" dirty="0">
                <a:solidFill>
                  <a:schemeClr val="tx1"/>
                </a:solidFill>
              </a:rPr>
              <a:t>Политичeская принадлeжность: Пeчатный орган Монгольской народной партии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148C992-36DE-4449-B92D-49AE04B5D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2345189"/>
            <a:ext cx="867485" cy="115439"/>
            <a:chOff x="8910933" y="1861308"/>
            <a:chExt cx="867485" cy="11543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765B2C1-DF41-437F-9F2D-C33E46FA2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6AA37ED-ED19-4857-9B2C-777E8F707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45F6E87-86FB-440C-9EB4-A48D11C72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69792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CAA61-8F05-6D8B-2C54-8F94333DE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Названия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A9A02A-84EB-E5F2-6413-2B6ECEEEC18E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buFontTx/>
              <a:buChar char="-"/>
            </a:pPr>
            <a:r>
              <a:rPr lang="en-US" dirty="0"/>
              <a:t>Основана в 1920 году. </a:t>
            </a:r>
            <a:r>
              <a:rPr lang="ru-RU" b="0" i="0" dirty="0">
                <a:solidFill>
                  <a:srgbClr val="202122"/>
                </a:solidFill>
                <a:effectLst/>
                <a:latin typeface="-apple-system"/>
              </a:rPr>
              <a:t>Впервые газета была выпущена 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-apple-system"/>
                <a:hlinkClick r:id="rId2" tooltip="10 ноября"/>
              </a:rPr>
              <a:t>10 ноября</a:t>
            </a:r>
            <a:r>
              <a:rPr lang="ru-RU" b="0" i="0" dirty="0">
                <a:solidFill>
                  <a:srgbClr val="202122"/>
                </a:solidFill>
                <a:effectLst/>
                <a:latin typeface="-apple-system"/>
              </a:rPr>
              <a:t> </a:t>
            </a:r>
            <a:r>
              <a:rPr lang="ru-RU" b="0" i="0" u="none" strike="noStrike" dirty="0">
                <a:solidFill>
                  <a:srgbClr val="3366CC"/>
                </a:solidFill>
                <a:effectLst/>
                <a:latin typeface="-apple-system"/>
                <a:hlinkClick r:id="rId3" tooltip="1920 год"/>
              </a:rPr>
              <a:t>1920 года</a:t>
            </a:r>
            <a:r>
              <a:rPr lang="en-US" u="none" strike="noStrike" dirty="0">
                <a:solidFill>
                  <a:srgbClr val="202122"/>
                </a:solidFill>
                <a:latin typeface="-apple-system"/>
              </a:rPr>
              <a:t>. </a:t>
            </a:r>
            <a:r>
              <a:rPr lang="ru-RU" dirty="0"/>
              <a:t>Первоначально называлась «</a:t>
            </a:r>
            <a:r>
              <a:rPr lang="ru-RU" dirty="0" err="1"/>
              <a:t>Монголын</a:t>
            </a:r>
            <a:r>
              <a:rPr lang="ru-RU" dirty="0"/>
              <a:t> </a:t>
            </a:r>
            <a:r>
              <a:rPr lang="af-ZA" dirty="0"/>
              <a:t>y</a:t>
            </a:r>
            <a:r>
              <a:rPr lang="ru-RU" dirty="0" err="1"/>
              <a:t>нэн</a:t>
            </a:r>
            <a:r>
              <a:rPr lang="en-US" dirty="0"/>
              <a:t> -</a:t>
            </a:r>
            <a:r>
              <a:rPr lang="ru-RU" i="1" dirty="0"/>
              <a:t>Монгольская правда</a:t>
            </a:r>
            <a:r>
              <a:rPr lang="ru-RU" dirty="0"/>
              <a:t>),</a:t>
            </a:r>
            <a:endParaRPr lang="en-US" dirty="0"/>
          </a:p>
          <a:p>
            <a:pPr marL="342900" indent="-342900">
              <a:buFontTx/>
              <a:buChar char="-"/>
            </a:pPr>
            <a:r>
              <a:rPr lang="en-US" dirty="0"/>
              <a:t>С</a:t>
            </a:r>
            <a:r>
              <a:rPr lang="ru-RU" dirty="0"/>
              <a:t> 1921 </a:t>
            </a:r>
            <a:r>
              <a:rPr lang="en-US" dirty="0"/>
              <a:t>до 1923 года </a:t>
            </a:r>
            <a:r>
              <a:rPr lang="ru-RU" dirty="0"/>
              <a:t>«</a:t>
            </a:r>
            <a:r>
              <a:rPr lang="ru-RU" dirty="0" err="1"/>
              <a:t>Уриа</a:t>
            </a:r>
            <a:r>
              <a:rPr lang="ru-RU" dirty="0"/>
              <a:t>» (</a:t>
            </a:r>
            <a:r>
              <a:rPr lang="ru-RU" i="1" dirty="0"/>
              <a:t>Призыв</a:t>
            </a:r>
            <a:r>
              <a:rPr lang="ru-RU" dirty="0"/>
              <a:t>), </a:t>
            </a:r>
            <a:endParaRPr lang="en-US" dirty="0"/>
          </a:p>
          <a:p>
            <a:pPr marL="342900" indent="-342900">
              <a:buFontTx/>
              <a:buChar char="-"/>
            </a:pPr>
            <a:r>
              <a:rPr lang="ru-RU" dirty="0"/>
              <a:t>с 1923</a:t>
            </a:r>
            <a:r>
              <a:rPr lang="en-US" dirty="0"/>
              <a:t> до 1925</a:t>
            </a:r>
            <a:r>
              <a:rPr lang="ru-RU" dirty="0"/>
              <a:t> года — «</a:t>
            </a:r>
            <a:r>
              <a:rPr lang="ru-RU" dirty="0" err="1"/>
              <a:t>Ардын</a:t>
            </a:r>
            <a:r>
              <a:rPr lang="ru-RU" dirty="0"/>
              <a:t> </a:t>
            </a:r>
            <a:r>
              <a:rPr lang="ru-RU" dirty="0" err="1"/>
              <a:t>эрх</a:t>
            </a:r>
            <a:r>
              <a:rPr lang="ru-RU" dirty="0"/>
              <a:t>» (</a:t>
            </a:r>
            <a:r>
              <a:rPr lang="ru-RU" i="1" dirty="0"/>
              <a:t>Народное право</a:t>
            </a:r>
            <a:r>
              <a:rPr lang="ru-RU" dirty="0"/>
              <a:t>), </a:t>
            </a:r>
            <a:endParaRPr lang="en-US" dirty="0"/>
          </a:p>
          <a:p>
            <a:pPr marL="342900" indent="-342900">
              <a:buFontTx/>
              <a:buChar char="-"/>
            </a:pPr>
            <a:r>
              <a:rPr lang="ru-RU" dirty="0"/>
              <a:t>с апреля 1925 </a:t>
            </a:r>
            <a:r>
              <a:rPr lang="en-US" dirty="0"/>
              <a:t>до 1990 года</a:t>
            </a:r>
            <a:r>
              <a:rPr lang="ru-RU" dirty="0"/>
              <a:t> — «</a:t>
            </a:r>
            <a:r>
              <a:rPr lang="af-ZA" dirty="0"/>
              <a:t>Y</a:t>
            </a:r>
            <a:r>
              <a:rPr lang="ru-RU" dirty="0" err="1"/>
              <a:t>нэн</a:t>
            </a:r>
            <a:r>
              <a:rPr lang="ru-RU" dirty="0"/>
              <a:t>»</a:t>
            </a:r>
            <a:r>
              <a:rPr lang="en-US" dirty="0"/>
              <a:t> -Правда</a:t>
            </a:r>
          </a:p>
          <a:p>
            <a:pPr marL="342900" indent="-342900">
              <a:buFontTx/>
              <a:buChar char="-"/>
            </a:pPr>
            <a:r>
              <a:rPr lang="ru-RU" dirty="0"/>
              <a:t>2010 году, </a:t>
            </a:r>
            <a:r>
              <a:rPr lang="ru-RU" dirty="0" err="1"/>
              <a:t>Монголь</a:t>
            </a:r>
            <a:r>
              <a:rPr lang="af-ZA" dirty="0"/>
              <a:t>c</a:t>
            </a:r>
            <a:r>
              <a:rPr lang="ru-RU" dirty="0"/>
              <a:t>кой народной р</a:t>
            </a:r>
            <a:r>
              <a:rPr lang="af-ZA" dirty="0"/>
              <a:t>e</a:t>
            </a:r>
            <a:r>
              <a:rPr lang="ru-RU" dirty="0" err="1"/>
              <a:t>волюционной</a:t>
            </a:r>
            <a:r>
              <a:rPr lang="ru-RU" dirty="0"/>
              <a:t> партии /МНРП/ вернула своё первоначальное название — Монгольская народная партия, тогда газ</a:t>
            </a:r>
            <a:r>
              <a:rPr lang="af-ZA" dirty="0"/>
              <a:t>e</a:t>
            </a:r>
            <a:r>
              <a:rPr lang="ru-RU" dirty="0"/>
              <a:t>та также вернула своё изначальное название </a:t>
            </a:r>
            <a:r>
              <a:rPr lang="ru-RU" dirty="0" err="1"/>
              <a:t>Үнэн</a:t>
            </a:r>
            <a:r>
              <a:rPr lang="ru-RU" dirty="0"/>
              <a:t> - Правда.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863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84C5CC-2402-6651-4212-225BBA34B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Тираж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6211F7-5D76-C46A-3756-3DEBE87C1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ru-RU" dirty="0"/>
              <a:t>В</a:t>
            </a:r>
            <a:r>
              <a:rPr lang="en-US" dirty="0"/>
              <a:t> </a:t>
            </a:r>
            <a:r>
              <a:rPr lang="ru-RU" dirty="0"/>
              <a:t>1976 году газета выходила ежедневно, а её тираж составлял 113 тыс. экземпляров,</a:t>
            </a:r>
            <a:endParaRPr lang="en-US" dirty="0"/>
          </a:p>
          <a:p>
            <a:pPr marL="342900" indent="-342900">
              <a:buFontTx/>
              <a:buChar char="-"/>
            </a:pPr>
            <a:r>
              <a:rPr lang="ru-RU" dirty="0"/>
              <a:t>1985 году - 145 </a:t>
            </a:r>
            <a:r>
              <a:rPr lang="ru-RU" dirty="0" err="1"/>
              <a:t>тыс</a:t>
            </a:r>
            <a:r>
              <a:rPr lang="en-US" dirty="0"/>
              <a:t>яч экзэмпляров.</a:t>
            </a:r>
          </a:p>
        </p:txBody>
      </p:sp>
    </p:spTree>
    <p:extLst>
      <p:ext uri="{BB962C8B-B14F-4D97-AF65-F5344CB8AC3E}">
        <p14:creationId xmlns:p14="http://schemas.microsoft.com/office/powerpoint/2010/main" val="2195248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D431BE-C7ED-3F7E-A620-56FDF878A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dirty="0"/>
              <a:t>Другиe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95C813-6545-11B2-C9BF-57F638219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752" y="2510117"/>
            <a:ext cx="11241741" cy="3621127"/>
          </a:xfrm>
        </p:spPr>
        <p:txBody>
          <a:bodyPr/>
          <a:lstStyle/>
          <a:p>
            <a:endParaRPr lang="mn-MN" dirty="0"/>
          </a:p>
          <a:p>
            <a:r>
              <a:rPr lang="mn-MN" dirty="0"/>
              <a:t>Тип: </a:t>
            </a:r>
            <a:r>
              <a:rPr lang="ru-RU" b="0" i="0" dirty="0">
                <a:solidFill>
                  <a:srgbClr val="4A4A4A"/>
                </a:solidFill>
                <a:effectLst/>
                <a:latin typeface="Roboto" panose="02000000000000000000" pitchFamily="2" charset="0"/>
              </a:rPr>
              <a:t>Общественно-политическая</a:t>
            </a:r>
            <a:endParaRPr lang="mn-MN" b="0" i="0" dirty="0">
              <a:solidFill>
                <a:srgbClr val="4A4A4A"/>
              </a:solidFill>
              <a:effectLst/>
              <a:latin typeface="Roboto" panose="02000000000000000000" pitchFamily="2" charset="0"/>
            </a:endParaRPr>
          </a:p>
          <a:p>
            <a:r>
              <a:rPr lang="mn-MN" dirty="0"/>
              <a:t>Формат: Широкий</a:t>
            </a:r>
          </a:p>
          <a:p>
            <a:r>
              <a:rPr lang="mn-MN" dirty="0"/>
              <a:t>Пeриодичность: Eжeднeвно</a:t>
            </a:r>
          </a:p>
          <a:p>
            <a:r>
              <a:rPr lang="mn-MN" dirty="0"/>
              <a:t>Язык: Монгольский</a:t>
            </a:r>
          </a:p>
          <a:p>
            <a:r>
              <a:rPr lang="mn-MN" dirty="0"/>
              <a:t>Страна: Монголия</a:t>
            </a:r>
          </a:p>
          <a:p>
            <a:r>
              <a:rPr lang="mn-MN" dirty="0"/>
              <a:t>Главный рeдактор: Ц.Ганбат </a:t>
            </a:r>
          </a:p>
          <a:p>
            <a:endParaRPr lang="mn-MN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3842697"/>
      </p:ext>
    </p:extLst>
  </p:cSld>
  <p:clrMapOvr>
    <a:masterClrMapping/>
  </p:clrMapOvr>
</p:sld>
</file>

<file path=ppt/theme/theme1.xml><?xml version="1.0" encoding="utf-8"?>
<a:theme xmlns:a="http://schemas.openxmlformats.org/drawingml/2006/main" name="AdornVTI">
  <a:themeElements>
    <a:clrScheme name="GC1">
      <a:dk1>
        <a:sysClr val="windowText" lastClr="000000"/>
      </a:dk1>
      <a:lt1>
        <a:sysClr val="window" lastClr="FFFFFF"/>
      </a:lt1>
      <a:dk2>
        <a:srgbClr val="2C2830"/>
      </a:dk2>
      <a:lt2>
        <a:srgbClr val="E0DCE1"/>
      </a:lt2>
      <a:accent1>
        <a:srgbClr val="908193"/>
      </a:accent1>
      <a:accent2>
        <a:srgbClr val="A08889"/>
      </a:accent2>
      <a:accent3>
        <a:srgbClr val="B48C7E"/>
      </a:accent3>
      <a:accent4>
        <a:srgbClr val="809C9B"/>
      </a:accent4>
      <a:accent5>
        <a:srgbClr val="899F91"/>
      </a:accent5>
      <a:accent6>
        <a:srgbClr val="728274"/>
      </a:accent6>
      <a:hlink>
        <a:srgbClr val="837585"/>
      </a:hlink>
      <a:folHlink>
        <a:srgbClr val="677E83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5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AdornVTI</vt:lpstr>
      <vt:lpstr>Правда-Үнэн</vt:lpstr>
      <vt:lpstr>Владелец</vt:lpstr>
      <vt:lpstr>Названия</vt:lpstr>
      <vt:lpstr>Тираж</vt:lpstr>
      <vt:lpstr>Другиe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Правда-Үнэн</dc:title>
  <dc:creator>Ayush Enkhtuul</dc:creator>
  <cp:lastModifiedBy>Ayush Enkhtuul</cp:lastModifiedBy>
  <cp:revision>3</cp:revision>
  <dcterms:created xsi:type="dcterms:W3CDTF">2025-12-05T16:03:04Z</dcterms:created>
  <dcterms:modified xsi:type="dcterms:W3CDTF">2025-12-06T09:43:14Z</dcterms:modified>
</cp:coreProperties>
</file>