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7" r:id="rId2"/>
    <p:sldId id="258" r:id="rId3"/>
    <p:sldId id="259" r:id="rId4"/>
    <p:sldId id="261" r:id="rId5"/>
    <p:sldId id="262" r:id="rId6"/>
    <p:sldId id="263" r:id="rId7"/>
    <p:sldId id="27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4" autoAdjust="0"/>
    <p:restoredTop sz="94718" autoAdjust="0"/>
  </p:normalViewPr>
  <p:slideViewPr>
    <p:cSldViewPr>
      <p:cViewPr varScale="1">
        <p:scale>
          <a:sx n="70" d="100"/>
          <a:sy n="70" d="100"/>
        </p:scale>
        <p:origin x="-138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14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non\Documents\Downloads\slide-3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2014\China\Sudalgaa\201310%20China%20(Soyoloo)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2014\China\Sudalgaa\201310%20China%20(Soyoloo)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2014\China\Xi%20Jin%20Ping%20ailchlal%208.21-22\FDI%20Mongolbank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Soyol-Erdene\2014\China\Sudalgaa\201310%20China%20(Soyoloo)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Sheet1!$A$6</c:f>
              <c:strCache>
                <c:ptCount val="1"/>
              </c:strCache>
            </c:strRef>
          </c:tx>
          <c:spPr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c:spPr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Val val="1"/>
          </c:dLbls>
          <c:cat>
            <c:numRef>
              <c:f>Sheet1!$B$5:$K$5</c:f>
              <c:numCache>
                <c:formatCode>General</c:formatCod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2014.07</c:v>
                </c:pt>
              </c:numCache>
            </c:numRef>
          </c:cat>
          <c:val>
            <c:numRef>
              <c:f>Sheet1!$B$6:$K$6</c:f>
              <c:numCache>
                <c:formatCode>General</c:formatCode>
                <c:ptCount val="10"/>
                <c:pt idx="0">
                  <c:v>971</c:v>
                </c:pt>
                <c:pt idx="1">
                  <c:v>1505</c:v>
                </c:pt>
                <c:pt idx="2">
                  <c:v>1609</c:v>
                </c:pt>
                <c:pt idx="3">
                  <c:v>1551</c:v>
                </c:pt>
                <c:pt idx="4">
                  <c:v>613</c:v>
                </c:pt>
                <c:pt idx="5">
                  <c:v>769</c:v>
                </c:pt>
                <c:pt idx="6">
                  <c:v>933</c:v>
                </c:pt>
                <c:pt idx="7">
                  <c:v>741</c:v>
                </c:pt>
                <c:pt idx="8">
                  <c:v>390</c:v>
                </c:pt>
                <c:pt idx="9">
                  <c:v>175</c:v>
                </c:pt>
              </c:numCache>
            </c:numRef>
          </c:val>
        </c:ser>
        <c:dLbls>
          <c:showVal val="1"/>
        </c:dLbls>
        <c:gapWidth val="106"/>
        <c:overlap val="-96"/>
        <c:axId val="64264064"/>
        <c:axId val="64265600"/>
      </c:barChart>
      <c:catAx>
        <c:axId val="64264064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64265600"/>
        <c:crosses val="autoZero"/>
        <c:auto val="1"/>
        <c:lblAlgn val="ctr"/>
        <c:lblOffset val="100"/>
      </c:catAx>
      <c:valAx>
        <c:axId val="64265600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64264064"/>
        <c:crosses val="autoZero"/>
        <c:crossBetween val="between"/>
      </c:valAx>
    </c:plotArea>
    <c:plotVisOnly val="1"/>
    <c:dispBlanksAs val="gap"/>
  </c:chart>
  <c:spPr>
    <a:effectLst>
      <a:outerShdw blurRad="50800" dist="38100" dir="2700000" algn="tl" rotWithShape="0">
        <a:prstClr val="black">
          <a:alpha val="40000"/>
        </a:prstClr>
      </a:outerShdw>
    </a:effectLst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6"/>
  <c:chart>
    <c:plotArea>
      <c:layout/>
      <c:barChart>
        <c:barDir val="bar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Val val="1"/>
          </c:dLbls>
          <c:cat>
            <c:strRef>
              <c:f>Sheet1!$B$2:$B$11</c:f>
              <c:strCache>
                <c:ptCount val="10"/>
                <c:pt idx="0">
                  <c:v>Мэдээлэл, холбооны технологи  </c:v>
                </c:pt>
                <c:pt idx="1">
                  <c:v>Аялал жуулчлал </c:v>
                </c:pt>
                <c:pt idx="2">
                  <c:v>Мал аж ахуйн гаралтай түүхий эдийн боловсруулалт </c:v>
                </c:pt>
                <c:pt idx="3">
                  <c:v>Хөнгөн үйлдвэр  </c:v>
                </c:pt>
                <c:pt idx="4">
                  <c:v>Инженерийн барилга байгууламж </c:v>
                </c:pt>
                <c:pt idx="5">
                  <c:v>Тээвэр  </c:v>
                </c:pt>
                <c:pt idx="6">
                  <c:v>Банк, санхүүгийн үйл ажиллагаа </c:v>
                </c:pt>
                <c:pt idx="7">
                  <c:v>Бусад </c:v>
                </c:pt>
                <c:pt idx="8">
                  <c:v>Худалдаа, нийтийн хоол  </c:v>
                </c:pt>
                <c:pt idx="9">
                  <c:v>Геологи, уул уурхайн эрэл хайгуул, олборлолт  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0.30000000000000004</c:v>
                </c:pt>
                <c:pt idx="1">
                  <c:v>0.4</c:v>
                </c:pt>
                <c:pt idx="2">
                  <c:v>0.4</c:v>
                </c:pt>
                <c:pt idx="3">
                  <c:v>0.8</c:v>
                </c:pt>
                <c:pt idx="4">
                  <c:v>0.9</c:v>
                </c:pt>
                <c:pt idx="5">
                  <c:v>1.3</c:v>
                </c:pt>
                <c:pt idx="6">
                  <c:v>1.4</c:v>
                </c:pt>
                <c:pt idx="7">
                  <c:v>3.4</c:v>
                </c:pt>
                <c:pt idx="8">
                  <c:v>16.600000000000001</c:v>
                </c:pt>
                <c:pt idx="9">
                  <c:v>73.599999999999994</c:v>
                </c:pt>
              </c:numCache>
            </c:numRef>
          </c:val>
        </c:ser>
        <c:dLbls>
          <c:showVal val="1"/>
        </c:dLbls>
        <c:gapWidth val="43"/>
        <c:axId val="65425408"/>
        <c:axId val="65426944"/>
      </c:barChart>
      <c:catAx>
        <c:axId val="65425408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65426944"/>
        <c:crosses val="autoZero"/>
        <c:auto val="1"/>
        <c:lblAlgn val="ctr"/>
        <c:lblOffset val="100"/>
      </c:catAx>
      <c:valAx>
        <c:axId val="65426944"/>
        <c:scaling>
          <c:orientation val="minMax"/>
        </c:scaling>
        <c:axPos val="b"/>
        <c:numFmt formatCode="General" sourceLinked="1"/>
        <c:majorTickMark val="none"/>
        <c:tickLblPos val="nextTo"/>
        <c:crossAx val="65425408"/>
        <c:crosses val="autoZero"/>
        <c:crossBetween val="between"/>
      </c:valAx>
    </c:plotArea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3.0054644808743192E-2"/>
          <c:y val="3.2791265675124075E-2"/>
          <c:w val="0.93989072331424561"/>
          <c:h val="0.83934450501379665"/>
        </c:manualLayout>
      </c:layout>
      <c:lineChart>
        <c:grouping val="standard"/>
        <c:ser>
          <c:idx val="0"/>
          <c:order val="0"/>
          <c:tx>
            <c:strRef>
              <c:f>Sheet3!$B$9</c:f>
              <c:strCache>
                <c:ptCount val="1"/>
                <c:pt idx="0">
                  <c:v>Бүртгэгдсэн компаний тоо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none"/>
          </c:marker>
          <c:dLbls>
            <c:dLbl>
              <c:idx val="4"/>
              <c:layout>
                <c:manualLayout>
                  <c:x val="-2.459015864417223E-2"/>
                  <c:y val="-6.4814814814814964E-2"/>
                </c:manualLayout>
              </c:layout>
              <c:dLblPos val="r"/>
              <c:showVal val="1"/>
            </c:dLbl>
            <c:dLbl>
              <c:idx val="5"/>
              <c:layout>
                <c:manualLayout>
                  <c:x val="-1.9125678945467354E-2"/>
                  <c:y val="-6.0185185185185147E-2"/>
                </c:manualLayout>
              </c:layout>
              <c:dLblPos val="r"/>
              <c:showVal val="1"/>
            </c:dLbl>
            <c:dLbl>
              <c:idx val="6"/>
              <c:layout>
                <c:manualLayout>
                  <c:x val="-1.9125678945467354E-2"/>
                  <c:y val="-5.0925925925925923E-2"/>
                </c:manualLayout>
              </c:layout>
              <c:dLblPos val="r"/>
              <c:showVal val="1"/>
            </c:dLbl>
            <c:dLbl>
              <c:idx val="7"/>
              <c:layout>
                <c:manualLayout>
                  <c:x val="-1.6393439096114858E-2"/>
                  <c:y val="-3.7037037037037056E-2"/>
                </c:manualLayout>
              </c:layout>
              <c:dLblPos val="r"/>
              <c:showVal val="1"/>
            </c:dLbl>
            <c:dLbl>
              <c:idx val="8"/>
              <c:layout>
                <c:manualLayout>
                  <c:x val="-1.6393439096114858E-2"/>
                  <c:y val="-3.7037037037037028E-2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en-US"/>
              </a:p>
            </c:txPr>
            <c:showVal val="1"/>
          </c:dLbls>
          <c:cat>
            <c:numRef>
              <c:f>Sheet3!$C$8:$K$8</c:f>
              <c:numCache>
                <c:formatCode>General</c:formatCode>
                <c:ptCount val="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</c:numCache>
            </c:numRef>
          </c:cat>
          <c:val>
            <c:numRef>
              <c:f>Sheet3!$C$9:$K$9</c:f>
              <c:numCache>
                <c:formatCode>General</c:formatCode>
                <c:ptCount val="9"/>
                <c:pt idx="0">
                  <c:v>532</c:v>
                </c:pt>
                <c:pt idx="1">
                  <c:v>827</c:v>
                </c:pt>
                <c:pt idx="2">
                  <c:v>876</c:v>
                </c:pt>
                <c:pt idx="3">
                  <c:v>859</c:v>
                </c:pt>
                <c:pt idx="4">
                  <c:v>299</c:v>
                </c:pt>
                <c:pt idx="5">
                  <c:v>386</c:v>
                </c:pt>
                <c:pt idx="6">
                  <c:v>443</c:v>
                </c:pt>
                <c:pt idx="7">
                  <c:v>346</c:v>
                </c:pt>
                <c:pt idx="8">
                  <c:v>167</c:v>
                </c:pt>
              </c:numCache>
            </c:numRef>
          </c:val>
        </c:ser>
        <c:ser>
          <c:idx val="1"/>
          <c:order val="1"/>
          <c:tx>
            <c:strRef>
              <c:f>Sheet3!$B$10</c:f>
              <c:strCache>
                <c:ptCount val="1"/>
                <c:pt idx="0">
                  <c:v>Ажиллаж байгаа компаний тоо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marker>
            <c:symbol val="none"/>
          </c:marker>
          <c:dLbls>
            <c:dLbl>
              <c:idx val="5"/>
              <c:layout>
                <c:manualLayout>
                  <c:x val="-8.1967195480574205E-3"/>
                  <c:y val="2.7777777777777891E-2"/>
                </c:manualLayout>
              </c:layout>
              <c:dLblPos val="r"/>
              <c:showVal val="1"/>
            </c:dLbl>
            <c:dLbl>
              <c:idx val="6"/>
              <c:layout>
                <c:manualLayout>
                  <c:x val="-1.9125678945467354E-2"/>
                  <c:y val="4.1666666666666664E-2"/>
                </c:manualLayout>
              </c:layout>
              <c:dLblPos val="r"/>
              <c:showVal val="1"/>
            </c:dLbl>
            <c:dLbl>
              <c:idx val="7"/>
              <c:layout>
                <c:manualLayout>
                  <c:x val="-2.459015864417223E-2"/>
                  <c:y val="5.0925925925925923E-2"/>
                </c:manualLayout>
              </c:layout>
              <c:dLblPos val="r"/>
              <c:showVal val="1"/>
            </c:dLbl>
            <c:dLbl>
              <c:idx val="8"/>
              <c:layout>
                <c:manualLayout>
                  <c:x val="-1.0928959397409881E-2"/>
                  <c:y val="1.8518518518518639E-2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>
                    <a:solidFill>
                      <a:srgbClr val="C00000"/>
                    </a:solidFill>
                  </a:defRPr>
                </a:pPr>
                <a:endParaRPr lang="en-US"/>
              </a:p>
            </c:txPr>
            <c:showVal val="1"/>
          </c:dLbls>
          <c:cat>
            <c:numRef>
              <c:f>Sheet3!$C$8:$K$8</c:f>
              <c:numCache>
                <c:formatCode>General</c:formatCode>
                <c:ptCount val="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</c:numCache>
            </c:numRef>
          </c:cat>
          <c:val>
            <c:numRef>
              <c:f>Sheet3!$C$10:$K$10</c:f>
              <c:numCache>
                <c:formatCode>General</c:formatCode>
                <c:ptCount val="9"/>
                <c:pt idx="0">
                  <c:v>126</c:v>
                </c:pt>
                <c:pt idx="1">
                  <c:v>183</c:v>
                </c:pt>
                <c:pt idx="2">
                  <c:v>268</c:v>
                </c:pt>
                <c:pt idx="3">
                  <c:v>316</c:v>
                </c:pt>
                <c:pt idx="4">
                  <c:v>194</c:v>
                </c:pt>
                <c:pt idx="5">
                  <c:v>352</c:v>
                </c:pt>
                <c:pt idx="6">
                  <c:v>424</c:v>
                </c:pt>
                <c:pt idx="7">
                  <c:v>342</c:v>
                </c:pt>
                <c:pt idx="8">
                  <c:v>167</c:v>
                </c:pt>
              </c:numCache>
            </c:numRef>
          </c:val>
        </c:ser>
        <c:dLbls>
          <c:showVal val="1"/>
        </c:dLbls>
        <c:marker val="1"/>
        <c:axId val="65943040"/>
        <c:axId val="65944576"/>
      </c:lineChart>
      <c:catAx>
        <c:axId val="65943040"/>
        <c:scaling>
          <c:orientation val="minMax"/>
        </c:scaling>
        <c:axPos val="b"/>
        <c:numFmt formatCode="General" sourceLinked="1"/>
        <c:majorTickMark val="none"/>
        <c:tickLblPos val="nextTo"/>
        <c:crossAx val="65944576"/>
        <c:crosses val="autoZero"/>
        <c:auto val="1"/>
        <c:lblAlgn val="ctr"/>
        <c:lblOffset val="100"/>
      </c:catAx>
      <c:valAx>
        <c:axId val="65944576"/>
        <c:scaling>
          <c:orientation val="minMax"/>
        </c:scaling>
        <c:delete val="1"/>
        <c:axPos val="l"/>
        <c:numFmt formatCode="General" sourceLinked="1"/>
        <c:tickLblPos val="none"/>
        <c:crossAx val="6594304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51746597647516279"/>
          <c:y val="5.1994414159768534E-2"/>
          <c:w val="0.47351730339263226"/>
          <c:h val="0.23115317316104719"/>
        </c:manualLayout>
      </c:layout>
    </c:legend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mn-MN" sz="1800" b="1" i="0" baseline="0"/>
              <a:t>Нэгж: Сая ам.доллар</a:t>
            </a:r>
            <a:endParaRPr lang="en-US"/>
          </a:p>
        </c:rich>
      </c:tx>
      <c:layout/>
    </c:title>
    <c:plotArea>
      <c:layout>
        <c:manualLayout>
          <c:layoutTarget val="inner"/>
          <c:xMode val="edge"/>
          <c:yMode val="edge"/>
          <c:x val="0.05"/>
          <c:y val="0.16655423139675118"/>
          <c:w val="0.93888888888888933"/>
          <c:h val="0.69807795984961341"/>
        </c:manualLayout>
      </c:layout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Sheet5!$F$5:$N$5</c:f>
              <c:strCache>
                <c:ptCount val="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2012*</c:v>
                </c:pt>
                <c:pt idx="8">
                  <c:v>2013</c:v>
                </c:pt>
              </c:strCache>
            </c:strRef>
          </c:cat>
          <c:val>
            <c:numRef>
              <c:f>Sheet5!$F$6:$N$6</c:f>
              <c:numCache>
                <c:formatCode>General</c:formatCode>
                <c:ptCount val="9"/>
                <c:pt idx="0">
                  <c:v>227.9</c:v>
                </c:pt>
                <c:pt idx="1">
                  <c:v>172</c:v>
                </c:pt>
                <c:pt idx="2">
                  <c:v>339.6</c:v>
                </c:pt>
                <c:pt idx="3">
                  <c:v>497.8</c:v>
                </c:pt>
                <c:pt idx="4">
                  <c:v>613.05999999999949</c:v>
                </c:pt>
                <c:pt idx="5">
                  <c:v>176</c:v>
                </c:pt>
                <c:pt idx="6">
                  <c:v>1015.2</c:v>
                </c:pt>
                <c:pt idx="7">
                  <c:v>243.2</c:v>
                </c:pt>
                <c:pt idx="8">
                  <c:v>39.9</c:v>
                </c:pt>
              </c:numCache>
            </c:numRef>
          </c:val>
        </c:ser>
        <c:dLbls>
          <c:showVal val="1"/>
        </c:dLbls>
        <c:overlap val="-25"/>
        <c:axId val="65975808"/>
        <c:axId val="65977344"/>
      </c:barChart>
      <c:catAx>
        <c:axId val="65975808"/>
        <c:scaling>
          <c:orientation val="minMax"/>
        </c:scaling>
        <c:axPos val="b"/>
        <c:numFmt formatCode="General" sourceLinked="1"/>
        <c:majorTickMark val="none"/>
        <c:tickLblPos val="nextTo"/>
        <c:crossAx val="65977344"/>
        <c:crosses val="autoZero"/>
        <c:auto val="1"/>
        <c:lblAlgn val="ctr"/>
        <c:lblOffset val="100"/>
      </c:catAx>
      <c:valAx>
        <c:axId val="65977344"/>
        <c:scaling>
          <c:orientation val="minMax"/>
        </c:scaling>
        <c:delete val="1"/>
        <c:axPos val="l"/>
        <c:numFmt formatCode="General" sourceLinked="1"/>
        <c:tickLblPos val="none"/>
        <c:crossAx val="65975808"/>
        <c:crosses val="autoZero"/>
        <c:crossBetween val="between"/>
      </c:valAx>
    </c:plotArea>
    <c:plotVisOnly val="1"/>
    <c:dispBlanksAs val="gap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9.8571741032371027E-2"/>
          <c:y val="4.7295078530519147E-2"/>
          <c:w val="0.86719203849519066"/>
          <c:h val="0.79857224577696928"/>
        </c:manualLayout>
      </c:layout>
      <c:lineChart>
        <c:grouping val="standard"/>
        <c:ser>
          <c:idx val="0"/>
          <c:order val="0"/>
          <c:tx>
            <c:v>OT included</c:v>
          </c:tx>
          <c:cat>
            <c:numRef>
              <c:f>Sheet1!$D$17:$K$17</c:f>
              <c:numCache>
                <c:formatCode>General</c:formatCode>
                <c:ptCount val="8"/>
                <c:pt idx="0">
                  <c:v>2006</c:v>
                </c:pt>
                <c:pt idx="1">
                  <c:v>2007</c:v>
                </c:pt>
                <c:pt idx="2" formatCode="0">
                  <c:v>2008</c:v>
                </c:pt>
                <c:pt idx="3" formatCode="0">
                  <c:v>2009</c:v>
                </c:pt>
                <c:pt idx="4" formatCode="0">
                  <c:v>2010</c:v>
                </c:pt>
                <c:pt idx="5" formatCode="0">
                  <c:v>2011</c:v>
                </c:pt>
                <c:pt idx="6" formatCode="0">
                  <c:v>2012</c:v>
                </c:pt>
                <c:pt idx="7" formatCode="0">
                  <c:v>2013</c:v>
                </c:pt>
              </c:numCache>
            </c:numRef>
          </c:cat>
          <c:val>
            <c:numRef>
              <c:f>Sheet1!$D$20:$K$20</c:f>
              <c:numCache>
                <c:formatCode>0.00</c:formatCode>
                <c:ptCount val="8"/>
                <c:pt idx="0">
                  <c:v>90.005232862375678</c:v>
                </c:pt>
                <c:pt idx="1">
                  <c:v>94.333333333333258</c:v>
                </c:pt>
                <c:pt idx="2">
                  <c:v>59.370931474235185</c:v>
                </c:pt>
                <c:pt idx="3">
                  <c:v>98.91343245461951</c:v>
                </c:pt>
                <c:pt idx="4">
                  <c:v>10.79970630047497</c:v>
                </c:pt>
                <c:pt idx="5">
                  <c:v>21.973504259774739</c:v>
                </c:pt>
                <c:pt idx="6">
                  <c:v>5.5174978548300775</c:v>
                </c:pt>
                <c:pt idx="7">
                  <c:v>1.9017186789794436</c:v>
                </c:pt>
              </c:numCache>
            </c:numRef>
          </c:val>
        </c:ser>
        <c:ser>
          <c:idx val="1"/>
          <c:order val="1"/>
          <c:tx>
            <c:v>OT excluded</c:v>
          </c:tx>
          <c:cat>
            <c:numRef>
              <c:f>Sheet1!$D$17:$K$17</c:f>
              <c:numCache>
                <c:formatCode>General</c:formatCode>
                <c:ptCount val="8"/>
                <c:pt idx="0">
                  <c:v>2006</c:v>
                </c:pt>
                <c:pt idx="1">
                  <c:v>2007</c:v>
                </c:pt>
                <c:pt idx="2" formatCode="0">
                  <c:v>2008</c:v>
                </c:pt>
                <c:pt idx="3" formatCode="0">
                  <c:v>2009</c:v>
                </c:pt>
                <c:pt idx="4" formatCode="0">
                  <c:v>2010</c:v>
                </c:pt>
                <c:pt idx="5" formatCode="0">
                  <c:v>2011</c:v>
                </c:pt>
                <c:pt idx="6" formatCode="0">
                  <c:v>2012</c:v>
                </c:pt>
                <c:pt idx="7" formatCode="0">
                  <c:v>2013</c:v>
                </c:pt>
              </c:numCache>
            </c:numRef>
          </c:cat>
          <c:val>
            <c:numRef>
              <c:f>Sheet1!$D$27:$K$27</c:f>
              <c:numCache>
                <c:formatCode>General</c:formatCode>
                <c:ptCount val="8"/>
                <c:pt idx="4" formatCode="0.00">
                  <c:v>30.271757825937389</c:v>
                </c:pt>
                <c:pt idx="5" formatCode="0.00">
                  <c:v>28.1953007832028</c:v>
                </c:pt>
                <c:pt idx="6" formatCode="0.00">
                  <c:v>11.596967240474942</c:v>
                </c:pt>
                <c:pt idx="7" formatCode="0.00">
                  <c:v>8.8890753903274646</c:v>
                </c:pt>
              </c:numCache>
            </c:numRef>
          </c:val>
        </c:ser>
        <c:dLbls/>
        <c:marker val="1"/>
        <c:axId val="67384064"/>
        <c:axId val="67385600"/>
      </c:lineChart>
      <c:catAx>
        <c:axId val="67384064"/>
        <c:scaling>
          <c:orientation val="minMax"/>
        </c:scaling>
        <c:axPos val="b"/>
        <c:numFmt formatCode="General" sourceLinked="1"/>
        <c:tickLblPos val="nextTo"/>
        <c:crossAx val="67385600"/>
        <c:crosses val="autoZero"/>
        <c:auto val="1"/>
        <c:lblAlgn val="ctr"/>
        <c:lblOffset val="100"/>
      </c:catAx>
      <c:valAx>
        <c:axId val="67385600"/>
        <c:scaling>
          <c:orientation val="minMax"/>
          <c:max val="100"/>
        </c:scaling>
        <c:axPos val="l"/>
        <c:majorGridlines>
          <c:spPr>
            <a:ln>
              <a:solidFill>
                <a:schemeClr val="bg1">
                  <a:lumMod val="95000"/>
                </a:schemeClr>
              </a:solidFill>
            </a:ln>
          </c:spPr>
        </c:majorGridlines>
        <c:numFmt formatCode="0" sourceLinked="0"/>
        <c:tickLblPos val="nextTo"/>
        <c:crossAx val="67384064"/>
        <c:crosses val="autoZero"/>
        <c:crossBetween val="between"/>
        <c:minorUnit val="2"/>
      </c:valAx>
      <c:spPr>
        <a:ln>
          <a:noFill/>
        </a:ln>
      </c:spPr>
    </c:plotArea>
    <c:legend>
      <c:legendPos val="r"/>
      <c:layout>
        <c:manualLayout>
          <c:xMode val="edge"/>
          <c:yMode val="edge"/>
          <c:x val="0.73798600174978124"/>
          <c:y val="6.9401692200615636E-2"/>
          <c:w val="0.22312510936132984"/>
          <c:h val="0.15406102991119724"/>
        </c:manualLayout>
      </c:layout>
    </c:legend>
    <c:plotVisOnly val="1"/>
    <c:dispBlanksAs val="gap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0.47176876640419946"/>
          <c:y val="2.6682364013048406E-2"/>
          <c:w val="0.50498779527559068"/>
          <c:h val="0.950169690021614"/>
        </c:manualLayout>
      </c:layout>
      <c:barChart>
        <c:barDir val="bar"/>
        <c:grouping val="clustered"/>
        <c:ser>
          <c:idx val="0"/>
          <c:order val="0"/>
          <c:dLbls>
            <c:dLbl>
              <c:idx val="0"/>
              <c:layout>
                <c:manualLayout>
                  <c:x val="0"/>
                  <c:y val="-5.9911742590312533E-18"/>
                </c:manualLayout>
              </c:layout>
              <c:showVal val="1"/>
            </c:dLbl>
            <c:showVal val="1"/>
          </c:dLbls>
          <c:cat>
            <c:strRef>
              <c:f>Sheet4!$B$9:$B$20</c:f>
              <c:strCache>
                <c:ptCount val="12"/>
                <c:pt idx="0">
                  <c:v>Худалдаа, нийтийн хоол</c:v>
                </c:pt>
                <c:pt idx="1">
                  <c:v>Бусад</c:v>
                </c:pt>
                <c:pt idx="2">
                  <c:v>Инженерийн барилга байгууламж, барилгын материалын үйлдвэрлэл</c:v>
                </c:pt>
                <c:pt idx="3">
                  <c:v>Геологи, уул уурхайн эрэл хайгуул, олборлолт</c:v>
                </c:pt>
                <c:pt idx="4">
                  <c:v>Мал аж ахуйн гаралтай түүхий эдийн боловсруулалт</c:v>
                </c:pt>
                <c:pt idx="5">
                  <c:v>Хөнгөн үйлдвэр</c:v>
                </c:pt>
                <c:pt idx="6">
                  <c:v>Хүнсний бүтээгдэхүүний үйлдвэрлэл</c:v>
                </c:pt>
                <c:pt idx="7">
                  <c:v>Аялал жуулчлал</c:v>
                </c:pt>
                <c:pt idx="8">
                  <c:v>ХАА, газар тариалан, МАА</c:v>
                </c:pt>
                <c:pt idx="9">
                  <c:v>Тээвэр</c:v>
                </c:pt>
                <c:pt idx="10">
                  <c:v>Мэдээлэл, холбооны технологи</c:v>
                </c:pt>
                <c:pt idx="11">
                  <c:v>Эрчим хүч</c:v>
                </c:pt>
              </c:strCache>
            </c:strRef>
          </c:cat>
          <c:val>
            <c:numRef>
              <c:f>Sheet4!$C$9:$C$20</c:f>
              <c:numCache>
                <c:formatCode>0.00%</c:formatCode>
                <c:ptCount val="12"/>
                <c:pt idx="0">
                  <c:v>0.72810000000000064</c:v>
                </c:pt>
                <c:pt idx="1">
                  <c:v>0.13450000000000001</c:v>
                </c:pt>
                <c:pt idx="2">
                  <c:v>3.8300000000000001E-2</c:v>
                </c:pt>
                <c:pt idx="3">
                  <c:v>2.2400000000000034E-2</c:v>
                </c:pt>
                <c:pt idx="4">
                  <c:v>1.7800000000000003E-2</c:v>
                </c:pt>
                <c:pt idx="5">
                  <c:v>1.4100000000000001E-2</c:v>
                </c:pt>
                <c:pt idx="6">
                  <c:v>1.2699999999999998E-2</c:v>
                </c:pt>
                <c:pt idx="7">
                  <c:v>1.2200000000000001E-2</c:v>
                </c:pt>
                <c:pt idx="8">
                  <c:v>8.000000000000014E-3</c:v>
                </c:pt>
                <c:pt idx="9">
                  <c:v>6.1000000000000004E-3</c:v>
                </c:pt>
                <c:pt idx="10">
                  <c:v>3.4000000000000046E-3</c:v>
                </c:pt>
                <c:pt idx="11">
                  <c:v>2.5999999999999999E-3</c:v>
                </c:pt>
              </c:numCache>
            </c:numRef>
          </c:val>
        </c:ser>
        <c:dLbls>
          <c:showVal val="1"/>
        </c:dLbls>
        <c:overlap val="-25"/>
        <c:axId val="67305856"/>
        <c:axId val="67307392"/>
      </c:barChart>
      <c:catAx>
        <c:axId val="67305856"/>
        <c:scaling>
          <c:orientation val="maxMin"/>
        </c:scaling>
        <c:axPos val="l"/>
        <c:majorTickMark val="none"/>
        <c:tickLblPos val="nextTo"/>
        <c:crossAx val="67307392"/>
        <c:crosses val="autoZero"/>
        <c:auto val="1"/>
        <c:lblAlgn val="ctr"/>
        <c:lblOffset val="100"/>
      </c:catAx>
      <c:valAx>
        <c:axId val="67307392"/>
        <c:scaling>
          <c:orientation val="minMax"/>
        </c:scaling>
        <c:delete val="1"/>
        <c:axPos val="b"/>
        <c:numFmt formatCode="0.00%" sourceLinked="1"/>
        <c:majorTickMark val="none"/>
        <c:tickLblPos val="nextTo"/>
        <c:crossAx val="67305856"/>
        <c:crosses val="max"/>
        <c:crossBetween val="between"/>
      </c:valAx>
    </c:plotArea>
    <c:plotVisOnly val="1"/>
    <c:dispBlanksAs val="gap"/>
  </c:chart>
  <c:txPr>
    <a:bodyPr/>
    <a:lstStyle/>
    <a:p>
      <a:pPr>
        <a:defRPr sz="1200" b="1">
          <a:latin typeface="+mn-lt"/>
          <a:cs typeface="Times New Roman" pitchFamily="18" charset="0"/>
        </a:defRPr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CC4CF-B141-4E6B-BF6F-C363EC9A56BC}" type="datetimeFigureOut">
              <a:rPr lang="en-US" smtClean="0"/>
              <a:pPr/>
              <a:t>8/14/2014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243400-C673-42B0-83F2-5367062FFB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07824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4ADA4E-29E1-40B8-9854-FA4AA44ADF6A}" type="datetimeFigureOut">
              <a:rPr lang="en-US" smtClean="0"/>
              <a:pPr/>
              <a:t>8/14/2014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4BFD3C-6F6E-43A9-B2F4-28E404CFA2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2283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  <p:sp>
        <p:nvSpPr>
          <p:cNvPr id="36868" name="Footer Placeholder 3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zh-CN" smtClean="0">
                <a:cs typeface="Arial" charset="0"/>
              </a:rPr>
              <a:t>The Ministry of Economic </a:t>
            </a:r>
            <a:endParaRPr lang="zh-CN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  <p:sp>
        <p:nvSpPr>
          <p:cNvPr id="38916" name="Footer Placeholder 3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zh-CN" smtClean="0">
                <a:cs typeface="Arial" charset="0"/>
              </a:rPr>
              <a:t>The Ministry of Economic </a:t>
            </a:r>
            <a:endParaRPr lang="zh-CN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  <p:sp>
        <p:nvSpPr>
          <p:cNvPr id="37892" name="Footer Placeholder 3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zh-CN" smtClean="0">
                <a:cs typeface="Arial" charset="0"/>
              </a:rPr>
              <a:t>The Ministry of Economic </a:t>
            </a:r>
            <a:endParaRPr lang="zh-CN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60CCE1-CF68-4666-952B-F51F14739954}" type="slidenum">
              <a:rPr lang="mn-MN" smtClean="0">
                <a:solidFill>
                  <a:prstClr val="black"/>
                </a:solidFill>
              </a:rPr>
              <a:pPr/>
              <a:t>4</a:t>
            </a:fld>
            <a:endParaRPr lang="mn-M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0288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B7308-39D4-4D13-8469-CBD1DEEF78A1}" type="datetimeFigureOut">
              <a:rPr lang="en-US" smtClean="0"/>
              <a:pPr/>
              <a:t>8/14/2014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4A15C-9FC8-46C5-9DA9-E166B9E70B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B7308-39D4-4D13-8469-CBD1DEEF78A1}" type="datetimeFigureOut">
              <a:rPr lang="en-US" smtClean="0"/>
              <a:pPr/>
              <a:t>8/14/2014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4A15C-9FC8-46C5-9DA9-E166B9E70B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B7308-39D4-4D13-8469-CBD1DEEF78A1}" type="datetimeFigureOut">
              <a:rPr lang="en-US" smtClean="0"/>
              <a:pPr/>
              <a:t>8/14/2014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4A15C-9FC8-46C5-9DA9-E166B9E70B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B9E0C7-8238-4FA9-A94C-3CE4F35D59C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B7308-39D4-4D13-8469-CBD1DEEF78A1}" type="datetimeFigureOut">
              <a:rPr lang="en-US" smtClean="0"/>
              <a:pPr/>
              <a:t>8/14/2014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4A15C-9FC8-46C5-9DA9-E166B9E70B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B7308-39D4-4D13-8469-CBD1DEEF78A1}" type="datetimeFigureOut">
              <a:rPr lang="en-US" smtClean="0"/>
              <a:pPr/>
              <a:t>8/14/2014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4A15C-9FC8-46C5-9DA9-E166B9E70B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B7308-39D4-4D13-8469-CBD1DEEF78A1}" type="datetimeFigureOut">
              <a:rPr lang="en-US" smtClean="0"/>
              <a:pPr/>
              <a:t>8/14/2014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4A15C-9FC8-46C5-9DA9-E166B9E70B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B7308-39D4-4D13-8469-CBD1DEEF78A1}" type="datetimeFigureOut">
              <a:rPr lang="en-US" smtClean="0"/>
              <a:pPr/>
              <a:t>8/14/2014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4A15C-9FC8-46C5-9DA9-E166B9E70B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B7308-39D4-4D13-8469-CBD1DEEF78A1}" type="datetimeFigureOut">
              <a:rPr lang="en-US" smtClean="0"/>
              <a:pPr/>
              <a:t>8/14/2014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4A15C-9FC8-46C5-9DA9-E166B9E70B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B7308-39D4-4D13-8469-CBD1DEEF78A1}" type="datetimeFigureOut">
              <a:rPr lang="en-US" smtClean="0"/>
              <a:pPr/>
              <a:t>8/14/2014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4A15C-9FC8-46C5-9DA9-E166B9E70B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B7308-39D4-4D13-8469-CBD1DEEF78A1}" type="datetimeFigureOut">
              <a:rPr lang="en-US" smtClean="0"/>
              <a:pPr/>
              <a:t>8/14/2014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4A15C-9FC8-46C5-9DA9-E166B9E70B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B7308-39D4-4D13-8469-CBD1DEEF78A1}" type="datetimeFigureOut">
              <a:rPr lang="en-US" smtClean="0"/>
              <a:pPr/>
              <a:t>8/14/2014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4A15C-9FC8-46C5-9DA9-E166B9E70B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B7308-39D4-4D13-8469-CBD1DEEF78A1}" type="datetimeFigureOut">
              <a:rPr lang="en-US" smtClean="0"/>
              <a:pPr/>
              <a:t>8/14/2014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4A15C-9FC8-46C5-9DA9-E166B9E70BE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Users\Oyunchimeg\Desktop\FDI pic.jpg"/>
          <p:cNvPicPr>
            <a:picLocks noChangeAspect="1" noChangeArrowheads="1"/>
          </p:cNvPicPr>
          <p:nvPr/>
        </p:nvPicPr>
        <p:blipFill rotWithShape="1">
          <a:blip r:embed="rId3" cstate="print"/>
          <a:srcRect r="9150"/>
          <a:stretch/>
        </p:blipFill>
        <p:spPr bwMode="auto">
          <a:xfrm>
            <a:off x="304800" y="1507609"/>
            <a:ext cx="8453964" cy="50455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0" y="457200"/>
            <a:ext cx="6934200" cy="5635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>
              <a:defRPr/>
            </a:pPr>
            <a:r>
              <a:rPr lang="mn-MN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Гадаадын шууд хөрөнгө оруулалт </a:t>
            </a: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mn-MN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/Тэрбум ам.дол/</a:t>
            </a: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invest logo ungutei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924800" y="228600"/>
            <a:ext cx="990600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533400"/>
            <a:ext cx="6629400" cy="7159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>
              <a:defRPr/>
            </a:pP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mn-MN" altLang="en-US" sz="2400" dirty="0" smtClean="0">
                <a:latin typeface="Times New Roman" pitchFamily="18" charset="0"/>
                <a:cs typeface="Times New Roman" pitchFamily="18" charset="0"/>
              </a:rPr>
              <a:t>Монгол Улсад </a:t>
            </a:r>
            <a:r>
              <a:rPr lang="mn-MN" altLang="en-US" sz="2400" dirty="0">
                <a:latin typeface="Times New Roman" pitchFamily="18" charset="0"/>
                <a:cs typeface="Times New Roman" pitchFamily="18" charset="0"/>
              </a:rPr>
              <a:t>бүртгэгдсэн гадаадын хөрөнгө 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defRPr/>
            </a:pP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mn-MN" altLang="en-US" sz="2400" dirty="0" smtClean="0">
                <a:latin typeface="Times New Roman" pitchFamily="18" charset="0"/>
                <a:cs typeface="Times New Roman" pitchFamily="18" charset="0"/>
              </a:rPr>
              <a:t>оруулалттай </a:t>
            </a:r>
            <a:r>
              <a:rPr lang="mn-MN" altLang="en-US" sz="2400" dirty="0">
                <a:latin typeface="Times New Roman" pitchFamily="18" charset="0"/>
                <a:cs typeface="Times New Roman" pitchFamily="18" charset="0"/>
              </a:rPr>
              <a:t>компаний тоо</a:t>
            </a: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6" descr="invest logo ungute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24800" y="228600"/>
            <a:ext cx="990600" cy="990600"/>
          </a:xfrm>
          <a:prstGeom prst="rect">
            <a:avLst/>
          </a:prstGeom>
        </p:spPr>
      </p:pic>
      <p:graphicFrame>
        <p:nvGraphicFramePr>
          <p:cNvPr id="8" name="Chart 7"/>
          <p:cNvGraphicFramePr/>
          <p:nvPr/>
        </p:nvGraphicFramePr>
        <p:xfrm>
          <a:off x="380999" y="1447800"/>
          <a:ext cx="8458201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381000"/>
            <a:ext cx="6934200" cy="5635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>
              <a:defRPr/>
            </a:pPr>
            <a:r>
              <a:rPr lang="mn-MN" sz="2400" dirty="0">
                <a:latin typeface="Arial" charset="0"/>
                <a:cs typeface="Arial" charset="0"/>
              </a:rPr>
              <a:t>Гадаадын шууд хөрөнгө </a:t>
            </a:r>
            <a:r>
              <a:rPr lang="mn-MN" sz="2400" dirty="0" smtClean="0">
                <a:latin typeface="Arial" charset="0"/>
                <a:cs typeface="Arial" charset="0"/>
              </a:rPr>
              <a:t>оруулалт </a:t>
            </a:r>
            <a:r>
              <a:rPr lang="en-US" sz="2400" dirty="0">
                <a:latin typeface="Arial" charset="0"/>
                <a:cs typeface="Arial" charset="0"/>
              </a:rPr>
              <a:t>/</a:t>
            </a:r>
            <a:r>
              <a:rPr lang="mn-MN" sz="2400" dirty="0">
                <a:latin typeface="Arial" charset="0"/>
                <a:cs typeface="Arial" charset="0"/>
              </a:rPr>
              <a:t>салбараар</a:t>
            </a:r>
            <a:r>
              <a:rPr lang="en-US" sz="2400" dirty="0">
                <a:latin typeface="Arial" charset="0"/>
                <a:cs typeface="Arial" charset="0"/>
              </a:rPr>
              <a:t>/</a:t>
            </a: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6" descr="invest logo ungute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01000" y="152400"/>
            <a:ext cx="990600" cy="990600"/>
          </a:xfrm>
          <a:prstGeom prst="rect">
            <a:avLst/>
          </a:prstGeom>
        </p:spPr>
      </p:pic>
      <p:graphicFrame>
        <p:nvGraphicFramePr>
          <p:cNvPr id="8" name="Chart 7"/>
          <p:cNvGraphicFramePr/>
          <p:nvPr/>
        </p:nvGraphicFramePr>
        <p:xfrm>
          <a:off x="533400" y="1371600"/>
          <a:ext cx="82296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304800" y="1371600"/>
          <a:ext cx="8305800" cy="37675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4045824"/>
                <a:gridCol w="3497976"/>
              </a:tblGrid>
              <a:tr h="786926"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</a:tr>
              <a:tr h="965674">
                <a:tc>
                  <a:txBody>
                    <a:bodyPr/>
                    <a:lstStyle/>
                    <a:p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 оны эхний хагас жилд орсон хөрөнгө оруулалт 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380</a:t>
                      </a:r>
                      <a:r>
                        <a:rPr lang="mn-MN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сая ам.доллар 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</a:tr>
              <a:tr h="826273">
                <a:tc>
                  <a:txBody>
                    <a:bodyPr/>
                    <a:lstStyle/>
                    <a:p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Шинээр байгуулагдсан</a:t>
                      </a:r>
                      <a:r>
                        <a:rPr lang="mn-MN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компаний тоо 2014 оны 7 сарын байдлаар 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175</a:t>
                      </a:r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компани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</a:tr>
              <a:tr h="826273">
                <a:tc gridSpan="3"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mn-MN" dirty="0" smtClean="0"/>
                        <a:t> ДЦС-5 төслийн концессийн гэрээ зурагдаж, </a:t>
                      </a:r>
                      <a:r>
                        <a:rPr lang="mn-MN" b="0" dirty="0" smtClean="0"/>
                        <a:t>$1.3 тэрбумын бодит хөрөнгө оруулалтын ажил </a:t>
                      </a:r>
                      <a:r>
                        <a:rPr lang="mn-MN" dirty="0" smtClean="0"/>
                        <a:t>эхэлсэн.</a:t>
                      </a:r>
                    </a:p>
                    <a:p>
                      <a:r>
                        <a:rPr lang="mn-MN" dirty="0" smtClean="0"/>
                        <a:t>•Нийт 5 концессийн гэрээ зурагдсан (~ $15 тэрбум), 8 сард 1 гэрээ шинээр зурагдна.</a:t>
                      </a:r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F81CF-8DA2-4553-9EB7-B11C72C38C13}" type="slidenum">
              <a:rPr smtClean="0">
                <a:solidFill>
                  <a:prstClr val="black"/>
                </a:solidFill>
              </a:rPr>
              <a:pPr/>
              <a:t>4</a:t>
            </a:fld>
            <a:endParaRPr dirty="0">
              <a:solidFill>
                <a:prstClr val="black"/>
              </a:solidFill>
            </a:endParaRPr>
          </a:p>
        </p:txBody>
      </p:sp>
      <p:pic>
        <p:nvPicPr>
          <p:cNvPr id="7" name="Picture 6" descr="invest logo ungute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24800" y="228600"/>
            <a:ext cx="990600" cy="990600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0" y="381000"/>
            <a:ext cx="6934200" cy="5635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>
              <a:defRPr/>
            </a:pPr>
            <a:r>
              <a:rPr lang="mn-MN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Хөрөнгө оруулалт 2014 оны эхний хагас жилд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3903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nvest logo ungute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24800" y="228600"/>
            <a:ext cx="990600" cy="9906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381000" y="1295400"/>
            <a:ext cx="3048000" cy="3333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Компаний Тоо (жилээр)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1690654"/>
            <a:ext cx="42672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  <a:defRPr sz="1600" b="1" i="0" u="none" strike="noStrike" kern="1200" baseline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r>
              <a:rPr lang="en-US" sz="1400" dirty="0" smtClean="0"/>
              <a:t>1990 </a:t>
            </a:r>
            <a:r>
              <a:rPr lang="mn-MN" sz="1400" dirty="0" smtClean="0"/>
              <a:t>оноос 2013 оны </a:t>
            </a:r>
            <a:r>
              <a:rPr lang="en-US" sz="1400" dirty="0" smtClean="0"/>
              <a:t>10</a:t>
            </a:r>
            <a:r>
              <a:rPr lang="mn-MN" sz="1400" dirty="0" smtClean="0"/>
              <a:t> дугаар сар хүртэл нийт </a:t>
            </a:r>
            <a:r>
              <a:rPr lang="mn-MN" sz="1400" dirty="0" smtClean="0">
                <a:solidFill>
                  <a:srgbClr val="FE5815"/>
                </a:solidFill>
              </a:rPr>
              <a:t>6</a:t>
            </a:r>
            <a:r>
              <a:rPr lang="en-US" sz="1400" dirty="0" smtClean="0">
                <a:solidFill>
                  <a:srgbClr val="FE5815"/>
                </a:solidFill>
              </a:rPr>
              <a:t>269</a:t>
            </a:r>
            <a:r>
              <a:rPr lang="mn-MN" sz="1400" dirty="0" smtClean="0">
                <a:solidFill>
                  <a:srgbClr val="FE5815"/>
                </a:solidFill>
              </a:rPr>
              <a:t> </a:t>
            </a:r>
            <a:r>
              <a:rPr lang="mn-MN" sz="1400" dirty="0" smtClean="0"/>
              <a:t>компани бүртгэгдсэнээс </a:t>
            </a:r>
            <a:r>
              <a:rPr lang="mn-MN" sz="1400" dirty="0" smtClean="0">
                <a:solidFill>
                  <a:srgbClr val="FE5815"/>
                </a:solidFill>
              </a:rPr>
              <a:t>2555</a:t>
            </a:r>
            <a:r>
              <a:rPr lang="mn-MN" sz="1400" dirty="0" smtClean="0"/>
              <a:t> компани үйл ажиллагаагаа хэвийн үргэлжлүүлж  байна.</a:t>
            </a:r>
          </a:p>
          <a:p>
            <a:pPr>
              <a:buFont typeface="Arial" pitchFamily="34" charset="0"/>
              <a:buChar char="•"/>
              <a:defRPr sz="1600" b="1" i="0" u="none" strike="noStrike" kern="1200" baseline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r>
              <a:rPr lang="mn-MN" sz="1400" dirty="0" smtClean="0"/>
              <a:t>Монгол Улсад ГШХО-тай нийт бүртгэгдсэн компаний </a:t>
            </a:r>
            <a:r>
              <a:rPr lang="mn-MN" sz="1400" dirty="0" smtClean="0">
                <a:solidFill>
                  <a:srgbClr val="FE5815"/>
                </a:solidFill>
              </a:rPr>
              <a:t>тал орчим хувийг </a:t>
            </a:r>
            <a:r>
              <a:rPr lang="mn-MN" sz="1400" dirty="0" smtClean="0"/>
              <a:t>БНХАУ-ын хөрөнгө оруулалттай компани эзэлж байна. 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714101" y="1447800"/>
            <a:ext cx="4125099" cy="38360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mn-MN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Хөрөнгө Оруулалтын Хэмжээ 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(</a:t>
            </a:r>
            <a:r>
              <a:rPr kumimoji="0" lang="mn-MN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Жилээр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)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04298" y="1981200"/>
            <a:ext cx="413801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  <a:defRPr sz="1600" b="1" i="0" u="none" strike="noStrike" kern="1200" baseline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r>
              <a:rPr lang="en-US" sz="1400" dirty="0" smtClean="0"/>
              <a:t>1990 </a:t>
            </a:r>
            <a:r>
              <a:rPr lang="mn-MN" sz="1400" dirty="0" smtClean="0"/>
              <a:t>оноос 2013 он</a:t>
            </a:r>
            <a:r>
              <a:rPr lang="en-US" sz="1400" dirty="0" smtClean="0"/>
              <a:t> </a:t>
            </a:r>
            <a:r>
              <a:rPr lang="mn-MN" sz="1400" dirty="0" smtClean="0"/>
              <a:t>хүртэл нийт хөрөнгө оруулалтын хэмжээ </a:t>
            </a:r>
            <a:r>
              <a:rPr lang="mn-MN" sz="1400" dirty="0" smtClean="0">
                <a:solidFill>
                  <a:srgbClr val="FE5815"/>
                </a:solidFill>
              </a:rPr>
              <a:t>3</a:t>
            </a:r>
            <a:r>
              <a:rPr lang="en-US" sz="1400" dirty="0" smtClean="0">
                <a:solidFill>
                  <a:srgbClr val="FE5815"/>
                </a:solidFill>
              </a:rPr>
              <a:t>’</a:t>
            </a:r>
            <a:r>
              <a:rPr lang="mn-MN" sz="1400" dirty="0" smtClean="0">
                <a:solidFill>
                  <a:srgbClr val="FE5815"/>
                </a:solidFill>
              </a:rPr>
              <a:t>7</a:t>
            </a:r>
            <a:r>
              <a:rPr lang="en-US" sz="1400" dirty="0" smtClean="0">
                <a:solidFill>
                  <a:srgbClr val="FE5815"/>
                </a:solidFill>
              </a:rPr>
              <a:t>66’</a:t>
            </a:r>
            <a:r>
              <a:rPr lang="mn-MN" sz="1400" dirty="0" smtClean="0">
                <a:solidFill>
                  <a:srgbClr val="FE5815"/>
                </a:solidFill>
              </a:rPr>
              <a:t>6</a:t>
            </a:r>
            <a:r>
              <a:rPr lang="en-US" sz="1400" dirty="0" smtClean="0">
                <a:solidFill>
                  <a:srgbClr val="FE5815"/>
                </a:solidFill>
              </a:rPr>
              <a:t>13’86</a:t>
            </a:r>
            <a:r>
              <a:rPr lang="mn-MN" sz="1400" dirty="0" smtClean="0">
                <a:solidFill>
                  <a:srgbClr val="FE5815"/>
                </a:solidFill>
              </a:rPr>
              <a:t>0 </a:t>
            </a:r>
            <a:r>
              <a:rPr lang="mn-MN" sz="1400" dirty="0" smtClean="0"/>
              <a:t>ам.долларт хүрсэн байна.</a:t>
            </a:r>
          </a:p>
        </p:txBody>
      </p:sp>
      <p:graphicFrame>
        <p:nvGraphicFramePr>
          <p:cNvPr id="11" name="Chart 10"/>
          <p:cNvGraphicFramePr>
            <a:graphicFrameLocks/>
          </p:cNvGraphicFramePr>
          <p:nvPr/>
        </p:nvGraphicFramePr>
        <p:xfrm>
          <a:off x="228600" y="3200400"/>
          <a:ext cx="4114800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hart 13"/>
          <p:cNvGraphicFramePr>
            <a:graphicFrameLocks/>
          </p:cNvGraphicFramePr>
          <p:nvPr/>
        </p:nvGraphicFramePr>
        <p:xfrm>
          <a:off x="4343400" y="3200400"/>
          <a:ext cx="4572000" cy="281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Title 1"/>
          <p:cNvSpPr txBox="1">
            <a:spLocks/>
          </p:cNvSpPr>
          <p:nvPr/>
        </p:nvSpPr>
        <p:spPr>
          <a:xfrm>
            <a:off x="0" y="304800"/>
            <a:ext cx="6629400" cy="7159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>
              <a:defRPr/>
            </a:pPr>
            <a:r>
              <a:rPr lang="mn-MN" altLang="en-US" sz="2400" dirty="0" smtClean="0">
                <a:latin typeface="Times New Roman" pitchFamily="18" charset="0"/>
                <a:cs typeface="Times New Roman" pitchFamily="18" charset="0"/>
              </a:rPr>
              <a:t>Монгол Улсад хийгдсэн БНХАУ-ын хөрөнгө оруулалтын мэдээлэл </a:t>
            </a: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524000"/>
          <a:ext cx="8610594" cy="1600200"/>
        </p:xfrm>
        <a:graphic>
          <a:graphicData uri="http://schemas.openxmlformats.org/drawingml/2006/table">
            <a:tbl>
              <a:tblPr/>
              <a:tblGrid>
                <a:gridCol w="2895600"/>
                <a:gridCol w="685800"/>
                <a:gridCol w="685800"/>
                <a:gridCol w="685800"/>
                <a:gridCol w="726330"/>
                <a:gridCol w="732816"/>
                <a:gridCol w="732816"/>
                <a:gridCol w="732816"/>
                <a:gridCol w="732816"/>
              </a:tblGrid>
              <a:tr h="240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2006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2007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2008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2009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944">
                <a:tc>
                  <a:txBody>
                    <a:bodyPr/>
                    <a:lstStyle/>
                    <a:p>
                      <a:pPr algn="l" fontAlgn="b"/>
                      <a:r>
                        <a:rPr lang="mn-MN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Монгол Улсын хэмжээнд </a:t>
                      </a:r>
                      <a:r>
                        <a:rPr lang="mn-MN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ШХО</a:t>
                      </a:r>
                      <a:endParaRPr lang="mn-MN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191.1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838.5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619.8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1629.7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4620.1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4407.8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2098.1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944">
                <a:tc>
                  <a:txBody>
                    <a:bodyPr/>
                    <a:lstStyle/>
                    <a:p>
                      <a:pPr algn="l" fontAlgn="b"/>
                      <a:r>
                        <a:rPr lang="mn-MN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БНХАУ-ын ШХО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339.6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497.8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613.06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1015.2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243.2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39.9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38684">
                <a:tc>
                  <a:txBody>
                    <a:bodyPr/>
                    <a:lstStyle/>
                    <a:p>
                      <a:pPr algn="l" fontAlgn="b"/>
                      <a:r>
                        <a:rPr lang="mn-MN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Эзлэх </a:t>
                      </a:r>
                      <a:r>
                        <a:rPr lang="mn-MN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хувь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mn-MN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Оюу</a:t>
                      </a:r>
                      <a:r>
                        <a:rPr lang="mn-MN" sz="14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Толгойн хөрөнгө оруулалт оруулсан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mn-MN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90.01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94.33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59.37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98.91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10.80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21.97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5.52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1.90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438684">
                <a:tc>
                  <a:txBody>
                    <a:bodyPr/>
                    <a:lstStyle/>
                    <a:p>
                      <a:pPr algn="l" fontAlgn="b"/>
                      <a:r>
                        <a:rPr lang="mn-MN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Эзлэх </a:t>
                      </a:r>
                      <a:r>
                        <a:rPr lang="mn-MN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хувь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mn-MN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Оюу</a:t>
                      </a:r>
                      <a:r>
                        <a:rPr lang="mn-MN" sz="14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Толгойн хөрөнгө оруулалт оруулаагүй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mn-MN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30.27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28.20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11.60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8.89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pic>
        <p:nvPicPr>
          <p:cNvPr id="6" name="Picture 5" descr="invest logo ungute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24800" y="152400"/>
            <a:ext cx="990600" cy="9906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781800" y="5791200"/>
            <a:ext cx="2362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mn-MN" sz="1400" dirty="0" smtClean="0">
                <a:latin typeface="Times New Roman" pitchFamily="18" charset="0"/>
                <a:cs typeface="Times New Roman" pitchFamily="18" charset="0"/>
              </a:rPr>
              <a:t>БНХАУ-аас оруулсан ШХО-ын хэмжээ 2010 оноос эхлэн буурсан байна. 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Chart 9"/>
          <p:cNvGraphicFramePr/>
          <p:nvPr/>
        </p:nvGraphicFramePr>
        <p:xfrm>
          <a:off x="304800" y="3352800"/>
          <a:ext cx="6248400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itle 1"/>
          <p:cNvSpPr txBox="1">
            <a:spLocks/>
          </p:cNvSpPr>
          <p:nvPr/>
        </p:nvSpPr>
        <p:spPr>
          <a:xfrm>
            <a:off x="0" y="304800"/>
            <a:ext cx="6781800" cy="7159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>
              <a:defRPr/>
            </a:pPr>
            <a:r>
              <a:rPr lang="mn-MN" altLang="en-US" sz="2400" dirty="0" smtClean="0">
                <a:latin typeface="Times New Roman" pitchFamily="18" charset="0"/>
                <a:cs typeface="Times New Roman" pitchFamily="18" charset="0"/>
              </a:rPr>
              <a:t>Монгол Улсад хийгдсэн БНХАУ-ын хөрөнгө оруулалтын мэдээлэл 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mn-MN" sz="2000" dirty="0" smtClean="0">
                <a:latin typeface="Times New Roman" pitchFamily="18" charset="0"/>
                <a:cs typeface="Times New Roman" pitchFamily="18" charset="0"/>
              </a:rPr>
              <a:t>2006 </a:t>
            </a:r>
            <a:r>
              <a:rPr lang="mn-MN" sz="2000" dirty="0">
                <a:latin typeface="Times New Roman" pitchFamily="18" charset="0"/>
                <a:cs typeface="Times New Roman" pitchFamily="18" charset="0"/>
              </a:rPr>
              <a:t>– 2013.10.31-ний </a:t>
            </a:r>
            <a:r>
              <a:rPr lang="mn-MN" sz="2000" dirty="0" smtClean="0">
                <a:latin typeface="Times New Roman" pitchFamily="18" charset="0"/>
                <a:cs typeface="Times New Roman" pitchFamily="18" charset="0"/>
              </a:rPr>
              <a:t>байдлаар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96200" y="1219200"/>
            <a:ext cx="144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(</a:t>
            </a:r>
            <a:r>
              <a:rPr lang="mn-MN" sz="1400" dirty="0" smtClean="0"/>
              <a:t>сая ам.доллар</a:t>
            </a:r>
            <a:r>
              <a:rPr lang="en-US" sz="1400" dirty="0" smtClean="0"/>
              <a:t>)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xfrm>
            <a:off x="0" y="457200"/>
            <a:ext cx="6324600" cy="76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b">
            <a:normAutofit fontScale="90000"/>
          </a:bodyPr>
          <a:lstStyle/>
          <a:p>
            <a:pPr>
              <a:defRPr/>
            </a:pPr>
            <a:r>
              <a:rPr lang="mn-MN" sz="2700" dirty="0" smtClean="0">
                <a:latin typeface="Times New Roman" pitchFamily="18" charset="0"/>
                <a:cs typeface="Times New Roman" pitchFamily="18" charset="0"/>
              </a:rPr>
              <a:t>Монгол Улсад хийгдсэн БНХАУ-ын хөрөнгө оруулалт /салбараар/</a:t>
            </a:r>
            <a:endParaRPr lang="en-US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3058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>
            <a:off x="5181600" y="1447800"/>
            <a:ext cx="378621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  <a:defRPr sz="1100" b="1" i="0" u="none" strike="noStrike" kern="1200" baseline="0">
                <a:solidFill>
                  <a:sysClr val="windowText" lastClr="000000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1990 </a:t>
            </a:r>
            <a:r>
              <a:rPr lang="mn-MN" sz="1400" b="1" dirty="0" smtClean="0">
                <a:latin typeface="Times New Roman" pitchFamily="18" charset="0"/>
                <a:cs typeface="Times New Roman" pitchFamily="18" charset="0"/>
              </a:rPr>
              <a:t>оноос 2013 оны 10 дугаар сар хүртэлх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6" descr="invest logo ungute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24800" y="152400"/>
            <a:ext cx="990600" cy="9906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326</TotalTime>
  <Words>298</Words>
  <Application>Microsoft Office PowerPoint</Application>
  <PresentationFormat>On-screen Show (4:3)</PresentationFormat>
  <Paragraphs>85</Paragraphs>
  <Slides>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Монгол Улсад хийгдсэн БНХАУ-ын хөрөнгө оруулалт /салбараар/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enkhtuul-hurd</cp:lastModifiedBy>
  <cp:revision>44</cp:revision>
  <dcterms:created xsi:type="dcterms:W3CDTF">2014-08-07T16:52:12Z</dcterms:created>
  <dcterms:modified xsi:type="dcterms:W3CDTF">2014-08-14T09:55:46Z</dcterms:modified>
</cp:coreProperties>
</file>