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774" r:id="rId3"/>
    <p:sldId id="777" r:id="rId4"/>
    <p:sldId id="770" r:id="rId5"/>
    <p:sldId id="757" r:id="rId6"/>
    <p:sldId id="758" r:id="rId7"/>
    <p:sldId id="776" r:id="rId8"/>
    <p:sldId id="748" r:id="rId9"/>
    <p:sldId id="749" r:id="rId10"/>
    <p:sldId id="773" r:id="rId11"/>
    <p:sldId id="750" r:id="rId12"/>
    <p:sldId id="752" r:id="rId13"/>
    <p:sldId id="753" r:id="rId14"/>
    <p:sldId id="754" r:id="rId15"/>
    <p:sldId id="755" r:id="rId16"/>
    <p:sldId id="747" r:id="rId17"/>
    <p:sldId id="775" r:id="rId18"/>
  </p:sldIdLst>
  <p:sldSz cx="9906000" cy="6858000" type="A4"/>
  <p:notesSz cx="6946900" cy="10083800"/>
  <p:defaultTextStyle>
    <a:defPPr>
      <a:defRPr lang="en-US"/>
    </a:defPPr>
    <a:lvl1pPr algn="ctr" rtl="0" eaLnBrk="0" fontAlgn="base" hangingPunct="0">
      <a:spcBef>
        <a:spcPct val="0"/>
      </a:spcBef>
      <a:spcAft>
        <a:spcPct val="0"/>
      </a:spcAft>
      <a:defRPr sz="2000" kern="1200">
        <a:solidFill>
          <a:schemeClr val="tx1"/>
        </a:solidFill>
        <a:latin typeface="Arial" charset="0"/>
        <a:ea typeface="+mn-ea"/>
        <a:cs typeface="+mn-cs"/>
      </a:defRPr>
    </a:lvl1pPr>
    <a:lvl2pPr marL="457200" algn="ctr" rtl="0" eaLnBrk="0" fontAlgn="base" hangingPunct="0">
      <a:spcBef>
        <a:spcPct val="0"/>
      </a:spcBef>
      <a:spcAft>
        <a:spcPct val="0"/>
      </a:spcAft>
      <a:defRPr sz="2000" kern="1200">
        <a:solidFill>
          <a:schemeClr val="tx1"/>
        </a:solidFill>
        <a:latin typeface="Arial" charset="0"/>
        <a:ea typeface="+mn-ea"/>
        <a:cs typeface="+mn-cs"/>
      </a:defRPr>
    </a:lvl2pPr>
    <a:lvl3pPr marL="914400" algn="ctr" rtl="0" eaLnBrk="0" fontAlgn="base" hangingPunct="0">
      <a:spcBef>
        <a:spcPct val="0"/>
      </a:spcBef>
      <a:spcAft>
        <a:spcPct val="0"/>
      </a:spcAft>
      <a:defRPr sz="2000" kern="1200">
        <a:solidFill>
          <a:schemeClr val="tx1"/>
        </a:solidFill>
        <a:latin typeface="Arial" charset="0"/>
        <a:ea typeface="+mn-ea"/>
        <a:cs typeface="+mn-cs"/>
      </a:defRPr>
    </a:lvl3pPr>
    <a:lvl4pPr marL="1371600" algn="ctr" rtl="0" eaLnBrk="0" fontAlgn="base" hangingPunct="0">
      <a:spcBef>
        <a:spcPct val="0"/>
      </a:spcBef>
      <a:spcAft>
        <a:spcPct val="0"/>
      </a:spcAft>
      <a:defRPr sz="2000" kern="1200">
        <a:solidFill>
          <a:schemeClr val="tx1"/>
        </a:solidFill>
        <a:latin typeface="Arial" charset="0"/>
        <a:ea typeface="+mn-ea"/>
        <a:cs typeface="+mn-cs"/>
      </a:defRPr>
    </a:lvl4pPr>
    <a:lvl5pPr marL="1828800" algn="ctr"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830"/>
    <a:srgbClr val="EA6C6C"/>
    <a:srgbClr val="BB1B1B"/>
    <a:srgbClr val="35CAFF"/>
    <a:srgbClr val="993300"/>
    <a:srgbClr val="DDDDDD"/>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06" autoAdjust="0"/>
    <p:restoredTop sz="86918" autoAdjust="0"/>
  </p:normalViewPr>
  <p:slideViewPr>
    <p:cSldViewPr snapToGrid="0">
      <p:cViewPr>
        <p:scale>
          <a:sx n="66" d="100"/>
          <a:sy n="66" d="100"/>
        </p:scale>
        <p:origin x="-1608" y="6"/>
      </p:cViewPr>
      <p:guideLst>
        <p:guide orient="horz" pos="4055"/>
        <p:guide orient="horz" pos="904"/>
        <p:guide orient="horz" pos="2162"/>
        <p:guide orient="horz" pos="4235"/>
        <p:guide pos="3119"/>
        <p:guide pos="6083"/>
        <p:guide pos="3234"/>
        <p:guide pos="161"/>
        <p:guide pos="30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1" d="100"/>
          <a:sy n="71" d="100"/>
        </p:scale>
        <p:origin x="-2154" y="-108"/>
      </p:cViewPr>
      <p:guideLst>
        <p:guide orient="horz" pos="3166"/>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Бүхэллэг</c:v>
                </c:pt>
              </c:strCache>
            </c:strRef>
          </c:tx>
          <c:cat>
            <c:numRef>
              <c:f>Sheet1!$A$2:$A$24</c:f>
              <c:numCache>
                <c:formatCode>General</c:formatCode>
                <c:ptCount val="23"/>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2</c:v>
                </c:pt>
                <c:pt idx="18">
                  <c:v>3</c:v>
                </c:pt>
                <c:pt idx="19">
                  <c:v>4</c:v>
                </c:pt>
                <c:pt idx="20">
                  <c:v>5</c:v>
                </c:pt>
                <c:pt idx="21">
                  <c:v>6</c:v>
                </c:pt>
                <c:pt idx="22">
                  <c:v>8</c:v>
                </c:pt>
              </c:numCache>
            </c:numRef>
          </c:cat>
          <c:val>
            <c:numRef>
              <c:f>Sheet1!$B$2:$B$24</c:f>
              <c:numCache>
                <c:formatCode>General</c:formatCode>
                <c:ptCount val="23"/>
                <c:pt idx="0">
                  <c:v>114</c:v>
                </c:pt>
                <c:pt idx="1">
                  <c:v>114</c:v>
                </c:pt>
                <c:pt idx="2">
                  <c:v>120.82</c:v>
                </c:pt>
                <c:pt idx="3">
                  <c:v>118.32</c:v>
                </c:pt>
                <c:pt idx="4">
                  <c:v>113</c:v>
                </c:pt>
                <c:pt idx="5">
                  <c:v>96.960000000000022</c:v>
                </c:pt>
                <c:pt idx="6">
                  <c:v>88.38</c:v>
                </c:pt>
                <c:pt idx="7">
                  <c:v>103</c:v>
                </c:pt>
                <c:pt idx="8">
                  <c:v>105.09</c:v>
                </c:pt>
                <c:pt idx="9">
                  <c:v>110.36999999999999</c:v>
                </c:pt>
                <c:pt idx="10">
                  <c:v>131.57</c:v>
                </c:pt>
                <c:pt idx="11">
                  <c:v>138</c:v>
                </c:pt>
                <c:pt idx="12">
                  <c:v>130.94999999999999</c:v>
                </c:pt>
                <c:pt idx="13">
                  <c:v>127.33</c:v>
                </c:pt>
                <c:pt idx="14">
                  <c:v>115.77</c:v>
                </c:pt>
                <c:pt idx="15">
                  <c:v>104.74000000000002</c:v>
                </c:pt>
                <c:pt idx="16">
                  <c:v>118.13</c:v>
                </c:pt>
                <c:pt idx="17">
                  <c:v>118.17999999999998</c:v>
                </c:pt>
                <c:pt idx="18">
                  <c:v>109.88</c:v>
                </c:pt>
                <c:pt idx="19">
                  <c:v>96.14</c:v>
                </c:pt>
                <c:pt idx="20">
                  <c:v>100.81</c:v>
                </c:pt>
                <c:pt idx="21">
                  <c:v>86.32</c:v>
                </c:pt>
                <c:pt idx="22">
                  <c:v>80.569999999999993</c:v>
                </c:pt>
              </c:numCache>
            </c:numRef>
          </c:val>
          <c:smooth val="0"/>
        </c:ser>
        <c:ser>
          <c:idx val="1"/>
          <c:order val="1"/>
          <c:tx>
            <c:strRef>
              <c:f>Sheet1!$C$1</c:f>
              <c:strCache>
                <c:ptCount val="1"/>
                <c:pt idx="0">
                  <c:v>Нунтаг</c:v>
                </c:pt>
              </c:strCache>
            </c:strRef>
          </c:tx>
          <c:cat>
            <c:numRef>
              <c:f>Sheet1!$A$2:$A$24</c:f>
              <c:numCache>
                <c:formatCode>General</c:formatCode>
                <c:ptCount val="23"/>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2</c:v>
                </c:pt>
                <c:pt idx="18">
                  <c:v>3</c:v>
                </c:pt>
                <c:pt idx="19">
                  <c:v>4</c:v>
                </c:pt>
                <c:pt idx="20">
                  <c:v>5</c:v>
                </c:pt>
                <c:pt idx="21">
                  <c:v>6</c:v>
                </c:pt>
                <c:pt idx="22">
                  <c:v>8</c:v>
                </c:pt>
              </c:numCache>
            </c:numRef>
          </c:cat>
          <c:val>
            <c:numRef>
              <c:f>Sheet1!$C$2:$C$24</c:f>
              <c:numCache>
                <c:formatCode>General</c:formatCode>
                <c:ptCount val="23"/>
                <c:pt idx="9">
                  <c:v>116.94000000000003</c:v>
                </c:pt>
                <c:pt idx="10">
                  <c:v>137.85000000000005</c:v>
                </c:pt>
                <c:pt idx="11">
                  <c:v>143.44</c:v>
                </c:pt>
                <c:pt idx="12">
                  <c:v>125.29</c:v>
                </c:pt>
                <c:pt idx="13">
                  <c:v>121.61999999999999</c:v>
                </c:pt>
                <c:pt idx="14">
                  <c:v>108.64</c:v>
                </c:pt>
                <c:pt idx="15">
                  <c:v>98</c:v>
                </c:pt>
                <c:pt idx="16">
                  <c:v>109.43</c:v>
                </c:pt>
                <c:pt idx="17">
                  <c:v>108.09</c:v>
                </c:pt>
                <c:pt idx="18">
                  <c:v>102.35</c:v>
                </c:pt>
                <c:pt idx="19">
                  <c:v>88.81</c:v>
                </c:pt>
                <c:pt idx="20">
                  <c:v>93.81</c:v>
                </c:pt>
                <c:pt idx="21">
                  <c:v>79.77</c:v>
                </c:pt>
                <c:pt idx="22">
                  <c:v>72.910000000000025</c:v>
                </c:pt>
              </c:numCache>
            </c:numRef>
          </c:val>
          <c:smooth val="0"/>
        </c:ser>
        <c:ser>
          <c:idx val="2"/>
          <c:order val="2"/>
          <c:tx>
            <c:strRef>
              <c:f>Sheet1!$D$1</c:f>
              <c:strCache>
                <c:ptCount val="1"/>
                <c:pt idx="0">
                  <c:v>Баяжмал</c:v>
                </c:pt>
              </c:strCache>
            </c:strRef>
          </c:tx>
          <c:cat>
            <c:numRef>
              <c:f>Sheet1!$A$2:$A$24</c:f>
              <c:numCache>
                <c:formatCode>General</c:formatCode>
                <c:ptCount val="23"/>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2</c:v>
                </c:pt>
                <c:pt idx="18">
                  <c:v>3</c:v>
                </c:pt>
                <c:pt idx="19">
                  <c:v>4</c:v>
                </c:pt>
                <c:pt idx="20">
                  <c:v>5</c:v>
                </c:pt>
                <c:pt idx="21">
                  <c:v>6</c:v>
                </c:pt>
                <c:pt idx="22">
                  <c:v>8</c:v>
                </c:pt>
              </c:numCache>
            </c:numRef>
          </c:cat>
          <c:val>
            <c:numRef>
              <c:f>Sheet1!$D$2:$D$24</c:f>
              <c:numCache>
                <c:formatCode>General</c:formatCode>
                <c:ptCount val="23"/>
                <c:pt idx="0">
                  <c:v>79.8</c:v>
                </c:pt>
                <c:pt idx="1">
                  <c:v>79.8</c:v>
                </c:pt>
                <c:pt idx="2">
                  <c:v>117.91000000000003</c:v>
                </c:pt>
                <c:pt idx="3">
                  <c:v>115.36999999999999</c:v>
                </c:pt>
                <c:pt idx="4">
                  <c:v>111.43</c:v>
                </c:pt>
                <c:pt idx="5">
                  <c:v>92.649999999999991</c:v>
                </c:pt>
                <c:pt idx="6">
                  <c:v>82.61999999999999</c:v>
                </c:pt>
                <c:pt idx="7">
                  <c:v>97.940000000000026</c:v>
                </c:pt>
                <c:pt idx="8">
                  <c:v>99.86</c:v>
                </c:pt>
                <c:pt idx="12">
                  <c:v>140</c:v>
                </c:pt>
              </c:numCache>
            </c:numRef>
          </c:val>
          <c:smooth val="0"/>
        </c:ser>
        <c:dLbls>
          <c:showLegendKey val="0"/>
          <c:showVal val="0"/>
          <c:showCatName val="0"/>
          <c:showSerName val="0"/>
          <c:showPercent val="0"/>
          <c:showBubbleSize val="0"/>
        </c:dLbls>
        <c:marker val="1"/>
        <c:smooth val="0"/>
        <c:axId val="22603264"/>
        <c:axId val="22604800"/>
      </c:lineChart>
      <c:catAx>
        <c:axId val="22603264"/>
        <c:scaling>
          <c:orientation val="minMax"/>
        </c:scaling>
        <c:delete val="0"/>
        <c:axPos val="b"/>
        <c:numFmt formatCode="General" sourceLinked="1"/>
        <c:majorTickMark val="out"/>
        <c:minorTickMark val="none"/>
        <c:tickLblPos val="nextTo"/>
        <c:crossAx val="22604800"/>
        <c:crosses val="autoZero"/>
        <c:auto val="1"/>
        <c:lblAlgn val="ctr"/>
        <c:lblOffset val="100"/>
        <c:noMultiLvlLbl val="0"/>
      </c:catAx>
      <c:valAx>
        <c:axId val="22604800"/>
        <c:scaling>
          <c:orientation val="minMax"/>
        </c:scaling>
        <c:delete val="0"/>
        <c:axPos val="l"/>
        <c:majorGridlines>
          <c:spPr>
            <a:ln>
              <a:solidFill>
                <a:schemeClr val="bg2">
                  <a:lumMod val="95000"/>
                </a:schemeClr>
              </a:solidFill>
            </a:ln>
          </c:spPr>
        </c:majorGridlines>
        <c:numFmt formatCode="General" sourceLinked="1"/>
        <c:majorTickMark val="out"/>
        <c:minorTickMark val="none"/>
        <c:tickLblPos val="nextTo"/>
        <c:crossAx val="2260326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3009900" cy="503238"/>
          </a:xfrm>
          <a:prstGeom prst="rect">
            <a:avLst/>
          </a:prstGeom>
          <a:noFill/>
          <a:ln w="9525">
            <a:noFill/>
            <a:miter lim="800000"/>
            <a:headEnd/>
            <a:tailEnd/>
          </a:ln>
          <a:effectLst/>
        </p:spPr>
        <p:txBody>
          <a:bodyPr vert="horz" wrap="square" lIns="90427" tIns="45215" rIns="90427" bIns="45215" numCol="1" anchor="t" anchorCtr="0" compatLnSpc="1">
            <a:prstTxWarp prst="textNoShape">
              <a:avLst/>
            </a:prstTxWarp>
          </a:bodyPr>
          <a:lstStyle>
            <a:lvl1pPr algn="l" defTabSz="901700">
              <a:defRPr sz="1200">
                <a:latin typeface="Times New Roman" pitchFamily="18" charset="0"/>
              </a:defRPr>
            </a:lvl1pPr>
          </a:lstStyle>
          <a:p>
            <a:endParaRPr lang="en-US" altLang="zh-CN"/>
          </a:p>
        </p:txBody>
      </p:sp>
      <p:sp>
        <p:nvSpPr>
          <p:cNvPr id="185347" name="Rectangle 3"/>
          <p:cNvSpPr>
            <a:spLocks noGrp="1" noChangeArrowheads="1"/>
          </p:cNvSpPr>
          <p:nvPr>
            <p:ph type="dt" sz="quarter" idx="1"/>
          </p:nvPr>
        </p:nvSpPr>
        <p:spPr bwMode="auto">
          <a:xfrm>
            <a:off x="3937000" y="0"/>
            <a:ext cx="3008313" cy="503238"/>
          </a:xfrm>
          <a:prstGeom prst="rect">
            <a:avLst/>
          </a:prstGeom>
          <a:noFill/>
          <a:ln w="9525">
            <a:noFill/>
            <a:miter lim="800000"/>
            <a:headEnd/>
            <a:tailEnd/>
          </a:ln>
          <a:effectLst/>
        </p:spPr>
        <p:txBody>
          <a:bodyPr vert="horz" wrap="square" lIns="90427" tIns="45215" rIns="90427" bIns="45215" numCol="1" anchor="t" anchorCtr="0" compatLnSpc="1">
            <a:prstTxWarp prst="textNoShape">
              <a:avLst/>
            </a:prstTxWarp>
          </a:bodyPr>
          <a:lstStyle>
            <a:lvl1pPr algn="r" defTabSz="901700">
              <a:defRPr sz="1200">
                <a:latin typeface="Times New Roman" pitchFamily="18" charset="0"/>
              </a:defRPr>
            </a:lvl1pPr>
          </a:lstStyle>
          <a:p>
            <a:endParaRPr lang="en-US" altLang="zh-CN"/>
          </a:p>
        </p:txBody>
      </p:sp>
      <p:sp>
        <p:nvSpPr>
          <p:cNvPr id="185348" name="Rectangle 4"/>
          <p:cNvSpPr>
            <a:spLocks noGrp="1" noChangeArrowheads="1"/>
          </p:cNvSpPr>
          <p:nvPr>
            <p:ph type="ftr" sz="quarter" idx="2"/>
          </p:nvPr>
        </p:nvSpPr>
        <p:spPr bwMode="auto">
          <a:xfrm>
            <a:off x="0" y="9575800"/>
            <a:ext cx="3009900" cy="506413"/>
          </a:xfrm>
          <a:prstGeom prst="rect">
            <a:avLst/>
          </a:prstGeom>
          <a:noFill/>
          <a:ln w="9525">
            <a:noFill/>
            <a:miter lim="800000"/>
            <a:headEnd/>
            <a:tailEnd/>
          </a:ln>
          <a:effectLst/>
        </p:spPr>
        <p:txBody>
          <a:bodyPr vert="horz" wrap="square" lIns="90427" tIns="45215" rIns="90427" bIns="45215" numCol="1" anchor="b" anchorCtr="0" compatLnSpc="1">
            <a:prstTxWarp prst="textNoShape">
              <a:avLst/>
            </a:prstTxWarp>
          </a:bodyPr>
          <a:lstStyle>
            <a:lvl1pPr algn="l" defTabSz="901700">
              <a:defRPr sz="1200">
                <a:latin typeface="Times New Roman" pitchFamily="18" charset="0"/>
              </a:defRPr>
            </a:lvl1pPr>
          </a:lstStyle>
          <a:p>
            <a:endParaRPr lang="en-US" altLang="zh-CN"/>
          </a:p>
        </p:txBody>
      </p:sp>
      <p:sp>
        <p:nvSpPr>
          <p:cNvPr id="185349" name="Rectangle 5"/>
          <p:cNvSpPr>
            <a:spLocks noGrp="1" noChangeArrowheads="1"/>
          </p:cNvSpPr>
          <p:nvPr>
            <p:ph type="sldNum" sz="quarter" idx="3"/>
          </p:nvPr>
        </p:nvSpPr>
        <p:spPr bwMode="auto">
          <a:xfrm>
            <a:off x="3937000" y="9575800"/>
            <a:ext cx="3008313" cy="506413"/>
          </a:xfrm>
          <a:prstGeom prst="rect">
            <a:avLst/>
          </a:prstGeom>
          <a:noFill/>
          <a:ln w="9525">
            <a:noFill/>
            <a:miter lim="800000"/>
            <a:headEnd/>
            <a:tailEnd/>
          </a:ln>
          <a:effectLst/>
        </p:spPr>
        <p:txBody>
          <a:bodyPr vert="horz" wrap="square" lIns="90427" tIns="45215" rIns="90427" bIns="45215" numCol="1" anchor="b" anchorCtr="0" compatLnSpc="1">
            <a:prstTxWarp prst="textNoShape">
              <a:avLst/>
            </a:prstTxWarp>
          </a:bodyPr>
          <a:lstStyle>
            <a:lvl1pPr algn="r" defTabSz="901700">
              <a:defRPr sz="1200">
                <a:latin typeface="Times New Roman" pitchFamily="18" charset="0"/>
              </a:defRPr>
            </a:lvl1pPr>
          </a:lstStyle>
          <a:p>
            <a:fld id="{D2C3E813-C239-48F0-B216-8ACF671FA321}" type="slidenum">
              <a:rPr lang="en-US" altLang="zh-CN"/>
              <a:pPr/>
              <a:t>‹#›</a:t>
            </a:fld>
            <a:endParaRPr lang="en-US" altLang="zh-CN"/>
          </a:p>
        </p:txBody>
      </p:sp>
    </p:spTree>
    <p:extLst>
      <p:ext uri="{BB962C8B-B14F-4D97-AF65-F5344CB8AC3E}">
        <p14:creationId xmlns:p14="http://schemas.microsoft.com/office/powerpoint/2010/main" val="1792764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271463" y="214313"/>
            <a:ext cx="6407150" cy="443547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317500" y="4864100"/>
            <a:ext cx="6375400" cy="4625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p:txBody>
      </p:sp>
      <p:sp>
        <p:nvSpPr>
          <p:cNvPr id="15367" name="Rectangle 7"/>
          <p:cNvSpPr>
            <a:spLocks noGrp="1" noChangeArrowheads="1"/>
          </p:cNvSpPr>
          <p:nvPr>
            <p:ph type="sldNum" sz="quarter" idx="5"/>
          </p:nvPr>
        </p:nvSpPr>
        <p:spPr bwMode="auto">
          <a:xfrm>
            <a:off x="3095625" y="9845675"/>
            <a:ext cx="752475" cy="214313"/>
          </a:xfrm>
          <a:prstGeom prst="rect">
            <a:avLst/>
          </a:prstGeom>
          <a:noFill/>
          <a:ln w="9525">
            <a:noFill/>
            <a:miter lim="800000"/>
            <a:headEnd/>
            <a:tailEnd/>
          </a:ln>
          <a:effectLst/>
        </p:spPr>
        <p:txBody>
          <a:bodyPr vert="horz" wrap="square" lIns="88635" tIns="44319" rIns="88635" bIns="44319" numCol="1" anchor="b" anchorCtr="0" compatLnSpc="1">
            <a:prstTxWarp prst="textNoShape">
              <a:avLst/>
            </a:prstTxWarp>
          </a:bodyPr>
          <a:lstStyle>
            <a:lvl1pPr defTabSz="884238">
              <a:defRPr sz="1000"/>
            </a:lvl1pPr>
          </a:lstStyle>
          <a:p>
            <a:r>
              <a:rPr lang="en-US" altLang="zh-CN"/>
              <a:t>– </a:t>
            </a:r>
            <a:fld id="{1C0D5216-A9FB-491B-B93C-7592D001E7EC}" type="slidenum">
              <a:rPr lang="en-US" altLang="zh-CN"/>
              <a:pPr/>
              <a:t>‹#›</a:t>
            </a:fld>
            <a:r>
              <a:rPr lang="en-US" altLang="zh-CN"/>
              <a:t> –</a:t>
            </a:r>
          </a:p>
        </p:txBody>
      </p:sp>
    </p:spTree>
    <p:extLst>
      <p:ext uri="{BB962C8B-B14F-4D97-AF65-F5344CB8AC3E}">
        <p14:creationId xmlns:p14="http://schemas.microsoft.com/office/powerpoint/2010/main" val="2753359741"/>
      </p:ext>
    </p:extLst>
  </p:cSld>
  <p:clrMap bg1="lt1" tx1="dk1" bg2="lt2" tx2="dk2" accent1="accent1" accent2="accent2" accent3="accent3" accent4="accent4" accent5="accent5" accent6="accent6" hlink="hlink" folHlink="folHlink"/>
  <p:notesStyle>
    <a:lvl1pPr marL="174625" indent="-174625" algn="l" rtl="0" fontAlgn="base">
      <a:spcBef>
        <a:spcPct val="20000"/>
      </a:spcBef>
      <a:spcAft>
        <a:spcPct val="0"/>
      </a:spcAft>
      <a:buFont typeface="Wingdings 2" pitchFamily="18" charset="2"/>
      <a:buChar char="¡"/>
      <a:defRPr kumimoji="1" sz="1200" kern="1200">
        <a:solidFill>
          <a:schemeClr val="tx1"/>
        </a:solidFill>
        <a:latin typeface="Arial" charset="0"/>
        <a:ea typeface="PMingLiU" pitchFamily="18" charset="-120"/>
        <a:cs typeface="+mn-cs"/>
      </a:defRPr>
    </a:lvl1pPr>
    <a:lvl2pPr marL="457200" indent="-168275" algn="l" rtl="0" fontAlgn="base">
      <a:spcBef>
        <a:spcPct val="20000"/>
      </a:spcBef>
      <a:spcAft>
        <a:spcPct val="0"/>
      </a:spcAft>
      <a:buClr>
        <a:schemeClr val="folHlink"/>
      </a:buClr>
      <a:buSzPct val="70000"/>
      <a:buFont typeface="Arial" charset="0"/>
      <a:buChar char="►"/>
      <a:defRPr kumimoji="1" sz="1200" kern="1200">
        <a:solidFill>
          <a:schemeClr val="tx1"/>
        </a:solidFill>
        <a:latin typeface="Arial" charset="0"/>
        <a:ea typeface="PMingLiU" pitchFamily="18" charset="-120"/>
        <a:cs typeface="+mn-cs"/>
      </a:defRPr>
    </a:lvl2pPr>
    <a:lvl3pPr marL="746125" indent="-174625" algn="l" rtl="0" fontAlgn="base">
      <a:spcBef>
        <a:spcPct val="20000"/>
      </a:spcBef>
      <a:spcAft>
        <a:spcPct val="0"/>
      </a:spcAft>
      <a:buClr>
        <a:schemeClr val="folHlink"/>
      </a:buClr>
      <a:buSzPct val="90000"/>
      <a:buFont typeface="Arial" charset="0"/>
      <a:buChar char="–"/>
      <a:defRPr kumimoji="1" sz="1200" kern="1200">
        <a:solidFill>
          <a:schemeClr val="tx1"/>
        </a:solidFill>
        <a:latin typeface="Arial" charset="0"/>
        <a:ea typeface="PMingLiU" pitchFamily="18" charset="-120"/>
        <a:cs typeface="+mn-cs"/>
      </a:defRPr>
    </a:lvl3pPr>
    <a:lvl4pPr marL="1028700" indent="-168275" algn="l" rtl="0" fontAlgn="base">
      <a:spcBef>
        <a:spcPct val="30000"/>
      </a:spcBef>
      <a:spcAft>
        <a:spcPct val="0"/>
      </a:spcAft>
      <a:buChar char="•"/>
      <a:defRPr kumimoji="1" sz="1200" kern="1200">
        <a:solidFill>
          <a:schemeClr val="tx1"/>
        </a:solidFill>
        <a:latin typeface="Times New Roman" pitchFamily="18" charset="0"/>
        <a:ea typeface="PMingLiU" pitchFamily="18" charset="-120"/>
        <a:cs typeface="+mn-cs"/>
      </a:defRPr>
    </a:lvl4pPr>
    <a:lvl5pPr marL="1317625" indent="-174625" algn="l" rtl="0" fontAlgn="base">
      <a:spcBef>
        <a:spcPct val="30000"/>
      </a:spcBef>
      <a:spcAft>
        <a:spcPct val="0"/>
      </a:spcAft>
      <a:buChar char="•"/>
      <a:defRPr kumimoji="1" sz="1200" kern="1200">
        <a:solidFill>
          <a:schemeClr val="tx1"/>
        </a:solidFill>
        <a:latin typeface="Times New Roman" pitchFamily="18" charset="0"/>
        <a:ea typeface="PMingLiU"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ltLang="zh-CN"/>
              <a:t>– </a:t>
            </a:r>
            <a:fld id="{4A960A2A-81CD-471C-BE74-0C4D4115853D}" type="slidenum">
              <a:rPr lang="en-US" altLang="zh-CN"/>
              <a:pPr/>
              <a:t>1</a:t>
            </a:fld>
            <a:r>
              <a:rPr lang="en-US" altLang="zh-CN"/>
              <a:t> –</a:t>
            </a:r>
          </a:p>
        </p:txBody>
      </p:sp>
      <p:sp>
        <p:nvSpPr>
          <p:cNvPr id="367624" name="Rectangle 8"/>
          <p:cNvSpPr>
            <a:spLocks noGrp="1" noRot="1" noChangeAspect="1" noChangeArrowheads="1" noTextEdit="1"/>
          </p:cNvSpPr>
          <p:nvPr>
            <p:ph type="sldImg"/>
          </p:nvPr>
        </p:nvSpPr>
        <p:spPr>
          <a:ln/>
        </p:spPr>
      </p:sp>
      <p:sp>
        <p:nvSpPr>
          <p:cNvPr id="367625" name="Rectangle 9"/>
          <p:cNvSpPr>
            <a:spLocks noGrp="1" noChangeArrowheads="1"/>
          </p:cNvSpPr>
          <p:nvPr>
            <p:ph type="body" idx="1"/>
          </p:nvPr>
        </p:nvSpPr>
        <p:spPr/>
        <p:txBody>
          <a:bodyPr/>
          <a:lstStyle/>
          <a:p>
            <a:r>
              <a:rPr lang="en-US" altLang="zh-CN"/>
              <a:t>[Text to Come]</a:t>
            </a:r>
          </a:p>
          <a:p>
            <a:pPr lvl="1"/>
            <a:r>
              <a:rPr lang="en-US" altLang="zh-CN"/>
              <a:t>[Text to Come]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altLang="zh-CN" smtClean="0">
                <a:solidFill>
                  <a:prstClr val="black"/>
                </a:solidFill>
              </a:rPr>
              <a:t>– </a:t>
            </a:r>
            <a:fld id="{7BBE491A-478E-40CC-BB90-694D1374956E}" type="slidenum">
              <a:rPr lang="en-US" altLang="zh-CN" smtClean="0">
                <a:solidFill>
                  <a:prstClr val="black"/>
                </a:solidFill>
              </a:rPr>
              <a:pPr>
                <a:defRPr/>
              </a:pPr>
              <a:t>4</a:t>
            </a:fld>
            <a:r>
              <a:rPr lang="en-US" altLang="zh-CN" smtClean="0">
                <a:solidFill>
                  <a:prstClr val="black"/>
                </a:solidFill>
              </a:rPr>
              <a:t> –</a:t>
            </a:r>
            <a:endParaRPr lang="en-US" altLang="zh-CN">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ltLang="zh-CN"/>
              <a:t>– </a:t>
            </a:r>
            <a:fld id="{4A960A2A-81CD-471C-BE74-0C4D4115853D}" type="slidenum">
              <a:rPr lang="en-US" altLang="zh-CN"/>
              <a:pPr/>
              <a:t>16</a:t>
            </a:fld>
            <a:r>
              <a:rPr lang="en-US" altLang="zh-CN"/>
              <a:t> –</a:t>
            </a:r>
          </a:p>
        </p:txBody>
      </p:sp>
      <p:sp>
        <p:nvSpPr>
          <p:cNvPr id="367624" name="Rectangle 8"/>
          <p:cNvSpPr>
            <a:spLocks noGrp="1" noRot="1" noChangeAspect="1" noChangeArrowheads="1" noTextEdit="1"/>
          </p:cNvSpPr>
          <p:nvPr>
            <p:ph type="sldImg"/>
          </p:nvPr>
        </p:nvSpPr>
        <p:spPr>
          <a:ln/>
        </p:spPr>
      </p:sp>
      <p:sp>
        <p:nvSpPr>
          <p:cNvPr id="367625" name="Rectangle 9"/>
          <p:cNvSpPr>
            <a:spLocks noGrp="1" noChangeArrowheads="1"/>
          </p:cNvSpPr>
          <p:nvPr>
            <p:ph type="body" idx="1"/>
          </p:nvPr>
        </p:nvSpPr>
        <p:spPr/>
        <p:txBody>
          <a:bodyPr/>
          <a:lstStyle/>
          <a:p>
            <a:r>
              <a:rPr lang="en-US" altLang="zh-CN"/>
              <a:t>[Text to Come]</a:t>
            </a:r>
          </a:p>
          <a:p>
            <a:pPr lvl="1"/>
            <a:r>
              <a:rPr lang="en-US" altLang="zh-CN"/>
              <a:t>[Text to Come]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6279" name="Rectangle 135"/>
          <p:cNvSpPr>
            <a:spLocks noGrp="1" noChangeArrowheads="1"/>
          </p:cNvSpPr>
          <p:nvPr>
            <p:ph type="ctrTitle" sz="quarter"/>
          </p:nvPr>
        </p:nvSpPr>
        <p:spPr>
          <a:xfrm>
            <a:off x="1119188" y="2179638"/>
            <a:ext cx="4452937" cy="1241425"/>
          </a:xfrm>
        </p:spPr>
        <p:txBody>
          <a:bodyPr lIns="91440" anchor="ctr"/>
          <a:lstStyle>
            <a:lvl1pPr>
              <a:defRPr/>
            </a:lvl1pPr>
          </a:lstStyle>
          <a:p>
            <a:r>
              <a:rPr lang="en-US" altLang="zh-TW"/>
              <a:t>Click to edit Master title style</a:t>
            </a:r>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250825"/>
            <a:ext cx="23495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588" y="250825"/>
            <a:ext cx="6899275"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6279" name="Rectangle 135"/>
          <p:cNvSpPr>
            <a:spLocks noGrp="1" noChangeArrowheads="1"/>
          </p:cNvSpPr>
          <p:nvPr>
            <p:ph type="ctrTitle" sz="quarter"/>
          </p:nvPr>
        </p:nvSpPr>
        <p:spPr>
          <a:xfrm>
            <a:off x="496888" y="2179638"/>
            <a:ext cx="8923337" cy="1241425"/>
          </a:xfrm>
        </p:spPr>
        <p:txBody>
          <a:bodyPr lIns="91440" anchor="ctr"/>
          <a:lstStyle>
            <a:lvl1pPr algn="ctr">
              <a:defRPr/>
            </a:lvl1pPr>
          </a:lstStyle>
          <a:p>
            <a:r>
              <a:rPr lang="en-US" altLang="zh-TW"/>
              <a:t>Click to edit Master title style</a:t>
            </a:r>
          </a:p>
        </p:txBody>
      </p:sp>
    </p:spTree>
    <p:extLst>
      <p:ext uri="{BB962C8B-B14F-4D97-AF65-F5344CB8AC3E}">
        <p14:creationId xmlns:p14="http://schemas.microsoft.com/office/powerpoint/2010/main" val="1588152312"/>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684695"/>
      </p:ext>
    </p:extLst>
  </p:cSld>
  <p:clrMapOvr>
    <a:masterClrMapping/>
  </p:clrMapOvr>
  <p:transition>
    <p:strips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930068"/>
      </p:ext>
    </p:extLst>
  </p:cSld>
  <p:clrMapOvr>
    <a:masterClrMapping/>
  </p:clrMapOvr>
  <p:transition>
    <p:strips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588" y="1435100"/>
            <a:ext cx="4624387" cy="4913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2375" y="1435100"/>
            <a:ext cx="4624388" cy="4913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1490106"/>
      </p:ext>
    </p:extLst>
  </p:cSld>
  <p:clrMapOvr>
    <a:masterClrMapping/>
  </p:clrMapOvr>
  <p:transition>
    <p:strips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899096"/>
      </p:ext>
    </p:extLst>
  </p:cSld>
  <p:clrMapOvr>
    <a:masterClrMapping/>
  </p:clrMapOvr>
  <p:transition>
    <p:strips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5588" y="191556"/>
            <a:ext cx="7504112" cy="5889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3534545"/>
      </p:ext>
    </p:extLst>
  </p:cSld>
  <p:clrMapOvr>
    <a:masterClrMapping/>
  </p:clrMapOvr>
  <p:transition>
    <p:strips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775294"/>
      </p:ext>
    </p:extLst>
  </p:cSld>
  <p:clrMapOvr>
    <a:masterClrMapping/>
  </p:clrMapOvr>
  <p:transition>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0621236"/>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5135605"/>
      </p:ext>
    </p:extLst>
  </p:cSld>
  <p:clrMapOvr>
    <a:masterClrMapping/>
  </p:clrMapOvr>
  <p:transition>
    <p:strips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5018881"/>
      </p:ext>
    </p:extLst>
  </p:cSld>
  <p:clrMapOvr>
    <a:masterClrMapping/>
  </p:clrMapOvr>
  <p:transition>
    <p:strips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250825"/>
            <a:ext cx="23495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588" y="250825"/>
            <a:ext cx="6899275"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617890"/>
      </p:ext>
    </p:extLst>
  </p:cSld>
  <p:clrMapOvr>
    <a:masterClrMapping/>
  </p:clrMapOvr>
  <p:transition>
    <p:strips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5588" y="250825"/>
            <a:ext cx="7504112" cy="5889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55588" y="1435100"/>
            <a:ext cx="9401175" cy="4913313"/>
          </a:xfrm>
        </p:spPr>
        <p:txBody>
          <a:bodyPr/>
          <a:lstStyle/>
          <a:p>
            <a:pPr lvl="0"/>
            <a:endParaRPr lang="en-US" noProof="0" smtClean="0"/>
          </a:p>
        </p:txBody>
      </p:sp>
    </p:spTree>
    <p:extLst>
      <p:ext uri="{BB962C8B-B14F-4D97-AF65-F5344CB8AC3E}">
        <p14:creationId xmlns:p14="http://schemas.microsoft.com/office/powerpoint/2010/main" val="2858903219"/>
      </p:ext>
    </p:extLst>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588" y="1435100"/>
            <a:ext cx="4624387" cy="4913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2375" y="1435100"/>
            <a:ext cx="4624388" cy="4913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ags" Target="../tags/tag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2.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588" y="250825"/>
            <a:ext cx="7504112" cy="588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031" name="Rectangle 7"/>
          <p:cNvSpPr>
            <a:spLocks noChangeArrowheads="1"/>
          </p:cNvSpPr>
          <p:nvPr/>
        </p:nvSpPr>
        <p:spPr bwMode="auto">
          <a:xfrm>
            <a:off x="9488488" y="6605588"/>
            <a:ext cx="298450" cy="106362"/>
          </a:xfrm>
          <a:prstGeom prst="rect">
            <a:avLst/>
          </a:prstGeom>
          <a:noFill/>
          <a:ln w="9525">
            <a:noFill/>
            <a:miter lim="800000"/>
            <a:headEnd/>
            <a:tailEnd/>
          </a:ln>
          <a:effectLst/>
        </p:spPr>
        <p:txBody>
          <a:bodyPr lIns="0" tIns="0" rIns="0" bIns="0">
            <a:spAutoFit/>
          </a:bodyPr>
          <a:lstStyle/>
          <a:p>
            <a:pPr algn="r">
              <a:spcBef>
                <a:spcPct val="50000"/>
              </a:spcBef>
            </a:pPr>
            <a:fld id="{695CC186-F3C2-44D7-9BB3-73F6C1CEF6CF}" type="slidenum">
              <a:rPr lang="en-US" altLang="zh-CN" sz="700" i="1">
                <a:ea typeface="宋体" pitchFamily="2" charset="-122"/>
                <a:cs typeface="Arial" charset="0"/>
              </a:rPr>
              <a:pPr algn="r">
                <a:spcBef>
                  <a:spcPct val="50000"/>
                </a:spcBef>
              </a:pPr>
              <a:t>‹#›</a:t>
            </a:fld>
            <a:endParaRPr lang="en-US" altLang="zh-CN" sz="700" i="1">
              <a:ea typeface="宋体" pitchFamily="2" charset="-122"/>
              <a:cs typeface="Arial" charset="0"/>
            </a:endParaRPr>
          </a:p>
        </p:txBody>
      </p:sp>
      <p:sp>
        <p:nvSpPr>
          <p:cNvPr id="1038" name="Rectangle 14"/>
          <p:cNvSpPr>
            <a:spLocks noGrp="1" noChangeArrowheads="1"/>
          </p:cNvSpPr>
          <p:nvPr>
            <p:ph type="body" idx="1"/>
          </p:nvPr>
        </p:nvSpPr>
        <p:spPr bwMode="gray">
          <a:xfrm>
            <a:off x="255588" y="1435100"/>
            <a:ext cx="9401175" cy="491331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6" name="Picture 5" descr="back.jpg"/>
          <p:cNvPicPr>
            <a:picLocks noChangeAspect="1"/>
          </p:cNvPicPr>
          <p:nvPr userDrawn="1"/>
        </p:nvPicPr>
        <p:blipFill>
          <a:blip r:embed="rId13"/>
          <a:stretch>
            <a:fillRect/>
          </a:stretch>
        </p:blipFill>
        <p:spPr>
          <a:xfrm>
            <a:off x="0" y="0"/>
            <a:ext cx="9907634"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u"/>
  </p:transition>
  <p:timing>
    <p:tnLst>
      <p:par>
        <p:cTn id="1" dur="indefinite" restart="never" nodeType="tmRoot"/>
      </p:par>
    </p:tnLst>
  </p:timing>
  <p:txStyles>
    <p:titleStyle>
      <a:lvl1pPr algn="l" rtl="0" eaLnBrk="0" fontAlgn="base" hangingPunct="0">
        <a:lnSpc>
          <a:spcPct val="95000"/>
        </a:lnSpc>
        <a:spcBef>
          <a:spcPct val="0"/>
        </a:spcBef>
        <a:spcAft>
          <a:spcPct val="0"/>
        </a:spcAft>
        <a:defRPr sz="2000" b="1">
          <a:solidFill>
            <a:srgbClr val="4D4D4D"/>
          </a:solidFill>
          <a:latin typeface="+mj-lt"/>
          <a:ea typeface="+mj-ea"/>
          <a:cs typeface="+mj-cs"/>
        </a:defRPr>
      </a:lvl1pPr>
      <a:lvl2pPr algn="l" rtl="0" eaLnBrk="0" fontAlgn="base" hangingPunct="0">
        <a:lnSpc>
          <a:spcPct val="95000"/>
        </a:lnSpc>
        <a:spcBef>
          <a:spcPct val="0"/>
        </a:spcBef>
        <a:spcAft>
          <a:spcPct val="0"/>
        </a:spcAft>
        <a:defRPr sz="2000" b="1">
          <a:solidFill>
            <a:srgbClr val="4D4D4D"/>
          </a:solidFill>
          <a:latin typeface="Arial" charset="0"/>
        </a:defRPr>
      </a:lvl2pPr>
      <a:lvl3pPr algn="l" rtl="0" eaLnBrk="0" fontAlgn="base" hangingPunct="0">
        <a:lnSpc>
          <a:spcPct val="95000"/>
        </a:lnSpc>
        <a:spcBef>
          <a:spcPct val="0"/>
        </a:spcBef>
        <a:spcAft>
          <a:spcPct val="0"/>
        </a:spcAft>
        <a:defRPr sz="2000" b="1">
          <a:solidFill>
            <a:srgbClr val="4D4D4D"/>
          </a:solidFill>
          <a:latin typeface="Arial" charset="0"/>
        </a:defRPr>
      </a:lvl3pPr>
      <a:lvl4pPr algn="l" rtl="0" eaLnBrk="0" fontAlgn="base" hangingPunct="0">
        <a:lnSpc>
          <a:spcPct val="95000"/>
        </a:lnSpc>
        <a:spcBef>
          <a:spcPct val="0"/>
        </a:spcBef>
        <a:spcAft>
          <a:spcPct val="0"/>
        </a:spcAft>
        <a:defRPr sz="2000" b="1">
          <a:solidFill>
            <a:srgbClr val="4D4D4D"/>
          </a:solidFill>
          <a:latin typeface="Arial" charset="0"/>
        </a:defRPr>
      </a:lvl4pPr>
      <a:lvl5pPr algn="l" rtl="0" eaLnBrk="0" fontAlgn="base" hangingPunct="0">
        <a:lnSpc>
          <a:spcPct val="95000"/>
        </a:lnSpc>
        <a:spcBef>
          <a:spcPct val="0"/>
        </a:spcBef>
        <a:spcAft>
          <a:spcPct val="0"/>
        </a:spcAft>
        <a:defRPr sz="2000" b="1">
          <a:solidFill>
            <a:srgbClr val="4D4D4D"/>
          </a:solidFill>
          <a:latin typeface="Arial" charset="0"/>
        </a:defRPr>
      </a:lvl5pPr>
      <a:lvl6pPr marL="457200" algn="l" rtl="0" eaLnBrk="0" fontAlgn="base" hangingPunct="0">
        <a:lnSpc>
          <a:spcPct val="95000"/>
        </a:lnSpc>
        <a:spcBef>
          <a:spcPct val="0"/>
        </a:spcBef>
        <a:spcAft>
          <a:spcPct val="0"/>
        </a:spcAft>
        <a:defRPr sz="2000" b="1">
          <a:solidFill>
            <a:srgbClr val="4D4D4D"/>
          </a:solidFill>
          <a:latin typeface="Arial" charset="0"/>
        </a:defRPr>
      </a:lvl6pPr>
      <a:lvl7pPr marL="914400" algn="l" rtl="0" eaLnBrk="0" fontAlgn="base" hangingPunct="0">
        <a:lnSpc>
          <a:spcPct val="95000"/>
        </a:lnSpc>
        <a:spcBef>
          <a:spcPct val="0"/>
        </a:spcBef>
        <a:spcAft>
          <a:spcPct val="0"/>
        </a:spcAft>
        <a:defRPr sz="2000" b="1">
          <a:solidFill>
            <a:srgbClr val="4D4D4D"/>
          </a:solidFill>
          <a:latin typeface="Arial" charset="0"/>
        </a:defRPr>
      </a:lvl7pPr>
      <a:lvl8pPr marL="1371600" algn="l" rtl="0" eaLnBrk="0" fontAlgn="base" hangingPunct="0">
        <a:lnSpc>
          <a:spcPct val="95000"/>
        </a:lnSpc>
        <a:spcBef>
          <a:spcPct val="0"/>
        </a:spcBef>
        <a:spcAft>
          <a:spcPct val="0"/>
        </a:spcAft>
        <a:defRPr sz="2000" b="1">
          <a:solidFill>
            <a:srgbClr val="4D4D4D"/>
          </a:solidFill>
          <a:latin typeface="Arial" charset="0"/>
        </a:defRPr>
      </a:lvl8pPr>
      <a:lvl9pPr marL="1828800" algn="l" rtl="0" eaLnBrk="0" fontAlgn="base" hangingPunct="0">
        <a:lnSpc>
          <a:spcPct val="95000"/>
        </a:lnSpc>
        <a:spcBef>
          <a:spcPct val="0"/>
        </a:spcBef>
        <a:spcAft>
          <a:spcPct val="0"/>
        </a:spcAft>
        <a:defRPr sz="2000" b="1">
          <a:solidFill>
            <a:srgbClr val="4D4D4D"/>
          </a:solidFill>
          <a:latin typeface="Arial" charset="0"/>
        </a:defRPr>
      </a:lvl9pPr>
    </p:titleStyle>
    <p:bodyStyle>
      <a:lvl1pPr marL="282575" indent="-282575" algn="l" rtl="0" eaLnBrk="0" fontAlgn="base" hangingPunct="0">
        <a:spcBef>
          <a:spcPct val="20000"/>
        </a:spcBef>
        <a:spcAft>
          <a:spcPct val="0"/>
        </a:spcAft>
        <a:buClr>
          <a:srgbClr val="BB1B1B"/>
        </a:buClr>
        <a:buSzPct val="80000"/>
        <a:buFont typeface="Wingdings" pitchFamily="2" charset="2"/>
        <a:buChar char="l"/>
        <a:defRPr sz="1100">
          <a:solidFill>
            <a:schemeClr val="tx1"/>
          </a:solidFill>
          <a:latin typeface="+mn-lt"/>
          <a:ea typeface="+mn-ea"/>
          <a:cs typeface="+mn-cs"/>
        </a:defRPr>
      </a:lvl1pPr>
      <a:lvl2pPr marL="682625" indent="-285750" algn="l" rtl="0" eaLnBrk="0" fontAlgn="base" hangingPunct="0">
        <a:spcBef>
          <a:spcPct val="20000"/>
        </a:spcBef>
        <a:spcAft>
          <a:spcPct val="0"/>
        </a:spcAft>
        <a:buClr>
          <a:srgbClr val="969696"/>
        </a:buClr>
        <a:buSzPct val="80000"/>
        <a:buFont typeface="Arial" charset="0"/>
        <a:buChar char="►"/>
        <a:defRPr sz="1000">
          <a:solidFill>
            <a:schemeClr val="tx1"/>
          </a:solidFill>
          <a:latin typeface="+mn-lt"/>
        </a:defRPr>
      </a:lvl2pPr>
      <a:lvl3pPr marL="1025525" indent="-228600" algn="l" rtl="0" eaLnBrk="0" fontAlgn="base" hangingPunct="0">
        <a:spcBef>
          <a:spcPct val="20000"/>
        </a:spcBef>
        <a:spcAft>
          <a:spcPct val="0"/>
        </a:spcAft>
        <a:buClr>
          <a:srgbClr val="969696"/>
        </a:buClr>
        <a:buSzPct val="80000"/>
        <a:buChar char="−"/>
        <a:defRPr sz="900">
          <a:solidFill>
            <a:schemeClr val="tx1"/>
          </a:solidFill>
          <a:latin typeface="+mn-lt"/>
        </a:defRPr>
      </a:lvl3pPr>
      <a:lvl4pPr marL="1368425" indent="-228600" algn="l" rtl="0" eaLnBrk="0" fontAlgn="base" hangingPunct="0">
        <a:spcBef>
          <a:spcPct val="20000"/>
        </a:spcBef>
        <a:spcAft>
          <a:spcPct val="0"/>
        </a:spcAft>
        <a:buClr>
          <a:srgbClr val="969696"/>
        </a:buClr>
        <a:buSzPct val="80000"/>
        <a:buFont typeface="Wingdings" pitchFamily="2" charset="2"/>
        <a:buChar char="p"/>
        <a:defRPr sz="800">
          <a:solidFill>
            <a:schemeClr val="tx1"/>
          </a:solidFill>
          <a:latin typeface="+mn-lt"/>
        </a:defRPr>
      </a:lvl4pPr>
      <a:lvl5pPr marL="1711325" indent="-228600" algn="l" rtl="0" eaLnBrk="0" fontAlgn="base" hangingPunct="0">
        <a:spcBef>
          <a:spcPct val="20000"/>
        </a:spcBef>
        <a:spcAft>
          <a:spcPct val="0"/>
        </a:spcAft>
        <a:buClr>
          <a:srgbClr val="969696"/>
        </a:buClr>
        <a:buSzPct val="80000"/>
        <a:buChar char="»"/>
        <a:defRPr sz="700">
          <a:solidFill>
            <a:schemeClr val="tx1"/>
          </a:solidFill>
          <a:latin typeface="+mn-lt"/>
        </a:defRPr>
      </a:lvl5pPr>
      <a:lvl6pPr marL="2168525" indent="-228600" algn="l" rtl="0" eaLnBrk="0" fontAlgn="base" hangingPunct="0">
        <a:spcBef>
          <a:spcPct val="20000"/>
        </a:spcBef>
        <a:spcAft>
          <a:spcPct val="0"/>
        </a:spcAft>
        <a:buClr>
          <a:srgbClr val="969696"/>
        </a:buClr>
        <a:buSzPct val="80000"/>
        <a:buChar char="»"/>
        <a:defRPr sz="700">
          <a:solidFill>
            <a:schemeClr val="tx1"/>
          </a:solidFill>
          <a:latin typeface="+mn-lt"/>
        </a:defRPr>
      </a:lvl6pPr>
      <a:lvl7pPr marL="2625725" indent="-228600" algn="l" rtl="0" eaLnBrk="0" fontAlgn="base" hangingPunct="0">
        <a:spcBef>
          <a:spcPct val="20000"/>
        </a:spcBef>
        <a:spcAft>
          <a:spcPct val="0"/>
        </a:spcAft>
        <a:buClr>
          <a:srgbClr val="969696"/>
        </a:buClr>
        <a:buSzPct val="80000"/>
        <a:buChar char="»"/>
        <a:defRPr sz="700">
          <a:solidFill>
            <a:schemeClr val="tx1"/>
          </a:solidFill>
          <a:latin typeface="+mn-lt"/>
        </a:defRPr>
      </a:lvl7pPr>
      <a:lvl8pPr marL="3082925" indent="-228600" algn="l" rtl="0" eaLnBrk="0" fontAlgn="base" hangingPunct="0">
        <a:spcBef>
          <a:spcPct val="20000"/>
        </a:spcBef>
        <a:spcAft>
          <a:spcPct val="0"/>
        </a:spcAft>
        <a:buClr>
          <a:srgbClr val="969696"/>
        </a:buClr>
        <a:buSzPct val="80000"/>
        <a:buChar char="»"/>
        <a:defRPr sz="700">
          <a:solidFill>
            <a:schemeClr val="tx1"/>
          </a:solidFill>
          <a:latin typeface="+mn-lt"/>
        </a:defRPr>
      </a:lvl8pPr>
      <a:lvl9pPr marL="3540125" indent="-228600" algn="l" rtl="0" eaLnBrk="0" fontAlgn="base" hangingPunct="0">
        <a:spcBef>
          <a:spcPct val="20000"/>
        </a:spcBef>
        <a:spcAft>
          <a:spcPct val="0"/>
        </a:spcAft>
        <a:buClr>
          <a:srgbClr val="969696"/>
        </a:buClr>
        <a:buSzPct val="80000"/>
        <a:buChar char="»"/>
        <a:defRPr sz="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8" name="Picture 1075" descr="template2content"/>
          <p:cNvPicPr>
            <a:picLocks noChangeAspect="1" noChangeArrowheads="1"/>
          </p:cNvPicPr>
          <p:nvPr/>
        </p:nvPicPr>
        <p:blipFill>
          <a:blip r:embed="rId17"/>
          <a:srcRect/>
          <a:stretch>
            <a:fillRect/>
          </a:stretch>
        </p:blipFill>
        <p:spPr bwMode="auto">
          <a:xfrm>
            <a:off x="0" y="-218811"/>
            <a:ext cx="9906000" cy="6869113"/>
          </a:xfrm>
          <a:prstGeom prst="rect">
            <a:avLst/>
          </a:prstGeom>
          <a:noFill/>
        </p:spPr>
      </p:pic>
      <p:sp>
        <p:nvSpPr>
          <p:cNvPr id="1027" name="Rectangle 2"/>
          <p:cNvSpPr>
            <a:spLocks noGrp="1" noChangeArrowheads="1"/>
          </p:cNvSpPr>
          <p:nvPr>
            <p:ph type="title"/>
            <p:custDataLst>
              <p:tags r:id="rId14"/>
            </p:custDataLst>
          </p:nvPr>
        </p:nvSpPr>
        <p:spPr bwMode="auto">
          <a:xfrm>
            <a:off x="255588" y="-70921"/>
            <a:ext cx="7504112" cy="588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dirty="0" smtClean="0"/>
              <a:t>Click to edit Master title style</a:t>
            </a:r>
          </a:p>
        </p:txBody>
      </p:sp>
      <p:sp>
        <p:nvSpPr>
          <p:cNvPr id="1031" name="Rectangle 7"/>
          <p:cNvSpPr>
            <a:spLocks noChangeArrowheads="1"/>
          </p:cNvSpPr>
          <p:nvPr>
            <p:custDataLst>
              <p:tags r:id="rId15"/>
            </p:custDataLst>
          </p:nvPr>
        </p:nvSpPr>
        <p:spPr bwMode="auto">
          <a:xfrm>
            <a:off x="9488488" y="6605588"/>
            <a:ext cx="298450" cy="106362"/>
          </a:xfrm>
          <a:prstGeom prst="rect">
            <a:avLst/>
          </a:prstGeom>
          <a:noFill/>
          <a:ln w="9525">
            <a:noFill/>
            <a:miter lim="800000"/>
            <a:headEnd/>
            <a:tailEnd/>
          </a:ln>
          <a:effectLst/>
        </p:spPr>
        <p:txBody>
          <a:bodyPr lIns="0" tIns="0" rIns="0" bIns="0">
            <a:spAutoFit/>
          </a:bodyPr>
          <a:lstStyle/>
          <a:p>
            <a:pPr algn="r">
              <a:spcBef>
                <a:spcPct val="50000"/>
              </a:spcBef>
              <a:defRPr/>
            </a:pPr>
            <a:fld id="{197D3830-41D2-484D-8968-BEEE7ED7D4D0}" type="slidenum">
              <a:rPr lang="en-US" altLang="zh-CN" sz="700" i="1">
                <a:solidFill>
                  <a:srgbClr val="000000"/>
                </a:solidFill>
                <a:latin typeface="Arial" pitchFamily="34" charset="0"/>
                <a:ea typeface="宋体" pitchFamily="2" charset="-122"/>
                <a:cs typeface="Arial" pitchFamily="34" charset="0"/>
              </a:rPr>
              <a:pPr algn="r">
                <a:spcBef>
                  <a:spcPct val="50000"/>
                </a:spcBef>
                <a:defRPr/>
              </a:pPr>
              <a:t>‹#›</a:t>
            </a:fld>
            <a:endParaRPr lang="en-US" altLang="zh-CN" sz="700" i="1">
              <a:solidFill>
                <a:srgbClr val="000000"/>
              </a:solidFill>
              <a:latin typeface="Arial" pitchFamily="34" charset="0"/>
              <a:ea typeface="宋体" pitchFamily="2" charset="-122"/>
              <a:cs typeface="Arial" pitchFamily="34" charset="0"/>
            </a:endParaRPr>
          </a:p>
        </p:txBody>
      </p:sp>
      <p:sp>
        <p:nvSpPr>
          <p:cNvPr id="1029" name="Rectangle 14"/>
          <p:cNvSpPr>
            <a:spLocks noGrp="1" noChangeArrowheads="1"/>
          </p:cNvSpPr>
          <p:nvPr>
            <p:ph type="body" idx="1"/>
            <p:custDataLst>
              <p:tags r:id="rId16"/>
            </p:custDataLst>
          </p:nvPr>
        </p:nvSpPr>
        <p:spPr bwMode="gray">
          <a:xfrm>
            <a:off x="255588" y="1435100"/>
            <a:ext cx="9401175" cy="491331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9" name="Picture 8" descr="AFK_logo.png"/>
          <p:cNvPicPr>
            <a:picLocks noChangeAspect="1"/>
          </p:cNvPicPr>
          <p:nvPr userDrawn="1"/>
        </p:nvPicPr>
        <p:blipFill>
          <a:blip r:embed="rId18" cstate="print"/>
          <a:stretch>
            <a:fillRect/>
          </a:stretch>
        </p:blipFill>
        <p:spPr>
          <a:xfrm>
            <a:off x="8289352" y="158445"/>
            <a:ext cx="1506583" cy="847040"/>
          </a:xfrm>
          <a:prstGeom prst="rect">
            <a:avLst/>
          </a:prstGeom>
        </p:spPr>
      </p:pic>
      <p:sp>
        <p:nvSpPr>
          <p:cNvPr id="2" name="Rectangle 1"/>
          <p:cNvSpPr/>
          <p:nvPr userDrawn="1"/>
        </p:nvSpPr>
        <p:spPr bwMode="auto">
          <a:xfrm>
            <a:off x="0" y="-218811"/>
            <a:ext cx="9906000" cy="117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cs typeface="Arial" charset="0"/>
            </a:endParaRPr>
          </a:p>
        </p:txBody>
      </p:sp>
      <p:pic>
        <p:nvPicPr>
          <p:cNvPr id="10" name="Picture 9" descr="back.jpg"/>
          <p:cNvPicPr>
            <a:picLocks noChangeAspect="1"/>
          </p:cNvPicPr>
          <p:nvPr userDrawn="1"/>
        </p:nvPicPr>
        <p:blipFill>
          <a:blip r:embed="rId19"/>
          <a:stretch>
            <a:fillRect/>
          </a:stretch>
        </p:blipFill>
        <p:spPr>
          <a:xfrm>
            <a:off x="-7984" y="-228600"/>
            <a:ext cx="9913984" cy="7048500"/>
          </a:xfrm>
          <a:prstGeom prst="rect">
            <a:avLst/>
          </a:prstGeom>
        </p:spPr>
      </p:pic>
    </p:spTree>
    <p:extLst>
      <p:ext uri="{BB962C8B-B14F-4D97-AF65-F5344CB8AC3E}">
        <p14:creationId xmlns:p14="http://schemas.microsoft.com/office/powerpoint/2010/main" val="581679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strips dir="ru"/>
  </p:transition>
  <p:timing>
    <p:tnLst>
      <p:par>
        <p:cTn id="1" dur="indefinite" restart="never" nodeType="tmRoot"/>
      </p:par>
    </p:tnLst>
  </p:timing>
  <p:txStyles>
    <p:titleStyle>
      <a:lvl1pPr algn="l" rtl="0" eaLnBrk="0" fontAlgn="base" hangingPunct="0">
        <a:lnSpc>
          <a:spcPct val="95000"/>
        </a:lnSpc>
        <a:spcBef>
          <a:spcPct val="0"/>
        </a:spcBef>
        <a:spcAft>
          <a:spcPct val="0"/>
        </a:spcAft>
        <a:defRPr sz="2000" b="1">
          <a:solidFill>
            <a:srgbClr val="4D4D4D"/>
          </a:solidFill>
          <a:latin typeface="+mj-lt"/>
          <a:ea typeface="+mj-ea"/>
          <a:cs typeface="+mj-cs"/>
        </a:defRPr>
      </a:lvl1pPr>
      <a:lvl2pPr algn="l" rtl="0" eaLnBrk="0" fontAlgn="base" hangingPunct="0">
        <a:lnSpc>
          <a:spcPct val="95000"/>
        </a:lnSpc>
        <a:spcBef>
          <a:spcPct val="0"/>
        </a:spcBef>
        <a:spcAft>
          <a:spcPct val="0"/>
        </a:spcAft>
        <a:defRPr sz="2000" b="1">
          <a:solidFill>
            <a:srgbClr val="4D4D4D"/>
          </a:solidFill>
          <a:latin typeface="Arial" pitchFamily="34" charset="0"/>
        </a:defRPr>
      </a:lvl2pPr>
      <a:lvl3pPr algn="l" rtl="0" eaLnBrk="0" fontAlgn="base" hangingPunct="0">
        <a:lnSpc>
          <a:spcPct val="95000"/>
        </a:lnSpc>
        <a:spcBef>
          <a:spcPct val="0"/>
        </a:spcBef>
        <a:spcAft>
          <a:spcPct val="0"/>
        </a:spcAft>
        <a:defRPr sz="2000" b="1">
          <a:solidFill>
            <a:srgbClr val="4D4D4D"/>
          </a:solidFill>
          <a:latin typeface="Arial" pitchFamily="34" charset="0"/>
        </a:defRPr>
      </a:lvl3pPr>
      <a:lvl4pPr algn="l" rtl="0" eaLnBrk="0" fontAlgn="base" hangingPunct="0">
        <a:lnSpc>
          <a:spcPct val="95000"/>
        </a:lnSpc>
        <a:spcBef>
          <a:spcPct val="0"/>
        </a:spcBef>
        <a:spcAft>
          <a:spcPct val="0"/>
        </a:spcAft>
        <a:defRPr sz="2000" b="1">
          <a:solidFill>
            <a:srgbClr val="4D4D4D"/>
          </a:solidFill>
          <a:latin typeface="Arial" pitchFamily="34" charset="0"/>
        </a:defRPr>
      </a:lvl4pPr>
      <a:lvl5pPr algn="l" rtl="0" eaLnBrk="0" fontAlgn="base" hangingPunct="0">
        <a:lnSpc>
          <a:spcPct val="95000"/>
        </a:lnSpc>
        <a:spcBef>
          <a:spcPct val="0"/>
        </a:spcBef>
        <a:spcAft>
          <a:spcPct val="0"/>
        </a:spcAft>
        <a:defRPr sz="2000" b="1">
          <a:solidFill>
            <a:srgbClr val="4D4D4D"/>
          </a:solidFill>
          <a:latin typeface="Arial" pitchFamily="34" charset="0"/>
        </a:defRPr>
      </a:lvl5pPr>
      <a:lvl6pPr marL="457200" algn="l" rtl="0" eaLnBrk="0" fontAlgn="base" hangingPunct="0">
        <a:lnSpc>
          <a:spcPct val="95000"/>
        </a:lnSpc>
        <a:spcBef>
          <a:spcPct val="0"/>
        </a:spcBef>
        <a:spcAft>
          <a:spcPct val="0"/>
        </a:spcAft>
        <a:defRPr sz="2000" b="1">
          <a:solidFill>
            <a:srgbClr val="4D4D4D"/>
          </a:solidFill>
          <a:latin typeface="Arial" pitchFamily="34" charset="0"/>
        </a:defRPr>
      </a:lvl6pPr>
      <a:lvl7pPr marL="914400" algn="l" rtl="0" eaLnBrk="0" fontAlgn="base" hangingPunct="0">
        <a:lnSpc>
          <a:spcPct val="95000"/>
        </a:lnSpc>
        <a:spcBef>
          <a:spcPct val="0"/>
        </a:spcBef>
        <a:spcAft>
          <a:spcPct val="0"/>
        </a:spcAft>
        <a:defRPr sz="2000" b="1">
          <a:solidFill>
            <a:srgbClr val="4D4D4D"/>
          </a:solidFill>
          <a:latin typeface="Arial" pitchFamily="34" charset="0"/>
        </a:defRPr>
      </a:lvl7pPr>
      <a:lvl8pPr marL="1371600" algn="l" rtl="0" eaLnBrk="0" fontAlgn="base" hangingPunct="0">
        <a:lnSpc>
          <a:spcPct val="95000"/>
        </a:lnSpc>
        <a:spcBef>
          <a:spcPct val="0"/>
        </a:spcBef>
        <a:spcAft>
          <a:spcPct val="0"/>
        </a:spcAft>
        <a:defRPr sz="2000" b="1">
          <a:solidFill>
            <a:srgbClr val="4D4D4D"/>
          </a:solidFill>
          <a:latin typeface="Arial" pitchFamily="34" charset="0"/>
        </a:defRPr>
      </a:lvl8pPr>
      <a:lvl9pPr marL="1828800" algn="l" rtl="0" eaLnBrk="0" fontAlgn="base" hangingPunct="0">
        <a:lnSpc>
          <a:spcPct val="95000"/>
        </a:lnSpc>
        <a:spcBef>
          <a:spcPct val="0"/>
        </a:spcBef>
        <a:spcAft>
          <a:spcPct val="0"/>
        </a:spcAft>
        <a:defRPr sz="2000" b="1">
          <a:solidFill>
            <a:srgbClr val="4D4D4D"/>
          </a:solidFill>
          <a:latin typeface="Arial" pitchFamily="34" charset="0"/>
        </a:defRPr>
      </a:lvl9pPr>
    </p:titleStyle>
    <p:bodyStyle>
      <a:lvl1pPr marL="228600" indent="-228600" algn="l" rtl="0" eaLnBrk="0" fontAlgn="base" hangingPunct="0">
        <a:spcBef>
          <a:spcPct val="20000"/>
        </a:spcBef>
        <a:spcAft>
          <a:spcPct val="0"/>
        </a:spcAft>
        <a:buClr>
          <a:srgbClr val="F7C315"/>
        </a:buClr>
        <a:buSzPct val="80000"/>
        <a:buFont typeface="Wingdings" pitchFamily="2" charset="2"/>
        <a:buChar char="l"/>
        <a:defRPr sz="1100">
          <a:solidFill>
            <a:schemeClr val="tx1"/>
          </a:solidFill>
          <a:latin typeface="+mn-lt"/>
          <a:ea typeface="+mn-ea"/>
          <a:cs typeface="+mn-cs"/>
        </a:defRPr>
      </a:lvl1pPr>
      <a:lvl2pPr marL="400050" indent="-169863" algn="l" rtl="0" eaLnBrk="0" fontAlgn="base" hangingPunct="0">
        <a:spcBef>
          <a:spcPct val="20000"/>
        </a:spcBef>
        <a:spcAft>
          <a:spcPct val="0"/>
        </a:spcAft>
        <a:buClr>
          <a:srgbClr val="969696"/>
        </a:buClr>
        <a:buSzPct val="80000"/>
        <a:buFont typeface="Arial" charset="0"/>
        <a:buChar char="►"/>
        <a:defRPr sz="1000">
          <a:solidFill>
            <a:schemeClr val="tx1"/>
          </a:solidFill>
          <a:latin typeface="+mn-lt"/>
        </a:defRPr>
      </a:lvl2pPr>
      <a:lvl3pPr marL="571500" indent="-169863" algn="l" rtl="0" eaLnBrk="0" fontAlgn="base" hangingPunct="0">
        <a:spcBef>
          <a:spcPct val="20000"/>
        </a:spcBef>
        <a:spcAft>
          <a:spcPct val="0"/>
        </a:spcAft>
        <a:buClr>
          <a:srgbClr val="969696"/>
        </a:buClr>
        <a:buSzPct val="80000"/>
        <a:buChar char="−"/>
        <a:defRPr sz="900">
          <a:solidFill>
            <a:schemeClr val="tx1"/>
          </a:solidFill>
          <a:latin typeface="+mn-lt"/>
        </a:defRPr>
      </a:lvl3pPr>
      <a:lvl4pPr marL="742950" indent="-169863" algn="l" rtl="0" eaLnBrk="0" fontAlgn="base" hangingPunct="0">
        <a:spcBef>
          <a:spcPct val="20000"/>
        </a:spcBef>
        <a:spcAft>
          <a:spcPct val="0"/>
        </a:spcAft>
        <a:buClr>
          <a:srgbClr val="969696"/>
        </a:buClr>
        <a:buSzPct val="80000"/>
        <a:buFont typeface="Wingdings" pitchFamily="2" charset="2"/>
        <a:buChar char="p"/>
        <a:defRPr sz="800">
          <a:solidFill>
            <a:schemeClr val="tx1"/>
          </a:solidFill>
          <a:latin typeface="+mn-lt"/>
        </a:defRPr>
      </a:lvl4pPr>
      <a:lvl5pPr marL="857250" indent="-112713" algn="l" rtl="0" eaLnBrk="0" fontAlgn="base" hangingPunct="0">
        <a:spcBef>
          <a:spcPct val="20000"/>
        </a:spcBef>
        <a:spcAft>
          <a:spcPct val="0"/>
        </a:spcAft>
        <a:buClr>
          <a:srgbClr val="969696"/>
        </a:buClr>
        <a:buSzPct val="80000"/>
        <a:buChar char="»"/>
        <a:defRPr sz="700">
          <a:solidFill>
            <a:schemeClr val="tx1"/>
          </a:solidFill>
          <a:latin typeface="+mn-lt"/>
        </a:defRPr>
      </a:lvl5pPr>
      <a:lvl6pPr marL="1314450" indent="-112713" algn="l" rtl="0" eaLnBrk="0" fontAlgn="base" hangingPunct="0">
        <a:spcBef>
          <a:spcPct val="20000"/>
        </a:spcBef>
        <a:spcAft>
          <a:spcPct val="0"/>
        </a:spcAft>
        <a:buClr>
          <a:srgbClr val="969696"/>
        </a:buClr>
        <a:buSzPct val="80000"/>
        <a:buChar char="»"/>
        <a:defRPr sz="700">
          <a:solidFill>
            <a:schemeClr val="tx1"/>
          </a:solidFill>
          <a:latin typeface="+mn-lt"/>
        </a:defRPr>
      </a:lvl6pPr>
      <a:lvl7pPr marL="1771650" indent="-112713" algn="l" rtl="0" eaLnBrk="0" fontAlgn="base" hangingPunct="0">
        <a:spcBef>
          <a:spcPct val="20000"/>
        </a:spcBef>
        <a:spcAft>
          <a:spcPct val="0"/>
        </a:spcAft>
        <a:buClr>
          <a:srgbClr val="969696"/>
        </a:buClr>
        <a:buSzPct val="80000"/>
        <a:buChar char="»"/>
        <a:defRPr sz="700">
          <a:solidFill>
            <a:schemeClr val="tx1"/>
          </a:solidFill>
          <a:latin typeface="+mn-lt"/>
        </a:defRPr>
      </a:lvl7pPr>
      <a:lvl8pPr marL="2228850" indent="-112713" algn="l" rtl="0" eaLnBrk="0" fontAlgn="base" hangingPunct="0">
        <a:spcBef>
          <a:spcPct val="20000"/>
        </a:spcBef>
        <a:spcAft>
          <a:spcPct val="0"/>
        </a:spcAft>
        <a:buClr>
          <a:srgbClr val="969696"/>
        </a:buClr>
        <a:buSzPct val="80000"/>
        <a:buChar char="»"/>
        <a:defRPr sz="700">
          <a:solidFill>
            <a:schemeClr val="tx1"/>
          </a:solidFill>
          <a:latin typeface="+mn-lt"/>
        </a:defRPr>
      </a:lvl8pPr>
      <a:lvl9pPr marL="2686050" indent="-112713" algn="l" rtl="0" eaLnBrk="0" fontAlgn="base" hangingPunct="0">
        <a:spcBef>
          <a:spcPct val="20000"/>
        </a:spcBef>
        <a:spcAft>
          <a:spcPct val="0"/>
        </a:spcAft>
        <a:buClr>
          <a:srgbClr val="969696"/>
        </a:buClr>
        <a:buSzPct val="80000"/>
        <a:buChar char="»"/>
        <a:defRPr sz="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87821" y="1860319"/>
            <a:ext cx="8103476" cy="1323439"/>
          </a:xfrm>
          <a:prstGeom prst="rect">
            <a:avLst/>
          </a:prstGeom>
          <a:noFill/>
        </p:spPr>
        <p:txBody>
          <a:bodyPr wrap="square" rtlCol="0">
            <a:spAutoFit/>
          </a:bodyPr>
          <a:lstStyle/>
          <a:p>
            <a:r>
              <a:rPr lang="mn-MN" sz="2800" b="1" dirty="0" smtClean="0">
                <a:latin typeface="Times New Roman" pitchFamily="18" charset="0"/>
                <a:cs typeface="Times New Roman" pitchFamily="18" charset="0"/>
              </a:rPr>
              <a:t>ЭРДЭСИЙН БҮТЭЭГДЭХҮҮНИЙ ЭКСПОРТ,</a:t>
            </a:r>
          </a:p>
          <a:p>
            <a:r>
              <a:rPr lang="mn-MN" sz="2800" b="1" dirty="0" smtClean="0">
                <a:latin typeface="Times New Roman" pitchFamily="18" charset="0"/>
                <a:cs typeface="Times New Roman" pitchFamily="18" charset="0"/>
              </a:rPr>
              <a:t>ӨРСӨЛДӨХ ЧАДВАР</a:t>
            </a:r>
            <a:endParaRPr lang="en-US" sz="2800" b="1" dirty="0" smtClean="0">
              <a:latin typeface="Times New Roman" pitchFamily="18" charset="0"/>
              <a:cs typeface="Times New Roman" pitchFamily="18" charset="0"/>
            </a:endParaRPr>
          </a:p>
          <a:p>
            <a:r>
              <a:rPr lang="mn-MN" sz="2400" i="1" dirty="0" smtClean="0">
                <a:latin typeface="Times New Roman" pitchFamily="18" charset="0"/>
                <a:cs typeface="Times New Roman" pitchFamily="18" charset="0"/>
              </a:rPr>
              <a:t>ЖИШИГ ҮНЭ ХЭЛЭЛЦҮҮЛЭГ</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4032156347"/>
      </p:ext>
    </p:extLst>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effectLst>
                  <a:outerShdw blurRad="50800" dist="38100" dir="2700000" algn="tl" rotWithShape="0">
                    <a:prstClr val="black">
                      <a:alpha val="40000"/>
                    </a:prstClr>
                  </a:outerShdw>
                </a:effectLst>
              </a:rPr>
              <a:t>КАНАД</a:t>
            </a:r>
            <a:endParaRPr lang="en-US" dirty="0">
              <a:effectLst>
                <a:outerShdw blurRad="50800" dist="38100" dir="2700000" algn="tl" rotWithShape="0">
                  <a:prstClr val="black">
                    <a:alpha val="40000"/>
                  </a:prstClr>
                </a:outerShdw>
              </a:effectLst>
            </a:endParaRPr>
          </a:p>
        </p:txBody>
      </p:sp>
      <p:sp>
        <p:nvSpPr>
          <p:cNvPr id="5" name="TextBox 4"/>
          <p:cNvSpPr txBox="1"/>
          <p:nvPr/>
        </p:nvSpPr>
        <p:spPr>
          <a:xfrm>
            <a:off x="190500" y="6416527"/>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448825369"/>
              </p:ext>
            </p:extLst>
          </p:nvPr>
        </p:nvGraphicFramePr>
        <p:xfrm>
          <a:off x="362528" y="1277254"/>
          <a:ext cx="4761015" cy="4935818"/>
        </p:xfrm>
        <a:graphic>
          <a:graphicData uri="http://schemas.openxmlformats.org/drawingml/2006/table">
            <a:tbl>
              <a:tblPr firstRow="1" bandRow="1">
                <a:tableStyleId>{5C22544A-7EE6-4342-B048-85BDC9FD1C3A}</a:tableStyleId>
              </a:tblPr>
              <a:tblGrid>
                <a:gridCol w="1649692"/>
                <a:gridCol w="3111323"/>
              </a:tblGrid>
              <a:tr h="284759">
                <a:tc>
                  <a:txBody>
                    <a:bodyPr/>
                    <a:lstStyle/>
                    <a:p>
                      <a:r>
                        <a:rPr lang="mn-MN" sz="1200" dirty="0" smtClean="0"/>
                        <a:t>АМНАТ</a:t>
                      </a:r>
                      <a:endParaRPr lang="en-US" sz="1200" dirty="0"/>
                    </a:p>
                  </a:txBody>
                  <a:tcPr/>
                </a:tc>
                <a:tc>
                  <a:txBody>
                    <a:bodyPr/>
                    <a:lstStyle/>
                    <a:p>
                      <a:endParaRPr lang="en-US" sz="1200"/>
                    </a:p>
                  </a:txBody>
                  <a:tcPr/>
                </a:tc>
              </a:tr>
              <a:tr h="664437">
                <a:tc>
                  <a:txBody>
                    <a:bodyPr/>
                    <a:lstStyle/>
                    <a:p>
                      <a:r>
                        <a:rPr lang="mn-MN" sz="1200" dirty="0" smtClean="0"/>
                        <a:t>Татварын</a:t>
                      </a:r>
                      <a:r>
                        <a:rPr lang="mn-MN" sz="1200" baseline="0" dirty="0" smtClean="0"/>
                        <a:t> нэр</a:t>
                      </a:r>
                      <a:endParaRPr lang="en-US" sz="1200" dirty="0"/>
                    </a:p>
                  </a:txBody>
                  <a:tcPr/>
                </a:tc>
                <a:tc>
                  <a:txBody>
                    <a:bodyPr/>
                    <a:lstStyle/>
                    <a:p>
                      <a:pPr marL="342900" indent="-342900">
                        <a:buAutoNum type="arabicPeriod"/>
                      </a:pPr>
                      <a:r>
                        <a:rPr lang="mn-MN" sz="1200" dirty="0" smtClean="0"/>
                        <a:t>Квебек</a:t>
                      </a:r>
                      <a:r>
                        <a:rPr lang="mn-MN" sz="1200" baseline="0" dirty="0" smtClean="0"/>
                        <a:t> ашигт малтмалын татвар</a:t>
                      </a:r>
                    </a:p>
                    <a:p>
                      <a:pPr marL="342900" indent="-342900">
                        <a:buAutoNum type="arabicPeriod"/>
                      </a:pPr>
                      <a:r>
                        <a:rPr lang="en-US" sz="1200" dirty="0" smtClean="0"/>
                        <a:t>BC</a:t>
                      </a:r>
                      <a:r>
                        <a:rPr lang="mn-MN" sz="1200" baseline="0" dirty="0" smtClean="0"/>
                        <a:t> ашигт малтмалын татвар</a:t>
                      </a:r>
                      <a:endParaRPr lang="en-US" sz="1200" baseline="0" dirty="0" smtClean="0"/>
                    </a:p>
                    <a:p>
                      <a:pPr marL="342900" indent="-342900">
                        <a:buAutoNum type="arabicPeriod"/>
                      </a:pPr>
                      <a:r>
                        <a:rPr lang="mn-MN" sz="1200" dirty="0" smtClean="0"/>
                        <a:t>Онтарио</a:t>
                      </a:r>
                      <a:r>
                        <a:rPr lang="mn-MN" sz="1200" baseline="0" dirty="0" smtClean="0"/>
                        <a:t> ашигт малтмалын татвар</a:t>
                      </a:r>
                      <a:endParaRPr lang="mn-MN" sz="1200" dirty="0" smtClean="0"/>
                    </a:p>
                  </a:txBody>
                  <a:tcPr/>
                </a:tc>
              </a:tr>
              <a:tr h="664437">
                <a:tc>
                  <a:txBody>
                    <a:bodyPr/>
                    <a:lstStyle/>
                    <a:p>
                      <a:r>
                        <a:rPr lang="mn-MN" sz="1200" dirty="0" smtClean="0"/>
                        <a:t>Татварын</a:t>
                      </a:r>
                      <a:r>
                        <a:rPr lang="mn-MN" sz="1200" baseline="0" dirty="0" smtClean="0"/>
                        <a:t> хэмжээ тогтоох үндэслэл</a:t>
                      </a:r>
                      <a:endParaRPr lang="en-US" sz="1200" dirty="0"/>
                    </a:p>
                  </a:txBody>
                  <a:tcPr/>
                </a:tc>
                <a:tc>
                  <a:txBody>
                    <a:bodyPr/>
                    <a:lstStyle/>
                    <a:p>
                      <a:pPr marL="342900" indent="-342900">
                        <a:buAutoNum type="arabicPeriod"/>
                      </a:pPr>
                      <a:r>
                        <a:rPr lang="mn-MN" sz="1200" baseline="0" dirty="0" smtClean="0"/>
                        <a:t>Татварын өмнөх ашгаас тооцох</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mn-MN" sz="1200" baseline="0" dirty="0" smtClean="0"/>
                        <a:t>Татварын өмнөх ашгаас тооцох</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mn-MN" sz="1200" baseline="0" dirty="0" smtClean="0"/>
                        <a:t>Татварын өмнөх ашгаас тооцох</a:t>
                      </a:r>
                    </a:p>
                  </a:txBody>
                  <a:tcPr/>
                </a:tc>
              </a:tr>
              <a:tr h="664437">
                <a:tc>
                  <a:txBody>
                    <a:bodyPr/>
                    <a:lstStyle/>
                    <a:p>
                      <a:r>
                        <a:rPr lang="mn-MN" sz="1200" dirty="0" smtClean="0"/>
                        <a:t>Зэс</a:t>
                      </a:r>
                      <a:endParaRPr lang="en-US" sz="1200" dirty="0"/>
                    </a:p>
                  </a:txBody>
                  <a:tcPr/>
                </a:tc>
                <a:tc>
                  <a:txBody>
                    <a:bodyPr/>
                    <a:lstStyle/>
                    <a:p>
                      <a:pPr marL="228600" indent="-228600">
                        <a:buAutoNum type="arabicPeriod"/>
                      </a:pPr>
                      <a:r>
                        <a:rPr lang="mn-MN" sz="1200" dirty="0" smtClean="0"/>
                        <a:t>16.0</a:t>
                      </a:r>
                      <a:r>
                        <a:rPr lang="mn-MN" sz="1200" baseline="0" dirty="0" smtClean="0"/>
                        <a:t>%</a:t>
                      </a:r>
                    </a:p>
                    <a:p>
                      <a:pPr marL="228600" indent="-228600">
                        <a:buAutoNum type="arabicPeriod"/>
                      </a:pPr>
                      <a:r>
                        <a:rPr lang="mn-MN" sz="1200" baseline="0" dirty="0" smtClean="0"/>
                        <a:t>2 .0– 13.0%</a:t>
                      </a:r>
                    </a:p>
                    <a:p>
                      <a:pPr marL="228600" indent="-228600">
                        <a:buAutoNum type="arabicPeriod"/>
                      </a:pPr>
                      <a:r>
                        <a:rPr lang="mn-MN" sz="1200" baseline="0" dirty="0" smtClean="0"/>
                        <a:t>5.0 – 10.0%</a:t>
                      </a:r>
                      <a:endParaRPr lang="en-US" sz="1200" dirty="0"/>
                    </a:p>
                  </a:txBody>
                  <a:tcPr/>
                </a:tc>
              </a:tr>
              <a:tr h="664437">
                <a:tc>
                  <a:txBody>
                    <a:bodyPr/>
                    <a:lstStyle/>
                    <a:p>
                      <a:r>
                        <a:rPr lang="mn-MN" sz="1200" dirty="0" smtClean="0"/>
                        <a:t>Алт</a:t>
                      </a:r>
                      <a:endParaRPr lang="en-US" sz="1200" dirty="0"/>
                    </a:p>
                  </a:txBody>
                  <a:tcPr/>
                </a:tc>
                <a:tc>
                  <a:txBody>
                    <a:bodyPr/>
                    <a:lstStyle/>
                    <a:p>
                      <a:pPr marL="228600" indent="-228600">
                        <a:buAutoNum type="arabicPeriod"/>
                      </a:pPr>
                      <a:r>
                        <a:rPr lang="mn-MN" sz="1200" dirty="0" smtClean="0"/>
                        <a:t>16.0</a:t>
                      </a:r>
                      <a:r>
                        <a:rPr lang="mn-MN" sz="1200" baseline="0" dirty="0" smtClean="0"/>
                        <a:t>%</a:t>
                      </a:r>
                    </a:p>
                    <a:p>
                      <a:pPr marL="228600" indent="-228600">
                        <a:buAutoNum type="arabicPeriod"/>
                      </a:pPr>
                      <a:r>
                        <a:rPr lang="mn-MN" sz="1200" baseline="0" dirty="0" smtClean="0"/>
                        <a:t>2 .0– 13.0%</a:t>
                      </a:r>
                    </a:p>
                    <a:p>
                      <a:pPr marL="228600" indent="-228600">
                        <a:buAutoNum type="arabicPeriod"/>
                      </a:pPr>
                      <a:r>
                        <a:rPr lang="mn-MN" sz="1200" baseline="0" dirty="0" smtClean="0"/>
                        <a:t>5.0 – 10.0%</a:t>
                      </a:r>
                      <a:endParaRPr lang="en-US" sz="1200" dirty="0"/>
                    </a:p>
                  </a:txBody>
                  <a:tcPr/>
                </a:tc>
              </a:tr>
              <a:tr h="664437">
                <a:tc>
                  <a:txBody>
                    <a:bodyPr/>
                    <a:lstStyle/>
                    <a:p>
                      <a:r>
                        <a:rPr lang="mn-MN" sz="1200" dirty="0" smtClean="0"/>
                        <a:t>Төмөр</a:t>
                      </a:r>
                      <a:endParaRPr lang="en-US" sz="1200" dirty="0"/>
                    </a:p>
                  </a:txBody>
                  <a:tcPr/>
                </a:tc>
                <a:tc>
                  <a:txBody>
                    <a:bodyPr/>
                    <a:lstStyle/>
                    <a:p>
                      <a:pPr marL="228600" indent="-228600">
                        <a:buAutoNum type="arabicPeriod"/>
                      </a:pPr>
                      <a:r>
                        <a:rPr lang="mn-MN" sz="1200" smtClean="0"/>
                        <a:t>16.0</a:t>
                      </a:r>
                      <a:r>
                        <a:rPr lang="mn-MN" sz="1200" baseline="0" smtClean="0"/>
                        <a:t>%</a:t>
                      </a:r>
                    </a:p>
                    <a:p>
                      <a:pPr marL="228600" indent="-228600">
                        <a:buAutoNum type="arabicPeriod"/>
                      </a:pPr>
                      <a:r>
                        <a:rPr lang="mn-MN" sz="1200" baseline="0" smtClean="0"/>
                        <a:t>2 .0– 13.0%</a:t>
                      </a:r>
                    </a:p>
                    <a:p>
                      <a:pPr marL="228600" indent="-228600">
                        <a:buAutoNum type="arabicPeriod"/>
                      </a:pPr>
                      <a:r>
                        <a:rPr lang="mn-MN" sz="1200" baseline="0" smtClean="0"/>
                        <a:t>5.0 – 10.0%</a:t>
                      </a:r>
                      <a:endParaRPr lang="en-US" sz="1200" dirty="0"/>
                    </a:p>
                  </a:txBody>
                  <a:tcPr/>
                </a:tc>
              </a:tr>
              <a:tr h="664437">
                <a:tc>
                  <a:txBody>
                    <a:bodyPr/>
                    <a:lstStyle/>
                    <a:p>
                      <a:r>
                        <a:rPr lang="mn-MN" sz="1200" dirty="0" smtClean="0"/>
                        <a:t>Нүүрс</a:t>
                      </a:r>
                      <a:endParaRPr lang="en-US" sz="1200" dirty="0"/>
                    </a:p>
                  </a:txBody>
                  <a:tcPr/>
                </a:tc>
                <a:tc>
                  <a:txBody>
                    <a:bodyPr/>
                    <a:lstStyle/>
                    <a:p>
                      <a:pPr marL="228600" indent="-228600">
                        <a:buAutoNum type="arabicPeriod"/>
                      </a:pPr>
                      <a:r>
                        <a:rPr lang="mn-MN" sz="1200" dirty="0" smtClean="0"/>
                        <a:t>16.0</a:t>
                      </a:r>
                      <a:r>
                        <a:rPr lang="mn-MN" sz="1200" baseline="0" dirty="0" smtClean="0"/>
                        <a:t>%</a:t>
                      </a:r>
                    </a:p>
                    <a:p>
                      <a:pPr marL="228600" indent="-228600">
                        <a:buAutoNum type="arabicPeriod"/>
                      </a:pPr>
                      <a:r>
                        <a:rPr lang="mn-MN" sz="1200" baseline="0" dirty="0" smtClean="0"/>
                        <a:t>2 .0– 13.0%</a:t>
                      </a:r>
                    </a:p>
                    <a:p>
                      <a:pPr marL="228600" indent="-228600">
                        <a:buAutoNum type="arabicPeriod"/>
                      </a:pPr>
                      <a:r>
                        <a:rPr lang="mn-MN" sz="1200" baseline="0" dirty="0" smtClean="0"/>
                        <a:t>5.0 – 10.0%</a:t>
                      </a:r>
                      <a:endParaRPr lang="en-US" sz="1200" dirty="0" smtClean="0"/>
                    </a:p>
                  </a:txBody>
                  <a:tcPr/>
                </a:tc>
              </a:tr>
              <a:tr h="664437">
                <a:tc>
                  <a:txBody>
                    <a:bodyPr/>
                    <a:lstStyle/>
                    <a:p>
                      <a:r>
                        <a:rPr lang="mn-MN" sz="1200" dirty="0" smtClean="0"/>
                        <a:t>Албан татвар</a:t>
                      </a:r>
                      <a:r>
                        <a:rPr lang="mn-MN" sz="1200" baseline="0" dirty="0" smtClean="0"/>
                        <a:t> ногдох орлогоос хасагдах зардал</a:t>
                      </a:r>
                      <a:endParaRPr lang="en-US" sz="1200" dirty="0"/>
                    </a:p>
                  </a:txBody>
                  <a:tcPr/>
                </a:tc>
                <a:tc>
                  <a:txBody>
                    <a:bodyPr/>
                    <a:lstStyle/>
                    <a:p>
                      <a:pPr marL="228600" indent="-228600">
                        <a:buAutoNum type="arabicPeriod"/>
                      </a:pPr>
                      <a:r>
                        <a:rPr lang="mn-MN" sz="1200" dirty="0" smtClean="0"/>
                        <a:t>Мөн</a:t>
                      </a:r>
                      <a:endParaRPr lang="mn-MN" sz="1200" baseline="0" dirty="0" smtClean="0"/>
                    </a:p>
                    <a:p>
                      <a:pPr marL="228600" indent="-228600">
                        <a:buAutoNum type="arabicPeriod"/>
                      </a:pPr>
                      <a:r>
                        <a:rPr lang="mn-MN" sz="1200" dirty="0" smtClean="0"/>
                        <a:t>Мөн</a:t>
                      </a:r>
                    </a:p>
                    <a:p>
                      <a:pPr marL="228600" indent="-228600">
                        <a:buAutoNum type="arabicPeriod"/>
                      </a:pPr>
                      <a:r>
                        <a:rPr lang="mn-MN" sz="1200" dirty="0" smtClean="0"/>
                        <a:t>Мөн</a:t>
                      </a:r>
                      <a:endParaRPr lang="en-US" sz="1200" dirty="0" smtClean="0"/>
                    </a:p>
                  </a:txBody>
                  <a:tcPr/>
                </a:tc>
              </a:tr>
            </a:tbl>
          </a:graphicData>
        </a:graphic>
      </p:graphicFrame>
      <p:sp>
        <p:nvSpPr>
          <p:cNvPr id="8" name="TextBox 7"/>
          <p:cNvSpPr txBox="1"/>
          <p:nvPr/>
        </p:nvSpPr>
        <p:spPr>
          <a:xfrm>
            <a:off x="5225143" y="1240864"/>
            <a:ext cx="4445331" cy="5078313"/>
          </a:xfrm>
          <a:prstGeom prst="rect">
            <a:avLst/>
          </a:prstGeom>
          <a:noFill/>
        </p:spPr>
        <p:txBody>
          <a:bodyPr wrap="square" rtlCol="0">
            <a:spAutoFit/>
          </a:bodyPr>
          <a:lstStyle/>
          <a:p>
            <a:pPr marL="290513" indent="-290513" algn="just">
              <a:lnSpc>
                <a:spcPct val="150000"/>
              </a:lnSpc>
              <a:buFont typeface="+mj-lt"/>
              <a:buAutoNum type="arabicParenR"/>
            </a:pPr>
            <a:r>
              <a:rPr lang="mn-MN" sz="1200" dirty="0" smtClean="0"/>
              <a:t>ААНОАТ – 10% - 16%</a:t>
            </a:r>
          </a:p>
          <a:p>
            <a:pPr marL="290513" indent="-290513" algn="just">
              <a:lnSpc>
                <a:spcPct val="150000"/>
              </a:lnSpc>
              <a:buFont typeface="+mj-lt"/>
              <a:buAutoNum type="arabicParenR"/>
            </a:pPr>
            <a:r>
              <a:rPr lang="mn-MN" sz="1200" dirty="0" smtClean="0"/>
              <a:t>Канад улсын муж болгон ашигт малтмалын татварыг тусдаа авна. Бусад татварууд улсын хэмжээнд үйлчилнэ. Зарим мужууд шууд татварын өмнөх ашгаас тогтмол хувиар тооцох бол зарим мужуудад уул уурхайн шинэ төслийг дэмжих үүднээс 2%-с эхлэх байдлаар 13% хүртэл татвар ноогдуулна. </a:t>
            </a:r>
          </a:p>
          <a:p>
            <a:pPr marL="290513" indent="-290513" algn="just">
              <a:lnSpc>
                <a:spcPct val="150000"/>
              </a:lnSpc>
              <a:buFont typeface="+mj-lt"/>
              <a:buAutoNum type="arabicParenR"/>
            </a:pPr>
            <a:r>
              <a:rPr lang="mn-MN" sz="1200" dirty="0" smtClean="0"/>
              <a:t>Онтарио мужын хувьд 500,000 ам.доллараас дээш ашигтай ажилласан компанид 10% татвар ноогдуулах бөгөөд шинээр нээгдсэн уурхайн эхний 10 сая ам.долларын орлогоос татвар авахгүй. Хэрэв бүс нутгийн алслагдсан хэсэгт уурхай шинээр ашиглалтад оруулах бол татварын хэмжээ 5% хүртэл буурна. </a:t>
            </a:r>
          </a:p>
          <a:p>
            <a:pPr marL="290513" indent="-290513" algn="just">
              <a:lnSpc>
                <a:spcPct val="150000"/>
              </a:lnSpc>
              <a:buFont typeface="+mj-lt"/>
              <a:buAutoNum type="arabicParenR"/>
            </a:pPr>
            <a:r>
              <a:rPr lang="mn-MN" sz="1200" dirty="0" smtClean="0"/>
              <a:t>Квебек муж бүх ашигт малтмалаас тогтмол 16%-ийн татвар авдаг</a:t>
            </a:r>
          </a:p>
          <a:p>
            <a:pPr marL="290513" indent="-290513" algn="just">
              <a:lnSpc>
                <a:spcPct val="150000"/>
              </a:lnSpc>
              <a:buFont typeface="+mj-lt"/>
              <a:buAutoNum type="arabicParenR"/>
            </a:pPr>
            <a:r>
              <a:rPr lang="en-US" sz="1200" dirty="0" smtClean="0"/>
              <a:t>BC </a:t>
            </a:r>
            <a:r>
              <a:rPr lang="mn-MN" sz="1200" dirty="0" smtClean="0"/>
              <a:t>мужын АМНАТ уурхай тус бүрт өөр өөр буюу 2% - 13%-ийг үйл ажиллагааны ашигаас тооцож авна</a:t>
            </a:r>
            <a:endParaRPr lang="en-US" sz="1200" dirty="0" smtClean="0"/>
          </a:p>
          <a:p>
            <a:pPr marL="290513" indent="-290513" algn="just">
              <a:lnSpc>
                <a:spcPct val="150000"/>
              </a:lnSpc>
              <a:buAutoNum type="arabicParenR"/>
            </a:pPr>
            <a:endParaRPr lang="en-US" sz="1200" dirty="0"/>
          </a:p>
        </p:txBody>
      </p:sp>
      <p:sp>
        <p:nvSpPr>
          <p:cNvPr id="6" name="Text Box 2"/>
          <p:cNvSpPr txBox="1">
            <a:spLocks noChangeArrowheads="1"/>
          </p:cNvSpPr>
          <p:nvPr>
            <p:custDataLst>
              <p:tags r:id="rId1"/>
            </p:custDataLst>
          </p:nvPr>
        </p:nvSpPr>
        <p:spPr bwMode="gray">
          <a:xfrm>
            <a:off x="255587" y="51855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Бүс нутагийн онцлогоос хамааран АМНАТ хэмжээ өөр</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6416527"/>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3112146884"/>
              </p:ext>
            </p:extLst>
          </p:nvPr>
        </p:nvGraphicFramePr>
        <p:xfrm>
          <a:off x="279401" y="1410546"/>
          <a:ext cx="4943764" cy="4424680"/>
        </p:xfrm>
        <a:graphic>
          <a:graphicData uri="http://schemas.openxmlformats.org/drawingml/2006/table">
            <a:tbl>
              <a:tblPr firstRow="1" bandRow="1">
                <a:tableStyleId>{5C22544A-7EE6-4342-B048-85BDC9FD1C3A}</a:tableStyleId>
              </a:tblPr>
              <a:tblGrid>
                <a:gridCol w="1944306"/>
                <a:gridCol w="2999458"/>
              </a:tblGrid>
              <a:tr h="370840">
                <a:tc>
                  <a:txBody>
                    <a:bodyPr/>
                    <a:lstStyle/>
                    <a:p>
                      <a:r>
                        <a:rPr lang="mn-MN" sz="1400" dirty="0" smtClean="0"/>
                        <a:t>АМНАТ</a:t>
                      </a:r>
                      <a:endParaRPr lang="en-US" sz="1400" dirty="0"/>
                    </a:p>
                  </a:txBody>
                  <a:tcPr/>
                </a:tc>
                <a:tc>
                  <a:txBody>
                    <a:bodyPr/>
                    <a:lstStyle/>
                    <a:p>
                      <a:endParaRPr lang="en-US" sz="1400"/>
                    </a:p>
                  </a:txBody>
                  <a:tcPr/>
                </a:tc>
              </a:tr>
              <a:tr h="370840">
                <a:tc>
                  <a:txBody>
                    <a:bodyPr/>
                    <a:lstStyle/>
                    <a:p>
                      <a:r>
                        <a:rPr lang="mn-MN" sz="1400" dirty="0" smtClean="0"/>
                        <a:t>Татварын</a:t>
                      </a:r>
                      <a:r>
                        <a:rPr lang="mn-MN" sz="1400" baseline="0" dirty="0" smtClean="0"/>
                        <a:t> нэр</a:t>
                      </a:r>
                      <a:endParaRPr lang="en-US" sz="1400" dirty="0"/>
                    </a:p>
                  </a:txBody>
                  <a:tcPr/>
                </a:tc>
                <a:tc>
                  <a:txBody>
                    <a:bodyPr/>
                    <a:lstStyle/>
                    <a:p>
                      <a:pPr marL="342900" indent="-342900">
                        <a:buAutoNum type="arabicPeriod"/>
                      </a:pPr>
                      <a:r>
                        <a:rPr lang="mn-MN" sz="1400" dirty="0" smtClean="0"/>
                        <a:t>Нөөцийн татвар </a:t>
                      </a:r>
                      <a:r>
                        <a:rPr lang="en-US" sz="1400" dirty="0" smtClean="0"/>
                        <a:t>(</a:t>
                      </a:r>
                      <a:r>
                        <a:rPr lang="mn-MN" sz="1400" dirty="0" smtClean="0"/>
                        <a:t>улс</a:t>
                      </a:r>
                      <a:r>
                        <a:rPr lang="en-US" sz="1400" dirty="0" smtClean="0"/>
                        <a:t>)</a:t>
                      </a:r>
                      <a:endParaRPr lang="mn-MN" sz="1400" baseline="0" dirty="0" smtClean="0"/>
                    </a:p>
                    <a:p>
                      <a:pPr marL="342900" indent="-342900">
                        <a:buAutoNum type="arabicPeriod"/>
                      </a:pPr>
                      <a:r>
                        <a:rPr lang="en-US" sz="1400" dirty="0" smtClean="0"/>
                        <a:t>А</a:t>
                      </a:r>
                      <a:r>
                        <a:rPr lang="mn-MN" sz="1400" dirty="0" smtClean="0"/>
                        <a:t>шигт</a:t>
                      </a:r>
                      <a:r>
                        <a:rPr lang="mn-MN" sz="1400" baseline="0" dirty="0" smtClean="0"/>
                        <a:t> малтмалын хураамж</a:t>
                      </a:r>
                      <a:r>
                        <a:rPr lang="en-US" sz="1400" baseline="0" dirty="0" smtClean="0"/>
                        <a:t> </a:t>
                      </a:r>
                      <a:r>
                        <a:rPr lang="en-US" sz="1400" dirty="0" smtClean="0"/>
                        <a:t>(</a:t>
                      </a:r>
                      <a:r>
                        <a:rPr lang="mn-MN" sz="1400" dirty="0" smtClean="0"/>
                        <a:t>улс</a:t>
                      </a:r>
                      <a:r>
                        <a:rPr lang="en-US" sz="1400" dirty="0" smtClean="0"/>
                        <a:t>)</a:t>
                      </a:r>
                      <a:endParaRPr lang="en-US" sz="1400" baseline="0" dirty="0" smtClean="0"/>
                    </a:p>
                  </a:txBody>
                  <a:tcPr/>
                </a:tc>
              </a:tr>
              <a:tr h="370840">
                <a:tc>
                  <a:txBody>
                    <a:bodyPr/>
                    <a:lstStyle/>
                    <a:p>
                      <a:r>
                        <a:rPr lang="mn-MN" sz="1400" b="1" dirty="0" smtClean="0"/>
                        <a:t>Татварын</a:t>
                      </a:r>
                      <a:r>
                        <a:rPr lang="mn-MN" sz="1400" b="1" baseline="0" dirty="0" smtClean="0"/>
                        <a:t> хэмжээ тогтоох үндэслэл</a:t>
                      </a:r>
                      <a:endParaRPr lang="en-US" sz="1400" b="1" dirty="0"/>
                    </a:p>
                  </a:txBody>
                  <a:tcPr/>
                </a:tc>
                <a:tc>
                  <a:txBody>
                    <a:bodyPr/>
                    <a:lstStyle/>
                    <a:p>
                      <a:pPr marL="342900" indent="-342900">
                        <a:buAutoNum type="arabicPeriod"/>
                      </a:pPr>
                      <a:r>
                        <a:rPr lang="mn-MN" sz="1400" b="1" baseline="0" dirty="0" smtClean="0"/>
                        <a:t>Тонн хэмжээ</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mn-MN" sz="1400" b="1" baseline="0" dirty="0" smtClean="0"/>
                        <a:t>Орлогын хэмжээ </a:t>
                      </a:r>
                      <a:r>
                        <a:rPr lang="en-US" sz="1400" b="1" baseline="0" dirty="0" smtClean="0"/>
                        <a:t>(</a:t>
                      </a:r>
                      <a:r>
                        <a:rPr lang="mn-MN" sz="1400" b="1" baseline="0" dirty="0" smtClean="0"/>
                        <a:t>эргэлт</a:t>
                      </a:r>
                      <a:r>
                        <a:rPr lang="en-US" sz="1400" b="1" baseline="0" dirty="0" smtClean="0"/>
                        <a:t>)</a:t>
                      </a:r>
                    </a:p>
                  </a:txBody>
                  <a:tcPr/>
                </a:tc>
              </a:tr>
              <a:tr h="370840">
                <a:tc>
                  <a:txBody>
                    <a:bodyPr/>
                    <a:lstStyle/>
                    <a:p>
                      <a:r>
                        <a:rPr lang="mn-MN" sz="1400" dirty="0" smtClean="0"/>
                        <a:t>Зэс</a:t>
                      </a:r>
                      <a:endParaRPr lang="en-US" sz="1400" dirty="0"/>
                    </a:p>
                  </a:txBody>
                  <a:tcPr/>
                </a:tc>
                <a:tc>
                  <a:txBody>
                    <a:bodyPr/>
                    <a:lstStyle/>
                    <a:p>
                      <a:pPr marL="228600" indent="-228600">
                        <a:buAutoNum type="arabicPeriod"/>
                      </a:pPr>
                      <a:r>
                        <a:rPr lang="mn-MN" sz="1400" dirty="0" smtClean="0"/>
                        <a:t> 5 – 7 юань/тонн</a:t>
                      </a:r>
                      <a:endParaRPr lang="mn-MN" sz="1400" baseline="0" dirty="0" smtClean="0"/>
                    </a:p>
                    <a:p>
                      <a:pPr marL="228600" indent="-228600">
                        <a:buAutoNum type="arabicPeriod"/>
                      </a:pPr>
                      <a:r>
                        <a:rPr lang="mn-MN" sz="1400" baseline="0" dirty="0" smtClean="0"/>
                        <a:t>0.5– 4.0%</a:t>
                      </a:r>
                    </a:p>
                  </a:txBody>
                  <a:tcPr/>
                </a:tc>
              </a:tr>
              <a:tr h="370840">
                <a:tc>
                  <a:txBody>
                    <a:bodyPr/>
                    <a:lstStyle/>
                    <a:p>
                      <a:r>
                        <a:rPr lang="mn-MN" sz="1400" dirty="0" smtClean="0"/>
                        <a:t>Алт</a:t>
                      </a:r>
                      <a:endParaRPr lang="en-US" sz="1400" dirty="0"/>
                    </a:p>
                  </a:txBody>
                  <a:tcPr/>
                </a:tc>
                <a:tc>
                  <a:txBody>
                    <a:bodyPr/>
                    <a:lstStyle/>
                    <a:p>
                      <a:pPr marL="228600" indent="-228600">
                        <a:buAutoNum type="arabicPeriod"/>
                      </a:pPr>
                      <a:r>
                        <a:rPr lang="mn-MN" sz="1400" dirty="0" smtClean="0"/>
                        <a:t>1.5 – 7 юань/тонн</a:t>
                      </a:r>
                      <a:endParaRPr lang="mn-MN" sz="1400" baseline="0" dirty="0" smtClean="0"/>
                    </a:p>
                    <a:p>
                      <a:pPr marL="228600" indent="-228600">
                        <a:buAutoNum type="arabicPeriod"/>
                      </a:pPr>
                      <a:r>
                        <a:rPr lang="mn-MN" sz="1400" baseline="0" dirty="0" smtClean="0"/>
                        <a:t>0.5– 4.0%</a:t>
                      </a:r>
                    </a:p>
                  </a:txBody>
                  <a:tcPr/>
                </a:tc>
              </a:tr>
              <a:tr h="370840">
                <a:tc>
                  <a:txBody>
                    <a:bodyPr/>
                    <a:lstStyle/>
                    <a:p>
                      <a:r>
                        <a:rPr lang="mn-MN" sz="1400" dirty="0" smtClean="0"/>
                        <a:t>Төмөр</a:t>
                      </a:r>
                      <a:endParaRPr lang="en-US" sz="1400" dirty="0"/>
                    </a:p>
                  </a:txBody>
                  <a:tcPr/>
                </a:tc>
                <a:tc>
                  <a:txBody>
                    <a:bodyPr/>
                    <a:lstStyle/>
                    <a:p>
                      <a:pPr marL="228600" indent="-228600">
                        <a:buAutoNum type="arabicPeriod"/>
                      </a:pPr>
                      <a:r>
                        <a:rPr lang="mn-MN" sz="1400" dirty="0" smtClean="0"/>
                        <a:t>10 – 25 юань/тонн</a:t>
                      </a:r>
                      <a:endParaRPr lang="mn-MN" sz="1400" baseline="0" dirty="0" smtClean="0"/>
                    </a:p>
                    <a:p>
                      <a:pPr marL="228600" indent="-228600">
                        <a:buAutoNum type="arabicPeriod"/>
                      </a:pPr>
                      <a:r>
                        <a:rPr lang="mn-MN" sz="1400" baseline="0" dirty="0" smtClean="0"/>
                        <a:t>0.5– 4.0%</a:t>
                      </a:r>
                    </a:p>
                  </a:txBody>
                  <a:tcPr/>
                </a:tc>
              </a:tr>
              <a:tr h="370840">
                <a:tc>
                  <a:txBody>
                    <a:bodyPr/>
                    <a:lstStyle/>
                    <a:p>
                      <a:r>
                        <a:rPr lang="mn-MN" sz="1400" dirty="0" smtClean="0"/>
                        <a:t>Нүүрс</a:t>
                      </a:r>
                      <a:endParaRPr lang="en-US" sz="1400" dirty="0"/>
                    </a:p>
                  </a:txBody>
                  <a:tcPr/>
                </a:tc>
                <a:tc>
                  <a:txBody>
                    <a:bodyPr/>
                    <a:lstStyle/>
                    <a:p>
                      <a:pPr marL="228600" indent="-228600">
                        <a:buAutoNum type="arabicPeriod"/>
                      </a:pPr>
                      <a:r>
                        <a:rPr lang="mn-MN" sz="1400" dirty="0" smtClean="0"/>
                        <a:t>2 – 8 юань/тонн</a:t>
                      </a:r>
                      <a:endParaRPr lang="mn-MN" sz="1400" baseline="0" dirty="0" smtClean="0"/>
                    </a:p>
                    <a:p>
                      <a:pPr marL="228600" indent="-228600">
                        <a:buAutoNum type="arabicPeriod"/>
                      </a:pPr>
                      <a:r>
                        <a:rPr lang="mn-MN" sz="1400" baseline="0" dirty="0" smtClean="0"/>
                        <a:t>0.5– 4.0%</a:t>
                      </a:r>
                    </a:p>
                  </a:txBody>
                  <a:tcPr/>
                </a:tc>
              </a:tr>
              <a:tr h="370840">
                <a:tc>
                  <a:txBody>
                    <a:bodyPr/>
                    <a:lstStyle/>
                    <a:p>
                      <a:r>
                        <a:rPr lang="mn-MN" sz="1400" dirty="0" smtClean="0"/>
                        <a:t>Албан татвар</a:t>
                      </a:r>
                      <a:r>
                        <a:rPr lang="mn-MN" sz="1400" baseline="0" dirty="0" smtClean="0"/>
                        <a:t> ногдох орлогоос хасагдах зардал</a:t>
                      </a:r>
                      <a:endParaRPr lang="en-US" sz="1400" dirty="0"/>
                    </a:p>
                  </a:txBody>
                  <a:tcPr/>
                </a:tc>
                <a:tc>
                  <a:txBody>
                    <a:bodyPr/>
                    <a:lstStyle/>
                    <a:p>
                      <a:pPr marL="228600" indent="-228600">
                        <a:buAutoNum type="arabicPeriod"/>
                      </a:pPr>
                      <a:r>
                        <a:rPr lang="mn-MN" sz="1400" dirty="0" smtClean="0"/>
                        <a:t>Мөн</a:t>
                      </a:r>
                      <a:endParaRPr lang="mn-MN" sz="1400" baseline="0" dirty="0" smtClean="0"/>
                    </a:p>
                    <a:p>
                      <a:pPr marL="228600" indent="-228600">
                        <a:buAutoNum type="arabicPeriod"/>
                      </a:pPr>
                      <a:r>
                        <a:rPr lang="mn-MN" sz="1400" dirty="0" smtClean="0"/>
                        <a:t>Мөн</a:t>
                      </a:r>
                    </a:p>
                  </a:txBody>
                  <a:tcPr/>
                </a:tc>
              </a:tr>
            </a:tbl>
          </a:graphicData>
        </a:graphic>
      </p:graphicFrame>
      <p:sp>
        <p:nvSpPr>
          <p:cNvPr id="8" name="TextBox 7"/>
          <p:cNvSpPr txBox="1"/>
          <p:nvPr/>
        </p:nvSpPr>
        <p:spPr>
          <a:xfrm>
            <a:off x="5306292" y="1408548"/>
            <a:ext cx="4364182" cy="4616648"/>
          </a:xfrm>
          <a:prstGeom prst="rect">
            <a:avLst/>
          </a:prstGeom>
          <a:noFill/>
        </p:spPr>
        <p:txBody>
          <a:bodyPr wrap="square" rtlCol="0">
            <a:spAutoFit/>
          </a:bodyPr>
          <a:lstStyle/>
          <a:p>
            <a:pPr marL="290513" indent="-290513" algn="just">
              <a:lnSpc>
                <a:spcPct val="150000"/>
              </a:lnSpc>
              <a:buFont typeface="+mj-lt"/>
              <a:buAutoNum type="arabicParenR"/>
            </a:pPr>
            <a:r>
              <a:rPr lang="mn-MN" sz="1400" dirty="0" smtClean="0"/>
              <a:t>ААНОАТ – 25%</a:t>
            </a:r>
          </a:p>
          <a:p>
            <a:pPr marL="290513" indent="-290513" algn="just">
              <a:lnSpc>
                <a:spcPct val="150000"/>
              </a:lnSpc>
              <a:buFont typeface="+mj-lt"/>
              <a:buAutoNum type="arabicParenR"/>
            </a:pPr>
            <a:endParaRPr lang="mn-MN" sz="1400" dirty="0" smtClean="0"/>
          </a:p>
          <a:p>
            <a:pPr marL="290513" indent="-290513" algn="just">
              <a:lnSpc>
                <a:spcPct val="150000"/>
              </a:lnSpc>
              <a:buFont typeface="+mj-lt"/>
              <a:buAutoNum type="arabicParenR"/>
            </a:pPr>
            <a:r>
              <a:rPr lang="mn-MN" sz="1400" dirty="0" smtClean="0"/>
              <a:t>Баруун бүсийн алслагдсан мужуудад Засгийн газраас дэмжсэн уул уурхайн салбаруудад хөрөнгө оруулалт оруулах тохиолдолд ААНОАТ-ыг 15% хүртэл буулгах боломжтой</a:t>
            </a:r>
          </a:p>
          <a:p>
            <a:pPr marL="290513" indent="-290513" algn="just">
              <a:lnSpc>
                <a:spcPct val="150000"/>
              </a:lnSpc>
              <a:buFont typeface="+mj-lt"/>
              <a:buAutoNum type="arabicParenR"/>
            </a:pPr>
            <a:endParaRPr lang="mn-MN" sz="1400" dirty="0" smtClean="0"/>
          </a:p>
          <a:p>
            <a:pPr marL="290513" indent="-290513" algn="just">
              <a:lnSpc>
                <a:spcPct val="150000"/>
              </a:lnSpc>
              <a:buFont typeface="+mj-lt"/>
              <a:buAutoNum type="arabicParenR"/>
            </a:pPr>
            <a:r>
              <a:rPr lang="mn-MN" sz="1400" dirty="0" smtClean="0"/>
              <a:t>Эрдэс бүтээгдэхүүний тонн хэмжээнээс чанарын үзүүлэлтээс хамааран тогтмол 1.5 – 20 юань</a:t>
            </a:r>
          </a:p>
          <a:p>
            <a:pPr marL="290513" indent="-290513" algn="just">
              <a:lnSpc>
                <a:spcPct val="150000"/>
              </a:lnSpc>
              <a:buFont typeface="+mj-lt"/>
              <a:buAutoNum type="arabicParenR"/>
            </a:pPr>
            <a:r>
              <a:rPr lang="mn-MN" sz="1400" dirty="0" smtClean="0"/>
              <a:t>Борлуулалтын орлогоос</a:t>
            </a:r>
            <a:r>
              <a:rPr lang="mn-MN" sz="1400" dirty="0" smtClean="0"/>
              <a:t> </a:t>
            </a:r>
            <a:r>
              <a:rPr lang="mn-MN" sz="1400" dirty="0" smtClean="0"/>
              <a:t>0.5 % - </a:t>
            </a:r>
            <a:r>
              <a:rPr lang="mn-MN" sz="1400" dirty="0" smtClean="0"/>
              <a:t>4%-ийг боловсруулалт болон дахин боловсруулалтын хэмжээнээс хамааран</a:t>
            </a:r>
            <a:endParaRPr lang="mn-MN" sz="1400" dirty="0" smtClean="0"/>
          </a:p>
          <a:p>
            <a:pPr marL="290513" indent="-290513" algn="just">
              <a:lnSpc>
                <a:spcPct val="150000"/>
              </a:lnSpc>
              <a:buAutoNum type="arabicParenR"/>
            </a:pPr>
            <a:endParaRPr lang="en-US" sz="1400" dirty="0"/>
          </a:p>
        </p:txBody>
      </p:sp>
      <p:sp>
        <p:nvSpPr>
          <p:cNvPr id="11" name="Title 1"/>
          <p:cNvSpPr>
            <a:spLocks noGrp="1"/>
          </p:cNvSpPr>
          <p:nvPr>
            <p:ph type="title"/>
          </p:nvPr>
        </p:nvSpPr>
        <p:spPr>
          <a:xfrm>
            <a:off x="255588" y="250825"/>
            <a:ext cx="7504112" cy="588963"/>
          </a:xfrm>
        </p:spPr>
        <p:txBody>
          <a:bodyPr/>
          <a:lstStyle/>
          <a:p>
            <a:r>
              <a:rPr lang="mn-MN" dirty="0" smtClean="0">
                <a:effectLst>
                  <a:outerShdw blurRad="50800" dist="38100" dir="2700000" algn="tl" rotWithShape="0">
                    <a:prstClr val="black">
                      <a:alpha val="40000"/>
                    </a:prstClr>
                  </a:outerShdw>
                </a:effectLst>
              </a:rPr>
              <a:t>БНХАУ</a:t>
            </a:r>
            <a:endParaRPr lang="en-US" dirty="0">
              <a:effectLst>
                <a:outerShdw blurRad="50800" dist="38100" dir="2700000" algn="tl" rotWithShape="0">
                  <a:prstClr val="black">
                    <a:alpha val="40000"/>
                  </a:prstClr>
                </a:outerShdw>
              </a:effectLst>
            </a:endParaRPr>
          </a:p>
        </p:txBody>
      </p:sp>
      <p:sp>
        <p:nvSpPr>
          <p:cNvPr id="6" name="Text Box 2"/>
          <p:cNvSpPr txBox="1">
            <a:spLocks noChangeArrowheads="1"/>
          </p:cNvSpPr>
          <p:nvPr>
            <p:custDataLst>
              <p:tags r:id="rId1"/>
            </p:custDataLst>
          </p:nvPr>
        </p:nvSpPr>
        <p:spPr bwMode="gray">
          <a:xfrm>
            <a:off x="255587" y="51855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Ашигт малтмалын төрлөөс хамааран тонн тутамаас тогтмол мөнгөн дүнгээр</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6416527"/>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1290148886"/>
              </p:ext>
            </p:extLst>
          </p:nvPr>
        </p:nvGraphicFramePr>
        <p:xfrm>
          <a:off x="279401" y="1410546"/>
          <a:ext cx="4943764" cy="4273668"/>
        </p:xfrm>
        <a:graphic>
          <a:graphicData uri="http://schemas.openxmlformats.org/drawingml/2006/table">
            <a:tbl>
              <a:tblPr firstRow="1" bandRow="1">
                <a:tableStyleId>{5C22544A-7EE6-4342-B048-85BDC9FD1C3A}</a:tableStyleId>
              </a:tblPr>
              <a:tblGrid>
                <a:gridCol w="1944306"/>
                <a:gridCol w="2999458"/>
              </a:tblGrid>
              <a:tr h="444290">
                <a:tc>
                  <a:txBody>
                    <a:bodyPr/>
                    <a:lstStyle/>
                    <a:p>
                      <a:r>
                        <a:rPr lang="mn-MN" sz="1400" dirty="0" smtClean="0"/>
                        <a:t>АМНАТ</a:t>
                      </a:r>
                      <a:endParaRPr lang="en-US" sz="1400" dirty="0"/>
                    </a:p>
                  </a:txBody>
                  <a:tcPr/>
                </a:tc>
                <a:tc>
                  <a:txBody>
                    <a:bodyPr/>
                    <a:lstStyle/>
                    <a:p>
                      <a:endParaRPr lang="en-US" sz="1400" dirty="0"/>
                    </a:p>
                  </a:txBody>
                  <a:tcPr/>
                </a:tc>
              </a:tr>
              <a:tr h="444290">
                <a:tc>
                  <a:txBody>
                    <a:bodyPr/>
                    <a:lstStyle/>
                    <a:p>
                      <a:r>
                        <a:rPr lang="mn-MN" sz="1400" dirty="0" smtClean="0"/>
                        <a:t>Татварын</a:t>
                      </a:r>
                      <a:r>
                        <a:rPr lang="mn-MN" sz="1400" baseline="0" dirty="0" smtClean="0"/>
                        <a:t> нэр</a:t>
                      </a:r>
                      <a:endParaRPr lang="en-US" sz="1400" dirty="0"/>
                    </a:p>
                  </a:txBody>
                  <a:tcPr anchor="ctr"/>
                </a:tc>
                <a:tc>
                  <a:txBody>
                    <a:bodyPr/>
                    <a:lstStyle/>
                    <a:p>
                      <a:pPr marL="342900" indent="-342900">
                        <a:buAutoNum type="arabicPeriod"/>
                      </a:pPr>
                      <a:r>
                        <a:rPr lang="mn-MN" sz="1400" baseline="0" dirty="0" smtClean="0"/>
                        <a:t>Засгийн газрын роялти </a:t>
                      </a:r>
                      <a:r>
                        <a:rPr lang="en-US" sz="1400" baseline="0" dirty="0" smtClean="0"/>
                        <a:t>(</a:t>
                      </a:r>
                      <a:r>
                        <a:rPr lang="mn-MN" sz="1400" baseline="0" dirty="0" smtClean="0"/>
                        <a:t>улс</a:t>
                      </a:r>
                      <a:r>
                        <a:rPr lang="en-US" sz="1400" baseline="0" dirty="0" smtClean="0"/>
                        <a:t>)</a:t>
                      </a:r>
                      <a:endParaRPr lang="mn-MN" sz="1400" baseline="0" dirty="0" smtClean="0"/>
                    </a:p>
                  </a:txBody>
                  <a:tcPr anchor="ctr"/>
                </a:tc>
              </a:tr>
              <a:tr h="676303">
                <a:tc>
                  <a:txBody>
                    <a:bodyPr/>
                    <a:lstStyle/>
                    <a:p>
                      <a:r>
                        <a:rPr lang="mn-MN" sz="1400" b="1" dirty="0" smtClean="0"/>
                        <a:t>Татварын</a:t>
                      </a:r>
                      <a:r>
                        <a:rPr lang="mn-MN" sz="1400" b="1" baseline="0" dirty="0" smtClean="0"/>
                        <a:t> хэмжээ тогтоох үндэслэл</a:t>
                      </a:r>
                      <a:endParaRPr lang="en-US" sz="1400"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mn-MN" sz="1400" b="1" baseline="0" dirty="0" smtClean="0"/>
                        <a:t>Борлуулалтын орлого</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mn-MN" sz="1400" b="1" baseline="0" dirty="0" smtClean="0"/>
                        <a:t>Жишиг үнэ</a:t>
                      </a:r>
                      <a:endParaRPr lang="en-US" sz="1400" b="1" baseline="0" dirty="0" smtClean="0"/>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mn-MN" sz="1400" b="1" baseline="0" dirty="0" smtClean="0"/>
                        <a:t>Борлуулалтын үнэ</a:t>
                      </a:r>
                    </a:p>
                  </a:txBody>
                  <a:tcPr anchor="ctr"/>
                </a:tc>
              </a:tr>
              <a:tr h="444290">
                <a:tc>
                  <a:txBody>
                    <a:bodyPr/>
                    <a:lstStyle/>
                    <a:p>
                      <a:r>
                        <a:rPr lang="mn-MN" sz="1400" dirty="0" smtClean="0"/>
                        <a:t>Зэс</a:t>
                      </a:r>
                      <a:endParaRPr lang="en-US" sz="1400" dirty="0"/>
                    </a:p>
                  </a:txBody>
                  <a:tcPr anchor="ctr"/>
                </a:tc>
                <a:tc>
                  <a:txBody>
                    <a:bodyPr/>
                    <a:lstStyle/>
                    <a:p>
                      <a:pPr marL="228600" indent="-228600">
                        <a:buAutoNum type="arabicPeriod"/>
                      </a:pPr>
                      <a:r>
                        <a:rPr lang="mn-MN" sz="1400" baseline="0" dirty="0" smtClean="0"/>
                        <a:t>4.0%</a:t>
                      </a:r>
                    </a:p>
                  </a:txBody>
                  <a:tcPr anchor="ctr"/>
                </a:tc>
              </a:tr>
              <a:tr h="444290">
                <a:tc>
                  <a:txBody>
                    <a:bodyPr/>
                    <a:lstStyle/>
                    <a:p>
                      <a:r>
                        <a:rPr lang="mn-MN" sz="1400" dirty="0" smtClean="0"/>
                        <a:t>Алт</a:t>
                      </a:r>
                      <a:endParaRPr lang="en-US" sz="1400" dirty="0"/>
                    </a:p>
                  </a:txBody>
                  <a:tcPr anchor="ctr"/>
                </a:tc>
                <a:tc>
                  <a:txBody>
                    <a:bodyPr/>
                    <a:lstStyle/>
                    <a:p>
                      <a:pPr marL="228600" indent="-228600">
                        <a:buAutoNum type="arabicPeriod"/>
                      </a:pPr>
                      <a:r>
                        <a:rPr lang="en-US" sz="1400" baseline="0" dirty="0" smtClean="0"/>
                        <a:t>3.75</a:t>
                      </a:r>
                      <a:r>
                        <a:rPr lang="mn-MN" sz="1400" baseline="0" dirty="0" smtClean="0"/>
                        <a:t>%</a:t>
                      </a:r>
                    </a:p>
                  </a:txBody>
                  <a:tcPr anchor="ctr"/>
                </a:tc>
              </a:tr>
              <a:tr h="444290">
                <a:tc>
                  <a:txBody>
                    <a:bodyPr/>
                    <a:lstStyle/>
                    <a:p>
                      <a:r>
                        <a:rPr lang="mn-MN" sz="1400" dirty="0" smtClean="0"/>
                        <a:t>Төмөр</a:t>
                      </a:r>
                      <a:endParaRPr lang="en-US" sz="1400" dirty="0"/>
                    </a:p>
                  </a:txBody>
                  <a:tcPr anchor="ctr"/>
                </a:tc>
                <a:tc>
                  <a:txBody>
                    <a:bodyPr/>
                    <a:lstStyle/>
                    <a:p>
                      <a:pPr marL="228600" indent="-228600">
                        <a:buAutoNum type="arabicPeriod"/>
                      </a:pPr>
                      <a:r>
                        <a:rPr lang="en-US" sz="1400" baseline="0" dirty="0" smtClean="0"/>
                        <a:t>3</a:t>
                      </a:r>
                      <a:r>
                        <a:rPr lang="mn-MN" sz="1400" baseline="0" dirty="0" smtClean="0"/>
                        <a:t>.0%</a:t>
                      </a:r>
                    </a:p>
                  </a:txBody>
                  <a:tcPr anchor="ctr"/>
                </a:tc>
              </a:tr>
              <a:tr h="444290">
                <a:tc>
                  <a:txBody>
                    <a:bodyPr/>
                    <a:lstStyle/>
                    <a:p>
                      <a:r>
                        <a:rPr lang="mn-MN" sz="1400" dirty="0" smtClean="0"/>
                        <a:t>Нүүрс</a:t>
                      </a:r>
                      <a:endParaRPr lang="en-US" sz="1400" dirty="0"/>
                    </a:p>
                  </a:txBody>
                  <a:tcPr anchor="ctr"/>
                </a:tc>
                <a:tc>
                  <a:txBody>
                    <a:bodyPr/>
                    <a:lstStyle/>
                    <a:p>
                      <a:pPr marL="228600" indent="-228600">
                        <a:buAutoNum type="arabicPeriod"/>
                      </a:pPr>
                      <a:r>
                        <a:rPr lang="mn-MN" sz="1400" baseline="0" dirty="0" smtClean="0"/>
                        <a:t>4</a:t>
                      </a:r>
                      <a:r>
                        <a:rPr lang="en-US" sz="1400" baseline="0" dirty="0" smtClean="0"/>
                        <a:t>.0</a:t>
                      </a:r>
                      <a:r>
                        <a:rPr lang="mn-MN" sz="1400" baseline="0" dirty="0" smtClean="0"/>
                        <a:t>– </a:t>
                      </a:r>
                      <a:r>
                        <a:rPr lang="en-US" sz="1400" baseline="0" dirty="0" smtClean="0"/>
                        <a:t>7</a:t>
                      </a:r>
                      <a:r>
                        <a:rPr lang="mn-MN" sz="1400" baseline="0" dirty="0" smtClean="0"/>
                        <a:t>.0%</a:t>
                      </a:r>
                    </a:p>
                  </a:txBody>
                  <a:tcPr anchor="ctr"/>
                </a:tc>
              </a:tr>
              <a:tr h="876408">
                <a:tc>
                  <a:txBody>
                    <a:bodyPr/>
                    <a:lstStyle/>
                    <a:p>
                      <a:r>
                        <a:rPr lang="mn-MN" sz="1400" dirty="0" smtClean="0"/>
                        <a:t>Албан татвар</a:t>
                      </a:r>
                      <a:r>
                        <a:rPr lang="mn-MN" sz="1400" baseline="0" dirty="0" smtClean="0"/>
                        <a:t> ногдох орлогоос хасагдах зардал</a:t>
                      </a:r>
                      <a:endParaRPr lang="en-US" sz="1400" dirty="0"/>
                    </a:p>
                  </a:txBody>
                  <a:tcPr anchor="ctr"/>
                </a:tc>
                <a:tc>
                  <a:txBody>
                    <a:bodyPr/>
                    <a:lstStyle/>
                    <a:p>
                      <a:pPr marL="228600" indent="-228600">
                        <a:buAutoNum type="arabicPeriod"/>
                      </a:pPr>
                      <a:r>
                        <a:rPr lang="mn-MN" sz="1400" dirty="0" smtClean="0"/>
                        <a:t>Мөн</a:t>
                      </a:r>
                      <a:endParaRPr lang="mn-MN" sz="1400" baseline="0" dirty="0" smtClean="0"/>
                    </a:p>
                  </a:txBody>
                  <a:tcPr anchor="ctr"/>
                </a:tc>
              </a:tr>
            </a:tbl>
          </a:graphicData>
        </a:graphic>
      </p:graphicFrame>
      <p:sp>
        <p:nvSpPr>
          <p:cNvPr id="8" name="TextBox 7"/>
          <p:cNvSpPr txBox="1"/>
          <p:nvPr/>
        </p:nvSpPr>
        <p:spPr>
          <a:xfrm>
            <a:off x="5291778" y="1190838"/>
            <a:ext cx="4364182" cy="4939814"/>
          </a:xfrm>
          <a:prstGeom prst="rect">
            <a:avLst/>
          </a:prstGeom>
          <a:noFill/>
        </p:spPr>
        <p:txBody>
          <a:bodyPr wrap="square" rtlCol="0">
            <a:spAutoFit/>
          </a:bodyPr>
          <a:lstStyle/>
          <a:p>
            <a:pPr marL="290513" indent="-290513" algn="just">
              <a:lnSpc>
                <a:spcPct val="150000"/>
              </a:lnSpc>
              <a:buFont typeface="+mj-lt"/>
              <a:buAutoNum type="arabicParenR"/>
            </a:pPr>
            <a:r>
              <a:rPr lang="mn-MN" sz="1400" dirty="0" smtClean="0"/>
              <a:t>ААНОАТ – 25%</a:t>
            </a:r>
          </a:p>
          <a:p>
            <a:pPr marL="290513" indent="-290513" algn="just">
              <a:lnSpc>
                <a:spcPct val="150000"/>
              </a:lnSpc>
              <a:buFont typeface="+mj-lt"/>
              <a:buAutoNum type="arabicParenR"/>
            </a:pPr>
            <a:r>
              <a:rPr lang="mn-MN" sz="1400" dirty="0"/>
              <a:t>2009 оныг хүртэл хувийн хэвшил засгийн газар хоорондын гэрээгээр татварыг тогтмол хэмжээнд тогтоодог </a:t>
            </a:r>
            <a:r>
              <a:rPr lang="mn-MN" sz="1400" dirty="0" smtClean="0"/>
              <a:t>байсан</a:t>
            </a:r>
            <a:endParaRPr lang="mn-MN" sz="1400" dirty="0" smtClean="0"/>
          </a:p>
          <a:p>
            <a:pPr marL="290513" indent="-290513" algn="just">
              <a:lnSpc>
                <a:spcPct val="150000"/>
              </a:lnSpc>
              <a:buFont typeface="+mj-lt"/>
              <a:buAutoNum type="arabicParenR"/>
            </a:pPr>
            <a:r>
              <a:rPr lang="mn-MN" sz="1400" dirty="0" smtClean="0"/>
              <a:t>Төрөөс тусгайлан заасан бүсүүдэд уул уурхайн үйл ажиллагаа явагдана</a:t>
            </a:r>
          </a:p>
          <a:p>
            <a:pPr marL="290513" indent="-290513" algn="just">
              <a:lnSpc>
                <a:spcPct val="150000"/>
              </a:lnSpc>
              <a:buFont typeface="+mj-lt"/>
              <a:buAutoNum type="arabicParenR"/>
            </a:pPr>
            <a:r>
              <a:rPr lang="mn-MN" sz="1400" dirty="0" smtClean="0"/>
              <a:t>Нүүрснээс бусад бүх эрдэсийг боловсруулахыг шаарддаг</a:t>
            </a:r>
            <a:endParaRPr lang="mn-MN" sz="1400" dirty="0" smtClean="0"/>
          </a:p>
          <a:p>
            <a:pPr marL="290513" indent="-290513" algn="just">
              <a:lnSpc>
                <a:spcPct val="150000"/>
              </a:lnSpc>
              <a:buFont typeface="+mj-lt"/>
              <a:buAutoNum type="arabicParenR"/>
            </a:pPr>
            <a:r>
              <a:rPr lang="mn-MN" sz="1400" dirty="0" smtClean="0"/>
              <a:t>ЗГ-с тогтоосон жишиг үнээс борлуулалтын үнэ илүү бол борлуулалтын үнээр бага бол жишиг үнээр тооцно</a:t>
            </a:r>
            <a:endParaRPr lang="mn-MN" sz="1400" dirty="0" smtClean="0"/>
          </a:p>
          <a:p>
            <a:pPr marL="290513" indent="-290513" algn="just">
              <a:lnSpc>
                <a:spcPct val="150000"/>
              </a:lnSpc>
              <a:buFont typeface="+mj-lt"/>
              <a:buAutoNum type="arabicParenR"/>
            </a:pPr>
            <a:r>
              <a:rPr lang="mn-MN" sz="1400" dirty="0" smtClean="0"/>
              <a:t>6 – 10 дахь </a:t>
            </a:r>
            <a:r>
              <a:rPr lang="mn-MN" sz="1400" dirty="0" smtClean="0"/>
              <a:t>жилд 20 – 51%-ийг төрд буцаан өгөх </a:t>
            </a:r>
            <a:endParaRPr lang="mn-MN" sz="1400" dirty="0" smtClean="0"/>
          </a:p>
          <a:p>
            <a:pPr marL="290513" indent="-290513" algn="just">
              <a:lnSpc>
                <a:spcPct val="150000"/>
              </a:lnSpc>
              <a:buFont typeface="+mj-lt"/>
              <a:buAutoNum type="arabicParenR"/>
            </a:pPr>
            <a:endParaRPr lang="mn-MN" sz="1400" dirty="0" smtClean="0"/>
          </a:p>
          <a:p>
            <a:pPr marL="290513" indent="-290513" algn="just">
              <a:lnSpc>
                <a:spcPct val="150000"/>
              </a:lnSpc>
              <a:buAutoNum type="arabicParenR"/>
            </a:pPr>
            <a:endParaRPr lang="en-US" sz="1400" dirty="0"/>
          </a:p>
        </p:txBody>
      </p:sp>
      <p:sp>
        <p:nvSpPr>
          <p:cNvPr id="11" name="Title 1"/>
          <p:cNvSpPr>
            <a:spLocks noGrp="1"/>
          </p:cNvSpPr>
          <p:nvPr>
            <p:ph type="title"/>
          </p:nvPr>
        </p:nvSpPr>
        <p:spPr>
          <a:xfrm>
            <a:off x="255588" y="250825"/>
            <a:ext cx="7504112" cy="588963"/>
          </a:xfrm>
        </p:spPr>
        <p:txBody>
          <a:bodyPr/>
          <a:lstStyle/>
          <a:p>
            <a:r>
              <a:rPr lang="mn-MN" dirty="0" smtClean="0">
                <a:effectLst>
                  <a:outerShdw blurRad="50800" dist="38100" dir="2700000" algn="tl" rotWithShape="0">
                    <a:prstClr val="black">
                      <a:alpha val="40000"/>
                    </a:prstClr>
                  </a:outerShdw>
                </a:effectLst>
              </a:rPr>
              <a:t>ИНДОНЕЗИ</a:t>
            </a:r>
            <a:endParaRPr lang="en-US" dirty="0">
              <a:effectLst>
                <a:outerShdw blurRad="50800" dist="38100" dir="2700000" algn="tl" rotWithShape="0">
                  <a:prstClr val="black">
                    <a:alpha val="40000"/>
                  </a:prstClr>
                </a:outerShdw>
              </a:effectLst>
            </a:endParaRPr>
          </a:p>
        </p:txBody>
      </p:sp>
      <p:sp>
        <p:nvSpPr>
          <p:cNvPr id="6" name="Text Box 2"/>
          <p:cNvSpPr txBox="1">
            <a:spLocks noChangeArrowheads="1"/>
          </p:cNvSpPr>
          <p:nvPr>
            <p:custDataLst>
              <p:tags r:id="rId1"/>
            </p:custDataLst>
          </p:nvPr>
        </p:nvSpPr>
        <p:spPr bwMode="gray">
          <a:xfrm>
            <a:off x="255587" y="51855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Жишиг үнэ, төр эзэмших хувь хэмжээ, орлогын хэмжээ болон жишиг үнэд үндэслэн татвар авна</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6416527"/>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3087108866"/>
              </p:ext>
            </p:extLst>
          </p:nvPr>
        </p:nvGraphicFramePr>
        <p:xfrm>
          <a:off x="190500" y="1288468"/>
          <a:ext cx="4018643" cy="4631768"/>
        </p:xfrm>
        <a:graphic>
          <a:graphicData uri="http://schemas.openxmlformats.org/drawingml/2006/table">
            <a:tbl>
              <a:tblPr firstRow="1" bandRow="1">
                <a:tableStyleId>{5C22544A-7EE6-4342-B048-85BDC9FD1C3A}</a:tableStyleId>
              </a:tblPr>
              <a:tblGrid>
                <a:gridCol w="1580470"/>
                <a:gridCol w="2438173"/>
              </a:tblGrid>
              <a:tr h="454454">
                <a:tc>
                  <a:txBody>
                    <a:bodyPr/>
                    <a:lstStyle/>
                    <a:p>
                      <a:r>
                        <a:rPr lang="mn-MN" sz="1400" dirty="0" smtClean="0"/>
                        <a:t>АМНАТ</a:t>
                      </a:r>
                      <a:endParaRPr lang="en-US" sz="1400" dirty="0"/>
                    </a:p>
                  </a:txBody>
                  <a:tcPr anchor="ctr"/>
                </a:tc>
                <a:tc>
                  <a:txBody>
                    <a:bodyPr/>
                    <a:lstStyle/>
                    <a:p>
                      <a:endParaRPr lang="en-US" sz="1400" dirty="0"/>
                    </a:p>
                  </a:txBody>
                  <a:tcPr anchor="ctr"/>
                </a:tc>
              </a:tr>
              <a:tr h="634991">
                <a:tc>
                  <a:txBody>
                    <a:bodyPr/>
                    <a:lstStyle/>
                    <a:p>
                      <a:r>
                        <a:rPr lang="mn-MN" sz="1400" dirty="0" smtClean="0"/>
                        <a:t>Татварын</a:t>
                      </a:r>
                      <a:r>
                        <a:rPr lang="mn-MN" sz="1400" baseline="0" dirty="0" smtClean="0"/>
                        <a:t> нэр</a:t>
                      </a:r>
                      <a:endParaRPr lang="en-US" sz="1400" dirty="0"/>
                    </a:p>
                  </a:txBody>
                  <a:tcPr anchor="ctr"/>
                </a:tc>
                <a:tc>
                  <a:txBody>
                    <a:bodyPr/>
                    <a:lstStyle/>
                    <a:p>
                      <a:pPr marL="342900" indent="-342900">
                        <a:buAutoNum type="arabicPeriod"/>
                      </a:pPr>
                      <a:r>
                        <a:rPr lang="mn-MN" sz="1400" baseline="0" dirty="0" smtClean="0"/>
                        <a:t>Ашигт малтмалын олборлолтын татвар </a:t>
                      </a:r>
                      <a:r>
                        <a:rPr lang="en-US" sz="1400" baseline="0" dirty="0" smtClean="0"/>
                        <a:t>(</a:t>
                      </a:r>
                      <a:r>
                        <a:rPr lang="mn-MN" sz="1400" baseline="0" dirty="0" smtClean="0"/>
                        <a:t>улс</a:t>
                      </a:r>
                      <a:r>
                        <a:rPr lang="en-US" sz="1400" baseline="0" dirty="0" smtClean="0"/>
                        <a:t>)</a:t>
                      </a:r>
                      <a:endParaRPr lang="mn-MN" sz="1400" baseline="0" dirty="0" smtClean="0"/>
                    </a:p>
                  </a:txBody>
                  <a:tcPr anchor="ctr"/>
                </a:tc>
              </a:tr>
              <a:tr h="634991">
                <a:tc>
                  <a:txBody>
                    <a:bodyPr/>
                    <a:lstStyle/>
                    <a:p>
                      <a:r>
                        <a:rPr lang="mn-MN" sz="1400" b="1" dirty="0" smtClean="0"/>
                        <a:t>Татварын</a:t>
                      </a:r>
                      <a:r>
                        <a:rPr lang="mn-MN" sz="1400" b="1" baseline="0" dirty="0" smtClean="0"/>
                        <a:t> хэмжээ тогтоох үндэслэл</a:t>
                      </a:r>
                      <a:endParaRPr lang="en-US" sz="1400"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mn-MN" sz="1400" b="1" baseline="0" dirty="0" smtClean="0"/>
                        <a:t>Ашигт малтмалын үнэлгээ</a:t>
                      </a:r>
                      <a:endParaRPr lang="en-US" sz="1400" b="1" baseline="0" dirty="0" smtClean="0"/>
                    </a:p>
                  </a:txBody>
                  <a:tcPr anchor="ctr"/>
                </a:tc>
              </a:tr>
              <a:tr h="454454">
                <a:tc>
                  <a:txBody>
                    <a:bodyPr/>
                    <a:lstStyle/>
                    <a:p>
                      <a:r>
                        <a:rPr lang="mn-MN" sz="1400" dirty="0" smtClean="0"/>
                        <a:t>Зэс</a:t>
                      </a:r>
                      <a:endParaRPr lang="en-US" sz="1400" dirty="0"/>
                    </a:p>
                  </a:txBody>
                  <a:tcPr anchor="ctr"/>
                </a:tc>
                <a:tc>
                  <a:txBody>
                    <a:bodyPr/>
                    <a:lstStyle/>
                    <a:p>
                      <a:pPr marL="228600" indent="-228600">
                        <a:buAutoNum type="arabicPeriod"/>
                      </a:pPr>
                      <a:r>
                        <a:rPr lang="mn-MN" sz="1400" baseline="0" dirty="0" smtClean="0"/>
                        <a:t>5.7%</a:t>
                      </a:r>
                    </a:p>
                  </a:txBody>
                  <a:tcPr anchor="ctr"/>
                </a:tc>
              </a:tr>
              <a:tr h="454454">
                <a:tc>
                  <a:txBody>
                    <a:bodyPr/>
                    <a:lstStyle/>
                    <a:p>
                      <a:r>
                        <a:rPr lang="mn-MN" sz="1400" dirty="0" smtClean="0"/>
                        <a:t>Алт</a:t>
                      </a:r>
                      <a:endParaRPr lang="en-US" sz="1400" dirty="0"/>
                    </a:p>
                  </a:txBody>
                  <a:tcPr anchor="ctr"/>
                </a:tc>
                <a:tc>
                  <a:txBody>
                    <a:bodyPr/>
                    <a:lstStyle/>
                    <a:p>
                      <a:pPr marL="228600" indent="-228600">
                        <a:buAutoNum type="arabicPeriod"/>
                      </a:pPr>
                      <a:r>
                        <a:rPr lang="mn-MN" sz="1400" baseline="0" dirty="0" smtClean="0"/>
                        <a:t>5</a:t>
                      </a:r>
                      <a:r>
                        <a:rPr lang="en-US" sz="1400" baseline="0" dirty="0" smtClean="0"/>
                        <a:t>.</a:t>
                      </a:r>
                      <a:r>
                        <a:rPr lang="mn-MN" sz="1400" baseline="0" dirty="0" smtClean="0"/>
                        <a:t>0%</a:t>
                      </a:r>
                    </a:p>
                  </a:txBody>
                  <a:tcPr anchor="ctr"/>
                </a:tc>
              </a:tr>
              <a:tr h="454454">
                <a:tc>
                  <a:txBody>
                    <a:bodyPr/>
                    <a:lstStyle/>
                    <a:p>
                      <a:r>
                        <a:rPr lang="mn-MN" sz="1400" dirty="0" smtClean="0"/>
                        <a:t>Төмөр</a:t>
                      </a:r>
                      <a:endParaRPr lang="en-US" sz="1400" dirty="0"/>
                    </a:p>
                  </a:txBody>
                  <a:tcPr anchor="ctr"/>
                </a:tc>
                <a:tc>
                  <a:txBody>
                    <a:bodyPr/>
                    <a:lstStyle/>
                    <a:p>
                      <a:pPr marL="228600" indent="-228600">
                        <a:buAutoNum type="arabicPeriod"/>
                      </a:pPr>
                      <a:r>
                        <a:rPr lang="mn-MN" sz="1400" baseline="0" dirty="0" smtClean="0"/>
                        <a:t>2.8%</a:t>
                      </a:r>
                    </a:p>
                  </a:txBody>
                  <a:tcPr anchor="ctr"/>
                </a:tc>
              </a:tr>
              <a:tr h="454454">
                <a:tc>
                  <a:txBody>
                    <a:bodyPr/>
                    <a:lstStyle/>
                    <a:p>
                      <a:r>
                        <a:rPr lang="mn-MN" sz="1400" dirty="0" smtClean="0"/>
                        <a:t>Нүүрс</a:t>
                      </a:r>
                      <a:endParaRPr lang="en-US" sz="1400" dirty="0"/>
                    </a:p>
                  </a:txBody>
                  <a:tcPr anchor="ctr"/>
                </a:tc>
                <a:tc>
                  <a:txBody>
                    <a:bodyPr/>
                    <a:lstStyle/>
                    <a:p>
                      <a:pPr marL="228600" indent="-228600">
                        <a:buAutoNum type="arabicPeriod"/>
                      </a:pPr>
                      <a:r>
                        <a:rPr lang="en-US" sz="1400" baseline="0" dirty="0" smtClean="0"/>
                        <a:t>0</a:t>
                      </a:r>
                      <a:r>
                        <a:rPr lang="mn-MN" sz="1400" baseline="0" dirty="0" smtClean="0"/>
                        <a:t>%</a:t>
                      </a:r>
                    </a:p>
                  </a:txBody>
                  <a:tcPr anchor="ctr"/>
                </a:tc>
              </a:tr>
              <a:tr h="896458">
                <a:tc>
                  <a:txBody>
                    <a:bodyPr/>
                    <a:lstStyle/>
                    <a:p>
                      <a:r>
                        <a:rPr lang="mn-MN" sz="1400" dirty="0" smtClean="0"/>
                        <a:t>Албан татвар</a:t>
                      </a:r>
                      <a:r>
                        <a:rPr lang="mn-MN" sz="1400" baseline="0" dirty="0" smtClean="0"/>
                        <a:t> ногдох орлогоос хасагдах зардал</a:t>
                      </a:r>
                      <a:endParaRPr lang="en-US" sz="1400" dirty="0"/>
                    </a:p>
                  </a:txBody>
                  <a:tcPr anchor="ctr"/>
                </a:tc>
                <a:tc>
                  <a:txBody>
                    <a:bodyPr/>
                    <a:lstStyle/>
                    <a:p>
                      <a:pPr marL="228600" indent="-228600">
                        <a:buAutoNum type="arabicPeriod"/>
                      </a:pPr>
                      <a:r>
                        <a:rPr lang="mn-MN" sz="1400" dirty="0" smtClean="0"/>
                        <a:t>Мөн</a:t>
                      </a:r>
                      <a:endParaRPr lang="mn-MN" sz="1400" baseline="0" dirty="0" smtClean="0"/>
                    </a:p>
                  </a:txBody>
                  <a:tcPr anchor="ctr"/>
                </a:tc>
              </a:tr>
            </a:tbl>
          </a:graphicData>
        </a:graphic>
      </p:graphicFrame>
      <p:sp>
        <p:nvSpPr>
          <p:cNvPr id="8" name="TextBox 7"/>
          <p:cNvSpPr txBox="1"/>
          <p:nvPr/>
        </p:nvSpPr>
        <p:spPr>
          <a:xfrm>
            <a:off x="4325257" y="1111717"/>
            <a:ext cx="5345217" cy="5262979"/>
          </a:xfrm>
          <a:prstGeom prst="rect">
            <a:avLst/>
          </a:prstGeom>
          <a:noFill/>
        </p:spPr>
        <p:txBody>
          <a:bodyPr wrap="square" rtlCol="0">
            <a:spAutoFit/>
          </a:bodyPr>
          <a:lstStyle/>
          <a:p>
            <a:pPr marL="290513" indent="-290513" algn="just">
              <a:lnSpc>
                <a:spcPct val="150000"/>
              </a:lnSpc>
              <a:buFont typeface="+mj-lt"/>
              <a:buAutoNum type="arabicParenR"/>
            </a:pPr>
            <a:r>
              <a:rPr lang="mn-MN" sz="1400" dirty="0" smtClean="0"/>
              <a:t>ААНОАТ – 20%</a:t>
            </a:r>
          </a:p>
          <a:p>
            <a:pPr marL="290513" indent="-290513" algn="just">
              <a:lnSpc>
                <a:spcPct val="150000"/>
              </a:lnSpc>
              <a:buFont typeface="+mj-lt"/>
              <a:buAutoNum type="arabicParenR"/>
            </a:pPr>
            <a:r>
              <a:rPr lang="mn-MN" sz="1400" dirty="0" smtClean="0"/>
              <a:t>Засгийн газартай хөрөнгө оруулалтын гэрээ байгуулсанаар  зарим татваруудыг тогтворжуулах боломжтой</a:t>
            </a:r>
          </a:p>
          <a:p>
            <a:pPr marL="290513" indent="-290513" algn="just">
              <a:lnSpc>
                <a:spcPct val="150000"/>
              </a:lnSpc>
              <a:buFont typeface="+mj-lt"/>
              <a:buAutoNum type="arabicParenR"/>
            </a:pPr>
            <a:r>
              <a:rPr lang="mn-MN" sz="1400" dirty="0" smtClean="0"/>
              <a:t>Татвар авах үнийн дүн нь ашигт малтмалын тонн хэмжээг нэгжийн үнэлгээгээр үржүүлсэн үнийн дүнгээс тооцогдоно. Энэхүү үнийн дүнг ашигт малтмал тус бүрт тогтоосон татварын хэмжээгээр үржүүлнэ. Ашигт малтмалын үнэлгээг Лондонгийн Металлын Биржийн албан ёсны үнээр тогтоох бөгөөд ЛМБ-д үнэ нь зарлагддагүй ашигт малтмалын борлуулалтын үнийн жилийн дундажаар үнэлгээг тогтооно. </a:t>
            </a:r>
          </a:p>
          <a:p>
            <a:pPr marL="290513" indent="-290513" algn="just">
              <a:lnSpc>
                <a:spcPct val="150000"/>
              </a:lnSpc>
              <a:buAutoNum type="arabicParenR"/>
            </a:pPr>
            <a:r>
              <a:rPr lang="mn-MN" sz="1400" dirty="0" smtClean="0"/>
              <a:t>Эдийн засгийн ашигтай нөөц тогтоосон ашигт малтмалын орд эзэмшигчдэд тухайн ашигт малтмалын үнэлгээний 0.1%-ийг нийт нөөцийн хэмжээнд үржүүлсэн дүнгээр бонус олгоно.</a:t>
            </a:r>
            <a:endParaRPr lang="en-US" sz="1400" dirty="0"/>
          </a:p>
        </p:txBody>
      </p:sp>
      <p:sp>
        <p:nvSpPr>
          <p:cNvPr id="11" name="Title 1"/>
          <p:cNvSpPr>
            <a:spLocks noGrp="1"/>
          </p:cNvSpPr>
          <p:nvPr>
            <p:ph type="title"/>
          </p:nvPr>
        </p:nvSpPr>
        <p:spPr>
          <a:xfrm>
            <a:off x="255588" y="250825"/>
            <a:ext cx="7504112" cy="588963"/>
          </a:xfrm>
        </p:spPr>
        <p:txBody>
          <a:bodyPr/>
          <a:lstStyle/>
          <a:p>
            <a:r>
              <a:rPr lang="mn-MN" dirty="0" smtClean="0">
                <a:effectLst>
                  <a:outerShdw blurRad="50800" dist="38100" dir="2700000" algn="tl" rotWithShape="0">
                    <a:prstClr val="black">
                      <a:alpha val="40000"/>
                    </a:prstClr>
                  </a:outerShdw>
                </a:effectLst>
              </a:rPr>
              <a:t>КАЗАХСТАН</a:t>
            </a:r>
            <a:endParaRPr lang="en-US" dirty="0">
              <a:effectLst>
                <a:outerShdw blurRad="50800" dist="38100" dir="2700000" algn="tl" rotWithShape="0">
                  <a:prstClr val="black">
                    <a:alpha val="40000"/>
                  </a:prstClr>
                </a:outerShdw>
              </a:effectLst>
            </a:endParaRPr>
          </a:p>
        </p:txBody>
      </p:sp>
      <p:sp>
        <p:nvSpPr>
          <p:cNvPr id="6" name="TextBox 5"/>
          <p:cNvSpPr txBox="1"/>
          <p:nvPr/>
        </p:nvSpPr>
        <p:spPr>
          <a:xfrm>
            <a:off x="152400" y="457200"/>
            <a:ext cx="9499600" cy="523220"/>
          </a:xfrm>
          <a:prstGeom prst="rect">
            <a:avLst/>
          </a:prstGeom>
          <a:noFill/>
        </p:spPr>
        <p:txBody>
          <a:bodyPr wrap="square" rtlCol="0">
            <a:spAutoFit/>
          </a:bodyPr>
          <a:lstStyle/>
          <a:p>
            <a:pPr algn="l"/>
            <a:r>
              <a:rPr lang="mn-MN" sz="1400" dirty="0" smtClean="0">
                <a:solidFill>
                  <a:schemeClr val="bg1"/>
                </a:solidFill>
                <a:effectLst>
                  <a:outerShdw blurRad="50800" dist="38100" dir="2700000" algn="tl" rotWithShape="0">
                    <a:prstClr val="black">
                      <a:alpha val="40000"/>
                    </a:prstClr>
                  </a:outerShdw>
                </a:effectLst>
              </a:rPr>
              <a:t>Казахстан улс нь далайд гарцгүй, хуурай замаар экспортлодог, уул уурхайн салбар нь тус улсын эдийн засагт чухал нөлөөтэй гэх мэт Монгол улстай олон талаар төстэй</a:t>
            </a:r>
            <a:endParaRPr lang="en-US" sz="1400" dirty="0">
              <a:solidFill>
                <a:schemeClr val="bg1"/>
              </a:solidFill>
              <a:effectLst>
                <a:outerShdw blurRad="50800" dist="38100" dir="2700000" algn="tl" rotWithShape="0">
                  <a:prstClr val="black">
                    <a:alpha val="40000"/>
                  </a:prstClr>
                </a:outerShdw>
              </a:effectLst>
            </a:endParaRPr>
          </a:p>
        </p:txBody>
      </p:sp>
    </p:spTree>
  </p:cSld>
  <p:clrMapOvr>
    <a:masterClrMapping/>
  </p:clrMapOvr>
  <p:transition>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6416527"/>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2750086534"/>
              </p:ext>
            </p:extLst>
          </p:nvPr>
        </p:nvGraphicFramePr>
        <p:xfrm>
          <a:off x="279401" y="1410543"/>
          <a:ext cx="4943764" cy="4750822"/>
        </p:xfrm>
        <a:graphic>
          <a:graphicData uri="http://schemas.openxmlformats.org/drawingml/2006/table">
            <a:tbl>
              <a:tblPr firstRow="1" bandRow="1">
                <a:tableStyleId>{5C22544A-7EE6-4342-B048-85BDC9FD1C3A}</a:tableStyleId>
              </a:tblPr>
              <a:tblGrid>
                <a:gridCol w="1944306"/>
                <a:gridCol w="2999458"/>
              </a:tblGrid>
              <a:tr h="505007">
                <a:tc>
                  <a:txBody>
                    <a:bodyPr/>
                    <a:lstStyle/>
                    <a:p>
                      <a:r>
                        <a:rPr lang="mn-MN" sz="1400" dirty="0" smtClean="0"/>
                        <a:t>АМНАТ</a:t>
                      </a:r>
                      <a:endParaRPr lang="en-US" sz="1400" dirty="0"/>
                    </a:p>
                  </a:txBody>
                  <a:tcPr anchor="ctr"/>
                </a:tc>
                <a:tc>
                  <a:txBody>
                    <a:bodyPr/>
                    <a:lstStyle/>
                    <a:p>
                      <a:endParaRPr lang="en-US" sz="1400" dirty="0"/>
                    </a:p>
                  </a:txBody>
                  <a:tcPr anchor="ctr"/>
                </a:tc>
              </a:tr>
              <a:tr h="622611">
                <a:tc>
                  <a:txBody>
                    <a:bodyPr/>
                    <a:lstStyle/>
                    <a:p>
                      <a:r>
                        <a:rPr lang="mn-MN" sz="1400" dirty="0" smtClean="0"/>
                        <a:t>Татварын</a:t>
                      </a:r>
                      <a:r>
                        <a:rPr lang="mn-MN" sz="1400" baseline="0" dirty="0" smtClean="0"/>
                        <a:t> нэр</a:t>
                      </a:r>
                      <a:endParaRPr lang="en-US" sz="1400" dirty="0"/>
                    </a:p>
                  </a:txBody>
                  <a:tcPr anchor="ctr"/>
                </a:tc>
                <a:tc>
                  <a:txBody>
                    <a:bodyPr/>
                    <a:lstStyle/>
                    <a:p>
                      <a:pPr marL="342900" indent="-342900">
                        <a:buAutoNum type="arabicPeriod"/>
                      </a:pPr>
                      <a:r>
                        <a:rPr lang="mn-MN" sz="1400" baseline="0" dirty="0" smtClean="0"/>
                        <a:t>Ашигт малтмалын олборлолтын татвар </a:t>
                      </a:r>
                      <a:r>
                        <a:rPr lang="en-US" sz="1400" baseline="0" dirty="0" smtClean="0"/>
                        <a:t>(</a:t>
                      </a:r>
                      <a:r>
                        <a:rPr lang="mn-MN" sz="1400" baseline="0" dirty="0" smtClean="0"/>
                        <a:t>улс</a:t>
                      </a:r>
                      <a:r>
                        <a:rPr lang="en-US" sz="1400" baseline="0" dirty="0" smtClean="0"/>
                        <a:t>)</a:t>
                      </a:r>
                      <a:endParaRPr lang="mn-MN" sz="1400" baseline="0" dirty="0" smtClean="0"/>
                    </a:p>
                  </a:txBody>
                  <a:tcPr anchor="ctr"/>
                </a:tc>
              </a:tr>
              <a:tr h="622611">
                <a:tc>
                  <a:txBody>
                    <a:bodyPr/>
                    <a:lstStyle/>
                    <a:p>
                      <a:r>
                        <a:rPr lang="mn-MN" sz="1400" b="1" dirty="0" smtClean="0"/>
                        <a:t>Татварын</a:t>
                      </a:r>
                      <a:r>
                        <a:rPr lang="mn-MN" sz="1400" b="1" baseline="0" dirty="0" smtClean="0"/>
                        <a:t> хэмжээ тогтоох үндэслэл</a:t>
                      </a:r>
                      <a:endParaRPr lang="en-US" sz="1400"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mn-MN" sz="1400" b="1" baseline="0" dirty="0" smtClean="0"/>
                        <a:t>Ашигт малтмалын үнэлгээ / нүүрсэнд олборлосон хэмжээ</a:t>
                      </a:r>
                      <a:endParaRPr lang="en-US" sz="1400" b="1" baseline="0" dirty="0" smtClean="0"/>
                    </a:p>
                  </a:txBody>
                  <a:tcPr anchor="ctr"/>
                </a:tc>
              </a:tr>
              <a:tr h="505007">
                <a:tc>
                  <a:txBody>
                    <a:bodyPr/>
                    <a:lstStyle/>
                    <a:p>
                      <a:r>
                        <a:rPr lang="mn-MN" sz="1400" dirty="0" smtClean="0"/>
                        <a:t>Зэс</a:t>
                      </a:r>
                      <a:endParaRPr lang="en-US" sz="1400" dirty="0"/>
                    </a:p>
                  </a:txBody>
                  <a:tcPr anchor="ctr"/>
                </a:tc>
                <a:tc>
                  <a:txBody>
                    <a:bodyPr/>
                    <a:lstStyle/>
                    <a:p>
                      <a:pPr marL="228600" indent="-228600">
                        <a:buAutoNum type="arabicPeriod"/>
                      </a:pPr>
                      <a:r>
                        <a:rPr lang="mn-MN" sz="1400" baseline="0" dirty="0" smtClean="0"/>
                        <a:t>8.0%</a:t>
                      </a:r>
                    </a:p>
                  </a:txBody>
                  <a:tcPr anchor="ctr"/>
                </a:tc>
              </a:tr>
              <a:tr h="505007">
                <a:tc>
                  <a:txBody>
                    <a:bodyPr/>
                    <a:lstStyle/>
                    <a:p>
                      <a:r>
                        <a:rPr lang="mn-MN" sz="1400" dirty="0" smtClean="0"/>
                        <a:t>Алт</a:t>
                      </a:r>
                      <a:endParaRPr lang="en-US" sz="1400" dirty="0"/>
                    </a:p>
                  </a:txBody>
                  <a:tcPr anchor="ctr"/>
                </a:tc>
                <a:tc>
                  <a:txBody>
                    <a:bodyPr/>
                    <a:lstStyle/>
                    <a:p>
                      <a:pPr marL="228600" indent="-228600">
                        <a:buAutoNum type="arabicPeriod"/>
                      </a:pPr>
                      <a:r>
                        <a:rPr lang="mn-MN" sz="1400" baseline="0" dirty="0" smtClean="0"/>
                        <a:t>6</a:t>
                      </a:r>
                      <a:r>
                        <a:rPr lang="en-US" sz="1400" baseline="0" dirty="0" smtClean="0"/>
                        <a:t>.</a:t>
                      </a:r>
                      <a:r>
                        <a:rPr lang="mn-MN" sz="1400" baseline="0" dirty="0" smtClean="0"/>
                        <a:t>0%</a:t>
                      </a:r>
                    </a:p>
                  </a:txBody>
                  <a:tcPr anchor="ctr"/>
                </a:tc>
              </a:tr>
              <a:tr h="505007">
                <a:tc>
                  <a:txBody>
                    <a:bodyPr/>
                    <a:lstStyle/>
                    <a:p>
                      <a:r>
                        <a:rPr lang="mn-MN" sz="1400" dirty="0" smtClean="0"/>
                        <a:t>Төмөр</a:t>
                      </a:r>
                      <a:endParaRPr lang="en-US" sz="1400" dirty="0"/>
                    </a:p>
                  </a:txBody>
                  <a:tcPr anchor="ctr"/>
                </a:tc>
                <a:tc>
                  <a:txBody>
                    <a:bodyPr/>
                    <a:lstStyle/>
                    <a:p>
                      <a:pPr marL="228600" indent="-228600">
                        <a:buAutoNum type="arabicPeriod"/>
                      </a:pPr>
                      <a:r>
                        <a:rPr lang="mn-MN" sz="1400" baseline="0" dirty="0" smtClean="0"/>
                        <a:t>4.8%</a:t>
                      </a:r>
                    </a:p>
                  </a:txBody>
                  <a:tcPr anchor="ctr"/>
                </a:tc>
              </a:tr>
              <a:tr h="505007">
                <a:tc>
                  <a:txBody>
                    <a:bodyPr/>
                    <a:lstStyle/>
                    <a:p>
                      <a:r>
                        <a:rPr lang="mn-MN" sz="1400" dirty="0" smtClean="0"/>
                        <a:t>Нүүрс</a:t>
                      </a:r>
                      <a:endParaRPr lang="en-US" sz="1400" dirty="0"/>
                    </a:p>
                  </a:txBody>
                  <a:tcPr anchor="ctr"/>
                </a:tc>
                <a:tc>
                  <a:txBody>
                    <a:bodyPr/>
                    <a:lstStyle/>
                    <a:p>
                      <a:pPr marL="228600" indent="-228600">
                        <a:buAutoNum type="arabicPeriod"/>
                      </a:pPr>
                      <a:r>
                        <a:rPr lang="mn-MN" sz="1400" baseline="0" dirty="0" smtClean="0"/>
                        <a:t>Өөр өөр%</a:t>
                      </a:r>
                    </a:p>
                  </a:txBody>
                  <a:tcPr anchor="ctr"/>
                </a:tc>
              </a:tr>
              <a:tr h="871656">
                <a:tc>
                  <a:txBody>
                    <a:bodyPr/>
                    <a:lstStyle/>
                    <a:p>
                      <a:r>
                        <a:rPr lang="mn-MN" sz="1400" dirty="0" smtClean="0"/>
                        <a:t>Албан татвар</a:t>
                      </a:r>
                      <a:r>
                        <a:rPr lang="mn-MN" sz="1400" baseline="0" dirty="0" smtClean="0"/>
                        <a:t> ногдох орлогоос хасагдах зардал</a:t>
                      </a:r>
                      <a:endParaRPr lang="en-US" sz="1400" dirty="0"/>
                    </a:p>
                  </a:txBody>
                  <a:tcPr anchor="ctr"/>
                </a:tc>
                <a:tc>
                  <a:txBody>
                    <a:bodyPr/>
                    <a:lstStyle/>
                    <a:p>
                      <a:pPr marL="228600" indent="-228600">
                        <a:buAutoNum type="arabicPeriod"/>
                      </a:pPr>
                      <a:r>
                        <a:rPr lang="mn-MN" sz="1400" dirty="0" smtClean="0"/>
                        <a:t>Мөн</a:t>
                      </a:r>
                      <a:endParaRPr lang="mn-MN" sz="1400" baseline="0" dirty="0" smtClean="0"/>
                    </a:p>
                  </a:txBody>
                  <a:tcPr anchor="ctr"/>
                </a:tc>
              </a:tr>
            </a:tbl>
          </a:graphicData>
        </a:graphic>
      </p:graphicFrame>
      <p:sp>
        <p:nvSpPr>
          <p:cNvPr id="8" name="TextBox 7"/>
          <p:cNvSpPr txBox="1"/>
          <p:nvPr/>
        </p:nvSpPr>
        <p:spPr>
          <a:xfrm>
            <a:off x="5306292" y="1510146"/>
            <a:ext cx="4364182" cy="4576702"/>
          </a:xfrm>
          <a:prstGeom prst="rect">
            <a:avLst/>
          </a:prstGeom>
          <a:noFill/>
        </p:spPr>
        <p:txBody>
          <a:bodyPr wrap="square" rtlCol="0">
            <a:spAutoFit/>
          </a:bodyPr>
          <a:lstStyle/>
          <a:p>
            <a:pPr marL="290513" indent="-290513" algn="just">
              <a:lnSpc>
                <a:spcPct val="150000"/>
              </a:lnSpc>
              <a:buFont typeface="+mj-lt"/>
              <a:buAutoNum type="arabicParenR"/>
            </a:pPr>
            <a:r>
              <a:rPr lang="mn-MN" sz="1400" dirty="0" smtClean="0"/>
              <a:t>ААНОАТ – 15.5 – 20.0%</a:t>
            </a:r>
          </a:p>
          <a:p>
            <a:pPr marL="290513" indent="-290513" algn="just">
              <a:lnSpc>
                <a:spcPct val="150000"/>
              </a:lnSpc>
              <a:buFont typeface="+mj-lt"/>
              <a:buAutoNum type="arabicParenR"/>
            </a:pPr>
            <a:r>
              <a:rPr lang="mn-MN" sz="1400" dirty="0" smtClean="0"/>
              <a:t>Ашигт малтмалын үнэлгээ нь борлуулалтын үнээс НӨАТ болон Гаалийн хураамжийг хассан үнээр тогтоогдоно. Хэрэв ямарваа борлуулалт хийгдээгүй бол тухайн ашигт малтмалын олборлолтын зардалаас тооцогдоно. </a:t>
            </a:r>
          </a:p>
          <a:p>
            <a:pPr marL="290513" indent="-290513" algn="just">
              <a:lnSpc>
                <a:spcPct val="150000"/>
              </a:lnSpc>
              <a:buAutoNum type="arabicParenR"/>
            </a:pPr>
            <a:r>
              <a:rPr lang="mn-MN" sz="1400" dirty="0" smtClean="0"/>
              <a:t>Нүүрсний төрөлөөс хамааран антрацит – 47 руб/т, коксжих нүүрс – 57 руб/т, хүрэн нүүрс – 11 руб/т, бусад 24 руб/т</a:t>
            </a:r>
          </a:p>
          <a:p>
            <a:pPr marL="290513" indent="-290513" algn="just">
              <a:lnSpc>
                <a:spcPct val="150000"/>
              </a:lnSpc>
              <a:buAutoNum type="arabicParenR"/>
            </a:pPr>
            <a:r>
              <a:rPr lang="mn-MN" sz="1400" dirty="0" smtClean="0"/>
              <a:t>Эдийн засгийн ашигтай нөөц тогтоосон ашигт малтмалын орд эзэмшигчдэд тухайн ашигт малтмалын үнэлгээний 0.1%-ийг нийт нөөцийн хэмжээнд үржүүлсэн дүнгээр бонус олгоно.</a:t>
            </a:r>
            <a:endParaRPr lang="en-US" sz="1400" dirty="0"/>
          </a:p>
        </p:txBody>
      </p:sp>
      <p:sp>
        <p:nvSpPr>
          <p:cNvPr id="11" name="Title 1"/>
          <p:cNvSpPr>
            <a:spLocks noGrp="1"/>
          </p:cNvSpPr>
          <p:nvPr>
            <p:ph type="title"/>
          </p:nvPr>
        </p:nvSpPr>
        <p:spPr>
          <a:xfrm>
            <a:off x="255588" y="250825"/>
            <a:ext cx="7504112" cy="588963"/>
          </a:xfrm>
        </p:spPr>
        <p:txBody>
          <a:bodyPr/>
          <a:lstStyle/>
          <a:p>
            <a:r>
              <a:rPr lang="mn-MN" dirty="0" smtClean="0">
                <a:effectLst>
                  <a:outerShdw blurRad="50800" dist="38100" dir="2700000" algn="tl" rotWithShape="0">
                    <a:prstClr val="black">
                      <a:alpha val="40000"/>
                    </a:prstClr>
                  </a:outerShdw>
                </a:effectLst>
              </a:rPr>
              <a:t>ОХУ</a:t>
            </a:r>
            <a:endParaRPr lang="en-US" dirty="0">
              <a:effectLst>
                <a:outerShdw blurRad="50800" dist="38100" dir="2700000" algn="tl" rotWithShape="0">
                  <a:prstClr val="black">
                    <a:alpha val="40000"/>
                  </a:prstClr>
                </a:outerShdw>
              </a:effectLst>
            </a:endParaRPr>
          </a:p>
        </p:txBody>
      </p:sp>
      <p:sp>
        <p:nvSpPr>
          <p:cNvPr id="6" name="TextBox 5"/>
          <p:cNvSpPr txBox="1"/>
          <p:nvPr/>
        </p:nvSpPr>
        <p:spPr>
          <a:xfrm>
            <a:off x="152400" y="457200"/>
            <a:ext cx="9499600" cy="307777"/>
          </a:xfrm>
          <a:prstGeom prst="rect">
            <a:avLst/>
          </a:prstGeom>
          <a:noFill/>
        </p:spPr>
        <p:txBody>
          <a:bodyPr wrap="square" rtlCol="0">
            <a:spAutoFit/>
          </a:bodyPr>
          <a:lstStyle/>
          <a:p>
            <a:pPr algn="l"/>
            <a:r>
              <a:rPr lang="mn-MN" sz="1400" dirty="0" smtClean="0">
                <a:solidFill>
                  <a:schemeClr val="bg1"/>
                </a:solidFill>
                <a:effectLst>
                  <a:outerShdw blurRad="50800" dist="38100" dir="2700000" algn="tl" rotWithShape="0">
                    <a:prstClr val="black">
                      <a:alpha val="40000"/>
                    </a:prstClr>
                  </a:outerShdw>
                </a:effectLst>
              </a:rPr>
              <a:t>Нүүрсний татвар тогмол үнийн дүнгээр, бусад ашигт малмтал хувиар, </a:t>
            </a:r>
            <a:endParaRPr lang="en-US" sz="1400" dirty="0">
              <a:solidFill>
                <a:schemeClr val="bg1"/>
              </a:solidFill>
              <a:effectLst>
                <a:outerShdw blurRad="50800" dist="38100" dir="2700000" algn="tl" rotWithShape="0">
                  <a:prstClr val="black">
                    <a:alpha val="40000"/>
                  </a:prstClr>
                </a:outerShdw>
              </a:effectLst>
            </a:endParaRPr>
          </a:p>
        </p:txBody>
      </p:sp>
    </p:spTree>
  </p:cSld>
  <p:clrMapOvr>
    <a:masterClrMapping/>
  </p:clrMapOvr>
  <p:transition>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mn-MN" dirty="0" smtClean="0"/>
              <a:t>АМНАТ: ОЛОН УЛСЫН ТУРШЛАГУУД</a:t>
            </a:r>
            <a:endParaRPr lang="en-US" dirty="0"/>
          </a:p>
        </p:txBody>
      </p:sp>
      <p:sp>
        <p:nvSpPr>
          <p:cNvPr id="3" name="TextBox 2"/>
          <p:cNvSpPr txBox="1"/>
          <p:nvPr/>
        </p:nvSpPr>
        <p:spPr>
          <a:xfrm>
            <a:off x="190501" y="1345798"/>
            <a:ext cx="9505292" cy="5509200"/>
          </a:xfrm>
          <a:prstGeom prst="rect">
            <a:avLst/>
          </a:prstGeom>
          <a:noFill/>
        </p:spPr>
        <p:txBody>
          <a:bodyPr wrap="square" rtlCol="0">
            <a:spAutoFit/>
          </a:bodyPr>
          <a:lstStyle/>
          <a:p>
            <a:pPr algn="l">
              <a:spcBef>
                <a:spcPts val="600"/>
              </a:spcBef>
              <a:spcAft>
                <a:spcPts val="600"/>
              </a:spcAft>
            </a:pPr>
            <a:r>
              <a:rPr lang="mn-MN" sz="2200" i="1" dirty="0" smtClean="0"/>
              <a:t>Австрали</a:t>
            </a:r>
            <a:r>
              <a:rPr lang="mn-MN" sz="2200" i="1" dirty="0" smtClean="0"/>
              <a:t>, Бразил</a:t>
            </a:r>
            <a:r>
              <a:rPr lang="mn-MN" sz="2200" i="1" dirty="0" smtClean="0"/>
              <a:t>, </a:t>
            </a:r>
            <a:r>
              <a:rPr lang="mn-MN" sz="2200" i="1" dirty="0" smtClean="0"/>
              <a:t>Чили</a:t>
            </a:r>
            <a:r>
              <a:rPr lang="mn-MN" sz="2200" i="1" dirty="0"/>
              <a:t>, </a:t>
            </a:r>
            <a:r>
              <a:rPr lang="mn-MN" sz="2200" i="1" dirty="0" smtClean="0"/>
              <a:t>Канад, </a:t>
            </a:r>
            <a:r>
              <a:rPr lang="mn-MN" sz="2200" i="1" dirty="0" smtClean="0"/>
              <a:t>БНХАУ, </a:t>
            </a:r>
            <a:r>
              <a:rPr lang="mn-MN" sz="2200" i="1" dirty="0" smtClean="0"/>
              <a:t>Индонези</a:t>
            </a:r>
            <a:r>
              <a:rPr lang="mn-MN" sz="2200" i="1" dirty="0" smtClean="0"/>
              <a:t>, Казахстан, </a:t>
            </a:r>
            <a:r>
              <a:rPr lang="mn-MN" sz="2200" i="1" dirty="0" smtClean="0"/>
              <a:t>ОХУ</a:t>
            </a:r>
            <a:endParaRPr lang="mn-MN" sz="2200" b="1" dirty="0" smtClean="0"/>
          </a:p>
          <a:p>
            <a:pPr algn="l">
              <a:spcBef>
                <a:spcPts val="600"/>
              </a:spcBef>
              <a:spcAft>
                <a:spcPts val="600"/>
              </a:spcAft>
            </a:pPr>
            <a:r>
              <a:rPr lang="mn-MN" sz="2200" b="1" dirty="0" smtClean="0"/>
              <a:t>АМНАТ-д </a:t>
            </a:r>
            <a:r>
              <a:rPr lang="mn-MN" sz="2200" b="1" dirty="0" smtClean="0"/>
              <a:t>мөрдөгдөж буй </a:t>
            </a:r>
            <a:r>
              <a:rPr lang="mn-MN" sz="2200" b="1" dirty="0" smtClean="0"/>
              <a:t>олон улсын түгээмэл буй практикууд</a:t>
            </a:r>
            <a:r>
              <a:rPr lang="mn-MN" sz="2200" b="1" dirty="0" smtClean="0"/>
              <a:t>:</a:t>
            </a:r>
          </a:p>
          <a:p>
            <a:pPr marL="914400" indent="-292100" algn="l">
              <a:spcBef>
                <a:spcPts val="600"/>
              </a:spcBef>
              <a:spcAft>
                <a:spcPts val="600"/>
              </a:spcAft>
              <a:buFont typeface="Arial" pitchFamily="34" charset="0"/>
              <a:buChar char="•"/>
            </a:pPr>
            <a:r>
              <a:rPr lang="mn-MN" sz="1800" dirty="0" smtClean="0"/>
              <a:t>Татвар тооцоолох аргачлалыг улс орны онцлогт тохируулан тогтоодог</a:t>
            </a:r>
          </a:p>
          <a:p>
            <a:pPr marL="914400" indent="-292100" algn="l">
              <a:spcBef>
                <a:spcPts val="600"/>
              </a:spcBef>
              <a:spcAft>
                <a:spcPts val="600"/>
              </a:spcAft>
              <a:buFont typeface="Arial" pitchFamily="34" charset="0"/>
              <a:buChar char="•"/>
            </a:pPr>
            <a:r>
              <a:rPr lang="mn-MN" sz="1800" dirty="0" smtClean="0"/>
              <a:t>Зарим орнуудад АМНАТ-ын хэмжээ өндөр ч тооцох аргачлал нь ойлгомжтой</a:t>
            </a:r>
          </a:p>
          <a:p>
            <a:pPr marL="914400" indent="-292100" algn="l">
              <a:spcBef>
                <a:spcPts val="600"/>
              </a:spcBef>
              <a:spcAft>
                <a:spcPts val="600"/>
              </a:spcAft>
              <a:buFont typeface="Arial" pitchFamily="34" charset="0"/>
              <a:buChar char="•"/>
            </a:pPr>
            <a:r>
              <a:rPr lang="mn-MN" sz="1800" dirty="0" smtClean="0"/>
              <a:t>Өсөн нэмэгдэх татварын зохицуулалттай орон байхгүй </a:t>
            </a:r>
            <a:endParaRPr lang="mn-MN" sz="1800" dirty="0" smtClean="0"/>
          </a:p>
          <a:p>
            <a:pPr marL="914400" indent="-292100" algn="l">
              <a:spcBef>
                <a:spcPts val="600"/>
              </a:spcBef>
              <a:spcAft>
                <a:spcPts val="600"/>
              </a:spcAft>
              <a:buFont typeface="Arial" pitchFamily="34" charset="0"/>
              <a:buChar char="•"/>
            </a:pPr>
            <a:r>
              <a:rPr lang="mn-MN" sz="1800" dirty="0" smtClean="0"/>
              <a:t>Ихэнхи тохиолдолд АМНАТ-ыг аж ахуйн нэгжийн ашигийн хэмжээнээс хувьсах байдлаар тооцдог</a:t>
            </a:r>
            <a:r>
              <a:rPr lang="mn-MN" sz="1800" dirty="0" smtClean="0"/>
              <a:t>*</a:t>
            </a:r>
            <a:endParaRPr lang="mn-MN" sz="1800" dirty="0" smtClean="0"/>
          </a:p>
          <a:p>
            <a:pPr marL="914400" indent="-292100" algn="l">
              <a:spcBef>
                <a:spcPts val="600"/>
              </a:spcBef>
              <a:spcAft>
                <a:spcPts val="600"/>
              </a:spcAft>
              <a:buFont typeface="Arial" pitchFamily="34" charset="0"/>
              <a:buChar char="•"/>
            </a:pPr>
            <a:r>
              <a:rPr lang="mn-MN" sz="1800" dirty="0" smtClean="0"/>
              <a:t>Сул хөгжсөн, алслагдсан бүс нутгуудад татварын хөнгөлөлт үзүүлэх нь түгээмэл</a:t>
            </a:r>
          </a:p>
          <a:p>
            <a:pPr marL="914400" indent="-292100" algn="l">
              <a:spcBef>
                <a:spcPts val="600"/>
              </a:spcBef>
              <a:spcAft>
                <a:spcPts val="600"/>
              </a:spcAft>
              <a:buFont typeface="Arial" pitchFamily="34" charset="0"/>
              <a:buChar char="•"/>
            </a:pPr>
            <a:r>
              <a:rPr lang="mn-MN" sz="1800" dirty="0" smtClean="0"/>
              <a:t>Тогтвортой </a:t>
            </a:r>
            <a:r>
              <a:rPr lang="mn-MN" sz="1800" dirty="0" smtClean="0"/>
              <a:t>байдлын гэрээг гадаадын болон дотоодын хөрөнгө оруулагчидтай хийх байдлаар </a:t>
            </a:r>
            <a:r>
              <a:rPr lang="mn-MN" sz="1800" dirty="0" smtClean="0"/>
              <a:t>хуульчилсан нь түгээмэл</a:t>
            </a:r>
          </a:p>
          <a:p>
            <a:pPr marL="914400" indent="-292100" algn="l">
              <a:spcBef>
                <a:spcPts val="600"/>
              </a:spcBef>
              <a:spcAft>
                <a:spcPts val="600"/>
              </a:spcAft>
              <a:buFont typeface="Arial" pitchFamily="34" charset="0"/>
              <a:buChar char="•"/>
            </a:pPr>
            <a:endParaRPr lang="mn-MN" sz="1800" dirty="0" smtClean="0"/>
          </a:p>
          <a:p>
            <a:pPr algn="l">
              <a:spcBef>
                <a:spcPts val="600"/>
              </a:spcBef>
              <a:spcAft>
                <a:spcPts val="600"/>
              </a:spcAft>
            </a:pPr>
            <a:endParaRPr lang="mn-MN" sz="1400" b="1" dirty="0" smtClean="0"/>
          </a:p>
          <a:p>
            <a:pPr algn="l">
              <a:spcBef>
                <a:spcPts val="600"/>
              </a:spcBef>
              <a:spcAft>
                <a:spcPts val="600"/>
              </a:spcAft>
            </a:pPr>
            <a:endParaRPr lang="mn-MN" sz="1400" b="1" dirty="0" smtClean="0"/>
          </a:p>
        </p:txBody>
      </p:sp>
      <p:sp>
        <p:nvSpPr>
          <p:cNvPr id="5" name="TextBox 4"/>
          <p:cNvSpPr txBox="1"/>
          <p:nvPr/>
        </p:nvSpPr>
        <p:spPr>
          <a:xfrm>
            <a:off x="190500" y="6518125"/>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sp>
        <p:nvSpPr>
          <p:cNvPr id="8" name="Text Box 2"/>
          <p:cNvSpPr txBox="1">
            <a:spLocks noChangeArrowheads="1"/>
          </p:cNvSpPr>
          <p:nvPr>
            <p:custDataLst>
              <p:tags r:id="rId1"/>
            </p:custDataLst>
          </p:nvPr>
        </p:nvSpPr>
        <p:spPr bwMode="gray">
          <a:xfrm>
            <a:off x="255587" y="51855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Уул уурхай хамгийн өндөр хөгжсөн 22 орны АМНАТ-ыг тооцолох аргачлалууд </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
        <p:nvSpPr>
          <p:cNvPr id="4" name="TextBox 3"/>
          <p:cNvSpPr txBox="1"/>
          <p:nvPr/>
        </p:nvSpPr>
        <p:spPr>
          <a:xfrm>
            <a:off x="223607" y="6022430"/>
            <a:ext cx="9344484" cy="461665"/>
          </a:xfrm>
          <a:prstGeom prst="rect">
            <a:avLst/>
          </a:prstGeom>
          <a:noFill/>
        </p:spPr>
        <p:txBody>
          <a:bodyPr wrap="square" rtlCol="0">
            <a:spAutoFit/>
          </a:bodyPr>
          <a:lstStyle/>
          <a:p>
            <a:pPr algn="just"/>
            <a:r>
              <a:rPr lang="mn-MN" sz="1200" i="1" dirty="0" smtClean="0"/>
              <a:t>*</a:t>
            </a:r>
            <a:r>
              <a:rPr lang="en-US" sz="1200" i="1" dirty="0" smtClean="0"/>
              <a:t> </a:t>
            </a:r>
            <a:r>
              <a:rPr lang="mn-MN" sz="1200" i="1" dirty="0" smtClean="0"/>
              <a:t>Зөвхөн </a:t>
            </a:r>
            <a:r>
              <a:rPr lang="mn-MN" sz="1200" i="1" dirty="0"/>
              <a:t>Индонези улс жишиг үнийн системийг ашигладаг ч гадаадын 2, дотоодын 2 үнийн индексийг улсынхаа онцлогт тохируулан томъёожуулсан </a:t>
            </a:r>
            <a:endParaRPr lang="mn-MN" sz="1200" b="1" i="1" dirty="0"/>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87821" y="2372221"/>
            <a:ext cx="8103476" cy="523220"/>
          </a:xfrm>
          <a:prstGeom prst="rect">
            <a:avLst/>
          </a:prstGeom>
          <a:noFill/>
        </p:spPr>
        <p:txBody>
          <a:bodyPr wrap="square" rtlCol="0">
            <a:spAutoFit/>
          </a:bodyPr>
          <a:lstStyle/>
          <a:p>
            <a:r>
              <a:rPr lang="mn-MN" sz="2800" b="1" dirty="0" smtClean="0">
                <a:latin typeface="Times New Roman" pitchFamily="18" charset="0"/>
                <a:cs typeface="Times New Roman" pitchFamily="18" charset="0"/>
              </a:rPr>
              <a:t>АНХААРАЛ ТАВЬСАНД БАЯРЛАЛАА</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480939697"/>
      </p:ext>
    </p:extLst>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71707" y="1178148"/>
            <a:ext cx="8103476" cy="954107"/>
          </a:xfrm>
          <a:prstGeom prst="rect">
            <a:avLst/>
          </a:prstGeom>
          <a:noFill/>
        </p:spPr>
        <p:txBody>
          <a:bodyPr wrap="square" rtlCol="0">
            <a:spAutoFit/>
          </a:bodyPr>
          <a:lstStyle/>
          <a:p>
            <a:r>
              <a:rPr lang="mn-MN" sz="2800" b="1" dirty="0" smtClean="0">
                <a:latin typeface="Times New Roman" pitchFamily="18" charset="0"/>
                <a:cs typeface="Times New Roman" pitchFamily="18" charset="0"/>
              </a:rPr>
              <a:t>МОНГОЛ УЛСЫН АМНАТ-ЫГ ТООЦОЖ БУЙ АРГАЧЛАЛ, АСУУДЛУУД </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330111627"/>
      </p:ext>
    </p:extLst>
  </p:cSld>
  <p:clrMapOvr>
    <a:masterClrMapping/>
  </p:clrMapOvr>
  <p:transition>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271" y="821453"/>
            <a:ext cx="9512299" cy="6001643"/>
          </a:xfrm>
          <a:prstGeom prst="rect">
            <a:avLst/>
          </a:prstGeom>
        </p:spPr>
        <p:txBody>
          <a:bodyPr wrap="square">
            <a:spAutoFit/>
          </a:bodyPr>
          <a:lstStyle/>
          <a:p>
            <a:pPr marL="457200" indent="-457200" algn="just" fontAlgn="t">
              <a:lnSpc>
                <a:spcPct val="200000"/>
              </a:lnSpc>
              <a:buAutoNum type="arabicPeriod"/>
            </a:pPr>
            <a:r>
              <a:rPr lang="mn-MN" sz="2400" dirty="0" smtClean="0"/>
              <a:t>Ашигт малтмалын нөөц ашигласаны төлбөрийг </a:t>
            </a:r>
            <a:r>
              <a:rPr lang="mn-MN" sz="2400" b="1" dirty="0" smtClean="0"/>
              <a:t>БОРЛУУЛАЛТЫН ҮНЭЛГЭЭНЭЭС </a:t>
            </a:r>
            <a:r>
              <a:rPr lang="mn-MN" sz="2400" dirty="0" smtClean="0"/>
              <a:t>тооцно</a:t>
            </a:r>
          </a:p>
          <a:p>
            <a:pPr marL="457200" indent="-457200" algn="just" fontAlgn="t">
              <a:lnSpc>
                <a:spcPct val="200000"/>
              </a:lnSpc>
              <a:buAutoNum type="arabicPeriod"/>
            </a:pPr>
            <a:r>
              <a:rPr lang="mn-MN" sz="2400" dirty="0" smtClean="0"/>
              <a:t>Үнэлгээг тогтоохдоо тухайн бүтээгдэхүүний </a:t>
            </a:r>
            <a:r>
              <a:rPr lang="mn-MN" sz="2400" b="1" dirty="0" smtClean="0"/>
              <a:t>ОЛОН УЛСЫН ЗАХ ЗЭЭЛИЙН ЖИШИГ ҮНИЙН</a:t>
            </a:r>
            <a:r>
              <a:rPr lang="mn-MN" sz="2400" dirty="0" smtClean="0"/>
              <a:t> сарын дундачаар</a:t>
            </a:r>
          </a:p>
          <a:p>
            <a:pPr marL="457200" indent="-457200" algn="just" fontAlgn="t">
              <a:lnSpc>
                <a:spcPct val="200000"/>
              </a:lnSpc>
              <a:buAutoNum type="arabicPeriod"/>
            </a:pPr>
            <a:r>
              <a:rPr lang="mn-MN" sz="2400" dirty="0" smtClean="0"/>
              <a:t>Үнэлгээний үндэслэл нь тухайн бүтээгдэхүүний олон улсын </a:t>
            </a:r>
            <a:r>
              <a:rPr lang="mn-MN" sz="2400" b="1" dirty="0" smtClean="0"/>
              <a:t>БИРЖ</a:t>
            </a:r>
            <a:r>
              <a:rPr lang="mn-MN" sz="2400" dirty="0" smtClean="0"/>
              <a:t> бөгөөд үнэлгээг ЗГ сар бүр зарлана</a:t>
            </a:r>
          </a:p>
          <a:p>
            <a:pPr marL="457200" indent="-457200" algn="just" fontAlgn="t">
              <a:lnSpc>
                <a:spcPct val="200000"/>
              </a:lnSpc>
              <a:buAutoNum type="arabicPeriod"/>
            </a:pPr>
            <a:r>
              <a:rPr lang="mn-MN" sz="2400" dirty="0" smtClean="0"/>
              <a:t>Жишиг үнийг тодорхойлох боломжгүй тохиолдолд борлуулалтын </a:t>
            </a:r>
            <a:r>
              <a:rPr lang="mn-MN" sz="2400" b="1" dirty="0" smtClean="0"/>
              <a:t>ОРЛОГОД</a:t>
            </a:r>
            <a:r>
              <a:rPr lang="mn-MN" sz="2400" dirty="0" smtClean="0"/>
              <a:t> </a:t>
            </a:r>
            <a:r>
              <a:rPr lang="mn-MN" sz="2400" dirty="0" smtClean="0"/>
              <a:t>үндэслэнэ</a:t>
            </a:r>
            <a:endParaRPr lang="mn-MN" sz="2400" dirty="0" smtClean="0"/>
          </a:p>
        </p:txBody>
      </p:sp>
      <p:sp>
        <p:nvSpPr>
          <p:cNvPr id="6" name="Title 1"/>
          <p:cNvSpPr>
            <a:spLocks noGrp="1"/>
          </p:cNvSpPr>
          <p:nvPr>
            <p:ph type="title"/>
          </p:nvPr>
        </p:nvSpPr>
        <p:spPr>
          <a:xfrm>
            <a:off x="255587" y="89958"/>
            <a:ext cx="8497887" cy="588963"/>
          </a:xfrm>
        </p:spPr>
        <p:txBody>
          <a:bodyPr/>
          <a:lstStyle/>
          <a:p>
            <a:r>
              <a:rPr lang="mn-MN" dirty="0" smtClean="0">
                <a:effectLst>
                  <a:outerShdw blurRad="50800" dist="38100" dir="2700000" algn="tl" rotWithShape="0">
                    <a:prstClr val="black">
                      <a:alpha val="40000"/>
                    </a:prstClr>
                  </a:outerShdw>
                </a:effectLst>
              </a:rPr>
              <a:t>АМНАТ: ОДООГИЙН ХУУЛЬ ЭРХЗҮЙ</a:t>
            </a:r>
            <a:endParaRPr lang="en-US" dirty="0">
              <a:effectLst>
                <a:outerShdw blurRad="50800" dist="38100" dir="2700000" algn="tl" rotWithShape="0">
                  <a:prstClr val="black">
                    <a:alpha val="40000"/>
                  </a:prstClr>
                </a:outerShdw>
              </a:effectLst>
            </a:endParaRPr>
          </a:p>
        </p:txBody>
      </p:sp>
      <p:sp>
        <p:nvSpPr>
          <p:cNvPr id="7" name="Text Box 2"/>
          <p:cNvSpPr txBox="1">
            <a:spLocks noChangeArrowheads="1"/>
          </p:cNvSpPr>
          <p:nvPr>
            <p:custDataLst>
              <p:tags r:id="rId1"/>
            </p:custDataLst>
          </p:nvPr>
        </p:nvSpPr>
        <p:spPr bwMode="gray">
          <a:xfrm>
            <a:off x="255587" y="376657"/>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2006 оны Ашигт Малтмалын тухай хуулиар зохицуулагдана</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Tree>
    <p:extLst>
      <p:ext uri="{BB962C8B-B14F-4D97-AF65-F5344CB8AC3E}">
        <p14:creationId xmlns:p14="http://schemas.microsoft.com/office/powerpoint/2010/main" val="195258738"/>
      </p:ext>
    </p:extLst>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71476346"/>
              </p:ext>
            </p:extLst>
          </p:nvPr>
        </p:nvGraphicFramePr>
        <p:xfrm>
          <a:off x="138896" y="3924300"/>
          <a:ext cx="9583837" cy="2418627"/>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bwMode="auto">
          <a:xfrm>
            <a:off x="781050" y="6324600"/>
            <a:ext cx="2834640" cy="1588"/>
          </a:xfrm>
          <a:prstGeom prst="line">
            <a:avLst/>
          </a:prstGeom>
          <a:gradFill rotWithShape="1">
            <a:gsLst>
              <a:gs pos="0">
                <a:srgbClr val="DDDDDD"/>
              </a:gs>
              <a:gs pos="100000">
                <a:srgbClr val="DDDDDD">
                  <a:gamma/>
                  <a:tint val="0"/>
                  <a:invGamma/>
                </a:srgbClr>
              </a:gs>
            </a:gsLst>
            <a:lin ang="5400000" scaled="1"/>
          </a:grad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a:xfrm>
            <a:off x="255587" y="-26154"/>
            <a:ext cx="8497887" cy="588963"/>
          </a:xfrm>
        </p:spPr>
        <p:txBody>
          <a:bodyPr/>
          <a:lstStyle/>
          <a:p>
            <a:r>
              <a:rPr lang="mn-MN" dirty="0" smtClean="0">
                <a:effectLst>
                  <a:outerShdw blurRad="50800" dist="38100" dir="2700000" algn="tl" rotWithShape="0">
                    <a:prstClr val="black">
                      <a:alpha val="40000"/>
                    </a:prstClr>
                  </a:outerShdw>
                </a:effectLst>
              </a:rPr>
              <a:t>АМНАТ: ОДООГИЙН ХУУЛЬ ЭРХЗҮЙ</a:t>
            </a:r>
            <a:endParaRPr lang="en-US" dirty="0">
              <a:effectLst>
                <a:outerShdw blurRad="50800" dist="38100" dir="2700000" algn="tl" rotWithShape="0">
                  <a:prstClr val="black">
                    <a:alpha val="40000"/>
                  </a:prstClr>
                </a:outerShdw>
              </a:effectLst>
            </a:endParaRPr>
          </a:p>
        </p:txBody>
      </p:sp>
      <p:sp>
        <p:nvSpPr>
          <p:cNvPr id="4" name="Text Box 2"/>
          <p:cNvSpPr txBox="1">
            <a:spLocks noChangeArrowheads="1"/>
          </p:cNvSpPr>
          <p:nvPr>
            <p:custDataLst>
              <p:tags r:id="rId1"/>
            </p:custDataLst>
          </p:nvPr>
        </p:nvSpPr>
        <p:spPr bwMode="gray">
          <a:xfrm>
            <a:off x="255587" y="28206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2006 оны ашигт малтмалын хуульд 2010 онд нэмэлт өөрчлөлтөөр шаталсан төлбөрийн системийг нэвтрүүлсэн</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
        <p:nvSpPr>
          <p:cNvPr id="6" name="TextBox 5"/>
          <p:cNvSpPr txBox="1"/>
          <p:nvPr/>
        </p:nvSpPr>
        <p:spPr>
          <a:xfrm>
            <a:off x="212977" y="3506481"/>
            <a:ext cx="9486229" cy="307777"/>
          </a:xfrm>
          <a:prstGeom prst="rect">
            <a:avLst/>
          </a:prstGeom>
          <a:solidFill>
            <a:srgbClr val="EA6C6C"/>
          </a:solidFill>
        </p:spPr>
        <p:txBody>
          <a:bodyPr wrap="square" rtlCol="0">
            <a:spAutoFit/>
          </a:bodyPr>
          <a:lstStyle/>
          <a:p>
            <a:pPr eaLnBrk="1" hangingPunct="1"/>
            <a:r>
              <a:rPr lang="mn-MN" sz="1400" b="1" dirty="0" smtClean="0">
                <a:solidFill>
                  <a:schemeClr val="bg1"/>
                </a:solidFill>
                <a:cs typeface="Arial" charset="0"/>
              </a:rPr>
              <a:t>2012 оны 1-р сараас 2014 оны 6-р сар хүртэлхи тогтоосон жишиг үнэ ба бодит үнэ</a:t>
            </a:r>
          </a:p>
        </p:txBody>
      </p:sp>
      <p:cxnSp>
        <p:nvCxnSpPr>
          <p:cNvPr id="11" name="Straight Connector 10"/>
          <p:cNvCxnSpPr/>
          <p:nvPr/>
        </p:nvCxnSpPr>
        <p:spPr bwMode="auto">
          <a:xfrm>
            <a:off x="694480" y="5012956"/>
            <a:ext cx="7917084" cy="0"/>
          </a:xfrm>
          <a:prstGeom prst="line">
            <a:avLst/>
          </a:prstGeom>
          <a:gradFill rotWithShape="1">
            <a:gsLst>
              <a:gs pos="0">
                <a:srgbClr val="DDDDDD"/>
              </a:gs>
              <a:gs pos="100000">
                <a:srgbClr val="DDDDDD">
                  <a:gamma/>
                  <a:tint val="0"/>
                  <a:invGamma/>
                </a:srgbClr>
              </a:gs>
            </a:gsLst>
            <a:lin ang="5400000" scaled="1"/>
          </a:gradFill>
          <a:ln w="9525" cap="flat" cmpd="sng" algn="ctr">
            <a:solidFill>
              <a:srgbClr val="FF6600"/>
            </a:solidFill>
            <a:prstDash val="lgDash"/>
            <a:round/>
            <a:headEnd type="none" w="med" len="med"/>
            <a:tailEnd type="none" w="med" len="med"/>
          </a:ln>
          <a:effectLst/>
        </p:spPr>
      </p:cxnSp>
      <p:sp>
        <p:nvSpPr>
          <p:cNvPr id="12" name="TextBox 11"/>
          <p:cNvSpPr txBox="1"/>
          <p:nvPr/>
        </p:nvSpPr>
        <p:spPr>
          <a:xfrm>
            <a:off x="5197031" y="4981320"/>
            <a:ext cx="1468672" cy="246221"/>
          </a:xfrm>
          <a:prstGeom prst="rect">
            <a:avLst/>
          </a:prstGeom>
          <a:noFill/>
        </p:spPr>
        <p:txBody>
          <a:bodyPr wrap="none" rtlCol="0">
            <a:spAutoFit/>
          </a:bodyPr>
          <a:lstStyle/>
          <a:p>
            <a:pPr algn="l" eaLnBrk="1" hangingPunct="1"/>
            <a:r>
              <a:rPr lang="en-US" sz="1000" dirty="0" smtClean="0">
                <a:solidFill>
                  <a:srgbClr val="000000"/>
                </a:solidFill>
                <a:cs typeface="Arial" charset="0"/>
              </a:rPr>
              <a:t>100 </a:t>
            </a:r>
            <a:r>
              <a:rPr lang="mn-MN" sz="1000" dirty="0" smtClean="0">
                <a:solidFill>
                  <a:srgbClr val="000000"/>
                </a:solidFill>
                <a:cs typeface="Arial" charset="0"/>
              </a:rPr>
              <a:t>ам.доллар/тонн**</a:t>
            </a:r>
            <a:endParaRPr lang="en-US" sz="1000" dirty="0">
              <a:solidFill>
                <a:srgbClr val="000000"/>
              </a:solidFill>
              <a:cs typeface="Arial" charset="0"/>
            </a:endParaRPr>
          </a:p>
        </p:txBody>
      </p:sp>
      <p:sp>
        <p:nvSpPr>
          <p:cNvPr id="13" name="TextBox 12"/>
          <p:cNvSpPr txBox="1"/>
          <p:nvPr/>
        </p:nvSpPr>
        <p:spPr>
          <a:xfrm>
            <a:off x="255587" y="6395360"/>
            <a:ext cx="9344485" cy="430887"/>
          </a:xfrm>
          <a:prstGeom prst="rect">
            <a:avLst/>
          </a:prstGeom>
          <a:noFill/>
        </p:spPr>
        <p:txBody>
          <a:bodyPr wrap="square" rtlCol="0">
            <a:spAutoFit/>
          </a:bodyPr>
          <a:lstStyle/>
          <a:p>
            <a:pPr algn="l" eaLnBrk="1" hangingPunct="1"/>
            <a:r>
              <a:rPr lang="mn-MN" sz="1100" i="1" dirty="0" smtClean="0">
                <a:solidFill>
                  <a:srgbClr val="000000"/>
                </a:solidFill>
                <a:cs typeface="Arial" charset="0"/>
              </a:rPr>
              <a:t>*Төмрийн  албан ёсны олон улсад хүлээн зөвшөөрөгдсөн биржийн үнэ одоогоор байхгүй</a:t>
            </a:r>
          </a:p>
          <a:p>
            <a:pPr algn="l" eaLnBrk="1" hangingPunct="1"/>
            <a:r>
              <a:rPr lang="en-US" sz="1100" i="1" dirty="0" smtClean="0">
                <a:solidFill>
                  <a:srgbClr val="000000"/>
                </a:solidFill>
                <a:cs typeface="Arial" charset="0"/>
              </a:rPr>
              <a:t>*</a:t>
            </a:r>
            <a:r>
              <a:rPr lang="mn-MN" sz="1100" i="1" dirty="0" smtClean="0">
                <a:solidFill>
                  <a:srgbClr val="000000"/>
                </a:solidFill>
                <a:cs typeface="Arial" charset="0"/>
              </a:rPr>
              <a:t>Монгол улсад 100 ам.доллар/тонн хүртэл үнээр бүтээгдэхүүнээ худалддаг төмөр экспортлогч байдаггүй. </a:t>
            </a:r>
            <a:endParaRPr lang="en-US" sz="1100" i="1" dirty="0">
              <a:solidFill>
                <a:srgbClr val="000000"/>
              </a:solidFill>
              <a:cs typeface="Arial" charset="0"/>
            </a:endParaRPr>
          </a:p>
        </p:txBody>
      </p:sp>
      <p:sp>
        <p:nvSpPr>
          <p:cNvPr id="14" name="TextBox 13"/>
          <p:cNvSpPr txBox="1"/>
          <p:nvPr/>
        </p:nvSpPr>
        <p:spPr>
          <a:xfrm>
            <a:off x="2000250" y="6191250"/>
            <a:ext cx="582211" cy="307777"/>
          </a:xfrm>
          <a:prstGeom prst="rect">
            <a:avLst/>
          </a:prstGeom>
          <a:solidFill>
            <a:schemeClr val="bg1"/>
          </a:solidFill>
        </p:spPr>
        <p:txBody>
          <a:bodyPr wrap="none" rtlCol="0">
            <a:spAutoFit/>
          </a:bodyPr>
          <a:lstStyle/>
          <a:p>
            <a:pPr algn="l" eaLnBrk="1" hangingPunct="1"/>
            <a:r>
              <a:rPr lang="mn-MN" sz="1400" b="1" dirty="0" smtClean="0">
                <a:solidFill>
                  <a:srgbClr val="000000"/>
                </a:solidFill>
                <a:cs typeface="Arial" charset="0"/>
              </a:rPr>
              <a:t>2012</a:t>
            </a:r>
            <a:endParaRPr lang="en-US" sz="1400" b="1" dirty="0">
              <a:solidFill>
                <a:srgbClr val="000000"/>
              </a:solidFill>
              <a:cs typeface="Arial" charset="0"/>
            </a:endParaRPr>
          </a:p>
        </p:txBody>
      </p:sp>
      <p:cxnSp>
        <p:nvCxnSpPr>
          <p:cNvPr id="17" name="Straight Connector 16"/>
          <p:cNvCxnSpPr/>
          <p:nvPr/>
        </p:nvCxnSpPr>
        <p:spPr bwMode="auto">
          <a:xfrm>
            <a:off x="3867150" y="6324600"/>
            <a:ext cx="2468880" cy="1588"/>
          </a:xfrm>
          <a:prstGeom prst="line">
            <a:avLst/>
          </a:prstGeom>
          <a:gradFill rotWithShape="1">
            <a:gsLst>
              <a:gs pos="0">
                <a:srgbClr val="DDDDDD"/>
              </a:gs>
              <a:gs pos="100000">
                <a:srgbClr val="DDDDDD">
                  <a:gamma/>
                  <a:tint val="0"/>
                  <a:invGamma/>
                </a:srgbClr>
              </a:gs>
            </a:gsLst>
            <a:lin ang="5400000" scaled="1"/>
          </a:gra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4762500" y="6191250"/>
            <a:ext cx="582211" cy="307777"/>
          </a:xfrm>
          <a:prstGeom prst="rect">
            <a:avLst/>
          </a:prstGeom>
          <a:solidFill>
            <a:schemeClr val="bg1"/>
          </a:solidFill>
        </p:spPr>
        <p:txBody>
          <a:bodyPr wrap="none" rtlCol="0">
            <a:spAutoFit/>
          </a:bodyPr>
          <a:lstStyle/>
          <a:p>
            <a:pPr algn="l" eaLnBrk="1" hangingPunct="1"/>
            <a:r>
              <a:rPr lang="mn-MN" sz="1400" b="1" dirty="0" smtClean="0">
                <a:solidFill>
                  <a:srgbClr val="000000"/>
                </a:solidFill>
                <a:cs typeface="Arial" charset="0"/>
              </a:rPr>
              <a:t>2013</a:t>
            </a:r>
            <a:endParaRPr lang="en-US" sz="1400" b="1" dirty="0">
              <a:solidFill>
                <a:srgbClr val="000000"/>
              </a:solidFill>
              <a:cs typeface="Arial" charset="0"/>
            </a:endParaRPr>
          </a:p>
        </p:txBody>
      </p:sp>
      <p:cxnSp>
        <p:nvCxnSpPr>
          <p:cNvPr id="19" name="Straight Connector 18"/>
          <p:cNvCxnSpPr/>
          <p:nvPr/>
        </p:nvCxnSpPr>
        <p:spPr bwMode="auto">
          <a:xfrm>
            <a:off x="6629400" y="6324600"/>
            <a:ext cx="1737360" cy="1588"/>
          </a:xfrm>
          <a:prstGeom prst="line">
            <a:avLst/>
          </a:prstGeom>
          <a:gradFill rotWithShape="1">
            <a:gsLst>
              <a:gs pos="0">
                <a:srgbClr val="DDDDDD"/>
              </a:gs>
              <a:gs pos="100000">
                <a:srgbClr val="DDDDDD">
                  <a:gamma/>
                  <a:tint val="0"/>
                  <a:invGamma/>
                </a:srgbClr>
              </a:gs>
            </a:gsLst>
            <a:lin ang="5400000" scaled="1"/>
          </a:gra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7219950" y="6191250"/>
            <a:ext cx="582211" cy="307777"/>
          </a:xfrm>
          <a:prstGeom prst="rect">
            <a:avLst/>
          </a:prstGeom>
          <a:solidFill>
            <a:schemeClr val="bg1"/>
          </a:solidFill>
        </p:spPr>
        <p:txBody>
          <a:bodyPr wrap="none" rtlCol="0">
            <a:spAutoFit/>
          </a:bodyPr>
          <a:lstStyle/>
          <a:p>
            <a:pPr algn="l" eaLnBrk="1" hangingPunct="1"/>
            <a:r>
              <a:rPr lang="mn-MN" sz="1400" b="1" dirty="0" smtClean="0">
                <a:solidFill>
                  <a:srgbClr val="000000"/>
                </a:solidFill>
                <a:cs typeface="Arial" charset="0"/>
              </a:rPr>
              <a:t>2014</a:t>
            </a:r>
            <a:endParaRPr lang="en-US" sz="1400" b="1" dirty="0">
              <a:solidFill>
                <a:srgbClr val="000000"/>
              </a:solidFill>
              <a:cs typeface="Arial" charset="0"/>
            </a:endParaRPr>
          </a:p>
        </p:txBody>
      </p:sp>
      <p:sp>
        <p:nvSpPr>
          <p:cNvPr id="7" name="TextBox 6"/>
          <p:cNvSpPr txBox="1"/>
          <p:nvPr/>
        </p:nvSpPr>
        <p:spPr>
          <a:xfrm>
            <a:off x="212977" y="1487656"/>
            <a:ext cx="4156756" cy="1077218"/>
          </a:xfrm>
          <a:prstGeom prst="rect">
            <a:avLst/>
          </a:prstGeom>
          <a:noFill/>
          <a:ln>
            <a:noFill/>
          </a:ln>
        </p:spPr>
        <p:txBody>
          <a:bodyPr wrap="square" rtlCol="0">
            <a:spAutoFit/>
          </a:bodyPr>
          <a:lstStyle/>
          <a:p>
            <a:r>
              <a:rPr lang="mn-MN" sz="1600" dirty="0" smtClean="0"/>
              <a:t>Төлбөрийн доод хэмжээ </a:t>
            </a:r>
            <a:r>
              <a:rPr lang="mn-MN" sz="1600" b="1" dirty="0" smtClean="0"/>
              <a:t>5%</a:t>
            </a:r>
          </a:p>
          <a:p>
            <a:r>
              <a:rPr lang="mn-MN" sz="1600" b="1" dirty="0" smtClean="0"/>
              <a:t>+</a:t>
            </a:r>
          </a:p>
          <a:p>
            <a:r>
              <a:rPr lang="mn-MN" sz="1600" dirty="0" smtClean="0"/>
              <a:t>Боловсруулалтын төвшин, үнээс хамааран </a:t>
            </a:r>
            <a:r>
              <a:rPr lang="mn-MN" sz="1600" b="1" dirty="0" smtClean="0"/>
              <a:t>5%</a:t>
            </a:r>
            <a:endParaRPr lang="en-US" sz="1600" b="1" dirty="0"/>
          </a:p>
        </p:txBody>
      </p:sp>
      <p:sp>
        <p:nvSpPr>
          <p:cNvPr id="37" name="TextBox 36"/>
          <p:cNvSpPr txBox="1"/>
          <p:nvPr/>
        </p:nvSpPr>
        <p:spPr>
          <a:xfrm>
            <a:off x="212977" y="1037860"/>
            <a:ext cx="4572000" cy="310896"/>
          </a:xfrm>
          <a:prstGeom prst="rect">
            <a:avLst/>
          </a:prstGeom>
          <a:solidFill>
            <a:srgbClr val="EA6C6C"/>
          </a:solidFill>
          <a:ln>
            <a:noFill/>
          </a:ln>
        </p:spPr>
        <p:txBody>
          <a:bodyPr wrap="square" rtlCol="0" anchor="ctr" anchorCtr="0">
            <a:spAutoFit/>
          </a:bodyPr>
          <a:lstStyle/>
          <a:p>
            <a:r>
              <a:rPr lang="mn-MN" sz="1400" b="1" dirty="0" smtClean="0">
                <a:solidFill>
                  <a:schemeClr val="bg1"/>
                </a:solidFill>
              </a:rPr>
              <a:t>Төлбөрийн хэмжээ</a:t>
            </a:r>
            <a:endParaRPr lang="en-US" sz="1400" b="1" dirty="0">
              <a:solidFill>
                <a:schemeClr val="bg1"/>
              </a:solidFill>
            </a:endParaRPr>
          </a:p>
        </p:txBody>
      </p:sp>
      <p:sp>
        <p:nvSpPr>
          <p:cNvPr id="38" name="TextBox 37"/>
          <p:cNvSpPr txBox="1"/>
          <p:nvPr/>
        </p:nvSpPr>
        <p:spPr>
          <a:xfrm>
            <a:off x="5127207" y="1035646"/>
            <a:ext cx="4572000" cy="307777"/>
          </a:xfrm>
          <a:prstGeom prst="rect">
            <a:avLst/>
          </a:prstGeom>
          <a:solidFill>
            <a:srgbClr val="EA6C6C"/>
          </a:solidFill>
          <a:ln>
            <a:noFill/>
          </a:ln>
        </p:spPr>
        <p:txBody>
          <a:bodyPr wrap="square" rtlCol="0" anchor="ctr" anchorCtr="0">
            <a:spAutoFit/>
          </a:bodyPr>
          <a:lstStyle/>
          <a:p>
            <a:r>
              <a:rPr lang="mn-MN" sz="1400" b="1" dirty="0" smtClean="0">
                <a:solidFill>
                  <a:schemeClr val="bg1"/>
                </a:solidFill>
              </a:rPr>
              <a:t>Төмөр</a:t>
            </a:r>
            <a:endParaRPr lang="en-US" sz="1400" b="1" dirty="0">
              <a:solidFill>
                <a:schemeClr val="bg1"/>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3185016057"/>
              </p:ext>
            </p:extLst>
          </p:nvPr>
        </p:nvGraphicFramePr>
        <p:xfrm>
          <a:off x="4675415" y="1399716"/>
          <a:ext cx="5012908" cy="1981268"/>
        </p:xfrm>
        <a:graphic>
          <a:graphicData uri="http://schemas.openxmlformats.org/drawingml/2006/table">
            <a:tbl>
              <a:tblPr firstRow="1" firstCol="1" lastRow="1" lastCol="1" bandRow="1" bandCol="1">
                <a:tableStyleId>{2D5ABB26-0587-4C30-8999-92F81FD0307C}</a:tableStyleId>
              </a:tblPr>
              <a:tblGrid>
                <a:gridCol w="1253227"/>
                <a:gridCol w="1253227"/>
                <a:gridCol w="1253227"/>
                <a:gridCol w="1253227"/>
              </a:tblGrid>
              <a:tr h="295690">
                <a:tc rowSpan="2">
                  <a:txBody>
                    <a:bodyPr/>
                    <a:lstStyle/>
                    <a:p>
                      <a:pPr marL="0" marR="0" algn="ctr">
                        <a:lnSpc>
                          <a:spcPts val="1000"/>
                        </a:lnSpc>
                        <a:spcBef>
                          <a:spcPts val="0"/>
                        </a:spcBef>
                        <a:spcAft>
                          <a:spcPts val="200"/>
                        </a:spcAft>
                      </a:pPr>
                      <a:r>
                        <a:rPr lang="mn-MN" sz="1200" dirty="0" smtClean="0">
                          <a:effectLst/>
                        </a:rPr>
                        <a:t>Үнэ</a:t>
                      </a:r>
                    </a:p>
                    <a:p>
                      <a:pPr marL="0" marR="0" algn="ctr">
                        <a:lnSpc>
                          <a:spcPts val="1000"/>
                        </a:lnSpc>
                        <a:spcBef>
                          <a:spcPts val="0"/>
                        </a:spcBef>
                        <a:spcAft>
                          <a:spcPts val="200"/>
                        </a:spcAft>
                      </a:pPr>
                      <a:r>
                        <a:rPr lang="en-US" sz="1200" dirty="0" smtClean="0">
                          <a:effectLst/>
                        </a:rPr>
                        <a:t>(US</a:t>
                      </a:r>
                      <a:r>
                        <a:rPr lang="en-US" sz="1200" dirty="0">
                          <a:effectLst/>
                        </a:rPr>
                        <a:t>$/t)</a:t>
                      </a:r>
                      <a:endParaRPr lang="en-US" sz="1200" b="1" dirty="0">
                        <a:effectLst/>
                        <a:latin typeface="Arial"/>
                        <a:ea typeface="MS Mincho"/>
                        <a:cs typeface="Angsana New"/>
                      </a:endParaRPr>
                    </a:p>
                  </a:txBody>
                  <a:tcPr marL="0" marR="0" marT="0" marB="0" anchor="ctr">
                    <a:lnB w="12700" cap="flat" cmpd="sng" algn="ctr">
                      <a:solidFill>
                        <a:schemeClr val="tx1"/>
                      </a:solidFill>
                      <a:prstDash val="solid"/>
                      <a:round/>
                      <a:headEnd type="none" w="med" len="med"/>
                      <a:tailEnd type="none" w="med" len="med"/>
                    </a:lnB>
                  </a:tcPr>
                </a:tc>
                <a:tc gridSpan="3">
                  <a:txBody>
                    <a:bodyPr/>
                    <a:lstStyle/>
                    <a:p>
                      <a:pPr marL="0" marR="0" algn="ctr">
                        <a:lnSpc>
                          <a:spcPts val="1000"/>
                        </a:lnSpc>
                        <a:spcBef>
                          <a:spcPts val="0"/>
                        </a:spcBef>
                        <a:spcAft>
                          <a:spcPts val="0"/>
                        </a:spcAft>
                      </a:pPr>
                      <a:r>
                        <a:rPr lang="mn-MN" sz="1200" dirty="0" smtClean="0">
                          <a:effectLst/>
                        </a:rPr>
                        <a:t>Төлбөрийн нэмэгдэл хувь хэмжээ боловсруулалтын</a:t>
                      </a:r>
                      <a:r>
                        <a:rPr lang="mn-MN" sz="1200" baseline="0" dirty="0" smtClean="0">
                          <a:effectLst/>
                        </a:rPr>
                        <a:t> төвшинөөр</a:t>
                      </a:r>
                      <a:endParaRPr lang="en-US" sz="1200" b="1" dirty="0">
                        <a:effectLst/>
                        <a:latin typeface="Arial"/>
                        <a:ea typeface="MS Mincho"/>
                        <a:cs typeface="Angsana New"/>
                      </a:endParaRP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5690">
                <a:tc vMerge="1">
                  <a:txBody>
                    <a:bodyPr/>
                    <a:lstStyle/>
                    <a:p>
                      <a:endParaRPr lang="en-US"/>
                    </a:p>
                  </a:txBody>
                  <a:tcPr/>
                </a:tc>
                <a:tc>
                  <a:txBody>
                    <a:bodyPr/>
                    <a:lstStyle/>
                    <a:p>
                      <a:pPr marL="0" marR="0" algn="ctr">
                        <a:lnSpc>
                          <a:spcPts val="1000"/>
                        </a:lnSpc>
                        <a:spcBef>
                          <a:spcPts val="0"/>
                        </a:spcBef>
                        <a:spcAft>
                          <a:spcPts val="200"/>
                        </a:spcAft>
                      </a:pPr>
                      <a:r>
                        <a:rPr lang="mn-MN" sz="1200" dirty="0" smtClean="0">
                          <a:effectLst/>
                        </a:rPr>
                        <a:t>Хүдэр</a:t>
                      </a:r>
                      <a:endParaRPr lang="en-US" sz="1200" b="1" dirty="0">
                        <a:effectLst/>
                        <a:latin typeface="Arial"/>
                        <a:ea typeface="MS Mincho"/>
                        <a:cs typeface="Angsana New"/>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000"/>
                        </a:lnSpc>
                        <a:spcBef>
                          <a:spcPts val="0"/>
                        </a:spcBef>
                        <a:spcAft>
                          <a:spcPts val="200"/>
                        </a:spcAft>
                      </a:pPr>
                      <a:r>
                        <a:rPr lang="mn-MN" sz="1200" dirty="0" smtClean="0">
                          <a:effectLst/>
                        </a:rPr>
                        <a:t>Баяжмал</a:t>
                      </a:r>
                      <a:endParaRPr lang="en-US" sz="1200" b="1" dirty="0">
                        <a:effectLst/>
                        <a:latin typeface="Arial"/>
                        <a:ea typeface="MS Mincho"/>
                        <a:cs typeface="Angsana New"/>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000"/>
                        </a:lnSpc>
                        <a:spcBef>
                          <a:spcPts val="0"/>
                        </a:spcBef>
                        <a:spcAft>
                          <a:spcPts val="200"/>
                        </a:spcAft>
                      </a:pPr>
                      <a:r>
                        <a:rPr lang="mn-MN" sz="1200" dirty="0" smtClean="0">
                          <a:effectLst/>
                        </a:rPr>
                        <a:t>Бүтээгдэхүүн</a:t>
                      </a:r>
                      <a:endParaRPr lang="en-US" sz="1200" b="1" dirty="0">
                        <a:effectLst/>
                        <a:latin typeface="Arial"/>
                        <a:ea typeface="MS Mincho"/>
                        <a:cs typeface="Angsana New"/>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855">
                <a:tc>
                  <a:txBody>
                    <a:bodyPr/>
                    <a:lstStyle/>
                    <a:p>
                      <a:pPr marL="71755" marR="71755" algn="ctr">
                        <a:lnSpc>
                          <a:spcPct val="120000"/>
                        </a:lnSpc>
                        <a:spcBef>
                          <a:spcPts val="0"/>
                        </a:spcBef>
                        <a:spcAft>
                          <a:spcPts val="0"/>
                        </a:spcAft>
                      </a:pPr>
                      <a:r>
                        <a:rPr lang="en-US" sz="1400" b="1" dirty="0">
                          <a:effectLst/>
                        </a:rPr>
                        <a:t>0 – 60</a:t>
                      </a:r>
                      <a:endParaRPr lang="en-US" sz="1400" b="1" dirty="0">
                        <a:effectLst/>
                        <a:latin typeface="Arial"/>
                        <a:ea typeface="MS Mincho"/>
                        <a:cs typeface="Angsana New"/>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71755" marR="71755" algn="ctr">
                        <a:lnSpc>
                          <a:spcPct val="120000"/>
                        </a:lnSpc>
                        <a:spcBef>
                          <a:spcPts val="0"/>
                        </a:spcBef>
                        <a:spcAft>
                          <a:spcPts val="0"/>
                        </a:spcAft>
                      </a:pPr>
                      <a:r>
                        <a:rPr lang="en-US" sz="1400" b="1" dirty="0">
                          <a:effectLst/>
                        </a:rPr>
                        <a:t>–</a:t>
                      </a:r>
                      <a:endParaRPr lang="en-US" sz="1400" b="1" dirty="0">
                        <a:effectLst/>
                        <a:latin typeface="Arial"/>
                        <a:ea typeface="MS Mincho"/>
                        <a:cs typeface="Angsana New"/>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71755" marR="71755" algn="ctr">
                        <a:lnSpc>
                          <a:spcPct val="120000"/>
                        </a:lnSpc>
                        <a:spcBef>
                          <a:spcPts val="0"/>
                        </a:spcBef>
                        <a:spcAft>
                          <a:spcPts val="0"/>
                        </a:spcAft>
                      </a:pPr>
                      <a:r>
                        <a:rPr lang="en-US" sz="1400" b="1" dirty="0">
                          <a:effectLst/>
                        </a:rPr>
                        <a:t>–</a:t>
                      </a:r>
                      <a:endParaRPr lang="en-US" sz="1400" b="1" dirty="0">
                        <a:effectLst/>
                        <a:latin typeface="Arial"/>
                        <a:ea typeface="MS Mincho"/>
                        <a:cs typeface="Angsana New"/>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71755" marR="71755" algn="ctr">
                        <a:lnSpc>
                          <a:spcPct val="120000"/>
                        </a:lnSpc>
                        <a:spcBef>
                          <a:spcPts val="0"/>
                        </a:spcBef>
                        <a:spcAft>
                          <a:spcPts val="0"/>
                        </a:spcAft>
                      </a:pPr>
                      <a:r>
                        <a:rPr lang="en-US" sz="1400" b="1" dirty="0">
                          <a:effectLst/>
                        </a:rPr>
                        <a:t>–</a:t>
                      </a:r>
                      <a:endParaRPr lang="en-US" sz="1400" b="1" dirty="0">
                        <a:effectLst/>
                        <a:latin typeface="Arial"/>
                        <a:ea typeface="MS Mincho"/>
                        <a:cs typeface="Angsana New"/>
                      </a:endParaRPr>
                    </a:p>
                  </a:txBody>
                  <a:tcPr marL="0" marR="0" marT="0" marB="0" anchor="ctr">
                    <a:lnT w="12700" cap="flat" cmpd="sng" algn="ctr">
                      <a:solidFill>
                        <a:schemeClr val="tx1"/>
                      </a:solidFill>
                      <a:prstDash val="solid"/>
                      <a:round/>
                      <a:headEnd type="none" w="med" len="med"/>
                      <a:tailEnd type="none" w="med" len="med"/>
                    </a:lnT>
                  </a:tcPr>
                </a:tc>
              </a:tr>
              <a:tr h="214855">
                <a:tc>
                  <a:txBody>
                    <a:bodyPr/>
                    <a:lstStyle/>
                    <a:p>
                      <a:pPr marL="71755" marR="71755" algn="ctr">
                        <a:lnSpc>
                          <a:spcPct val="120000"/>
                        </a:lnSpc>
                        <a:spcBef>
                          <a:spcPts val="0"/>
                        </a:spcBef>
                        <a:spcAft>
                          <a:spcPts val="0"/>
                        </a:spcAft>
                      </a:pPr>
                      <a:r>
                        <a:rPr lang="en-US" sz="1200" dirty="0">
                          <a:effectLst/>
                        </a:rPr>
                        <a:t>60 – 70</a:t>
                      </a:r>
                      <a:endParaRPr lang="en-US" sz="1200" dirty="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1.00</a:t>
                      </a:r>
                      <a:endParaRPr lang="en-US" sz="120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0.70</a:t>
                      </a:r>
                      <a:endParaRPr lang="en-US" sz="120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0.10</a:t>
                      </a:r>
                      <a:endParaRPr lang="en-US" sz="1200">
                        <a:effectLst/>
                        <a:latin typeface="Arial"/>
                        <a:ea typeface="MS Mincho"/>
                        <a:cs typeface="Angsana New"/>
                      </a:endParaRPr>
                    </a:p>
                  </a:txBody>
                  <a:tcPr marL="0" marR="0" marT="0" marB="0" anchor="ctr"/>
                </a:tc>
              </a:tr>
              <a:tr h="214855">
                <a:tc>
                  <a:txBody>
                    <a:bodyPr/>
                    <a:lstStyle/>
                    <a:p>
                      <a:pPr marL="71755" marR="71755" algn="ctr">
                        <a:lnSpc>
                          <a:spcPct val="120000"/>
                        </a:lnSpc>
                        <a:spcBef>
                          <a:spcPts val="0"/>
                        </a:spcBef>
                        <a:spcAft>
                          <a:spcPts val="0"/>
                        </a:spcAft>
                      </a:pPr>
                      <a:r>
                        <a:rPr lang="en-US" sz="1200" dirty="0">
                          <a:effectLst/>
                        </a:rPr>
                        <a:t>70 – 80</a:t>
                      </a:r>
                      <a:endParaRPr lang="en-US" sz="1200" dirty="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2.00</a:t>
                      </a:r>
                      <a:endParaRPr lang="en-US" sz="120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1.40</a:t>
                      </a:r>
                      <a:endParaRPr lang="en-US" sz="120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0.80</a:t>
                      </a:r>
                      <a:endParaRPr lang="en-US" sz="1200">
                        <a:effectLst/>
                        <a:latin typeface="Arial"/>
                        <a:ea typeface="MS Mincho"/>
                        <a:cs typeface="Angsana New"/>
                      </a:endParaRPr>
                    </a:p>
                  </a:txBody>
                  <a:tcPr marL="0" marR="0" marT="0" marB="0" anchor="ctr"/>
                </a:tc>
              </a:tr>
              <a:tr h="214855">
                <a:tc>
                  <a:txBody>
                    <a:bodyPr/>
                    <a:lstStyle/>
                    <a:p>
                      <a:pPr marL="71755" marR="71755" algn="ctr">
                        <a:lnSpc>
                          <a:spcPct val="120000"/>
                        </a:lnSpc>
                        <a:spcBef>
                          <a:spcPts val="0"/>
                        </a:spcBef>
                        <a:spcAft>
                          <a:spcPts val="0"/>
                        </a:spcAft>
                      </a:pPr>
                      <a:r>
                        <a:rPr lang="en-US" sz="1200" dirty="0">
                          <a:effectLst/>
                        </a:rPr>
                        <a:t>80 – 90</a:t>
                      </a:r>
                      <a:endParaRPr lang="en-US" sz="1200" dirty="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3.00</a:t>
                      </a:r>
                      <a:endParaRPr lang="en-US" sz="120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2.10</a:t>
                      </a:r>
                      <a:endParaRPr lang="en-US" sz="120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1.20</a:t>
                      </a:r>
                      <a:endParaRPr lang="en-US" sz="1200">
                        <a:effectLst/>
                        <a:latin typeface="Arial"/>
                        <a:ea typeface="MS Mincho"/>
                        <a:cs typeface="Angsana New"/>
                      </a:endParaRPr>
                    </a:p>
                  </a:txBody>
                  <a:tcPr marL="0" marR="0" marT="0" marB="0" anchor="ctr"/>
                </a:tc>
              </a:tr>
              <a:tr h="214855">
                <a:tc>
                  <a:txBody>
                    <a:bodyPr/>
                    <a:lstStyle/>
                    <a:p>
                      <a:pPr marL="71755" marR="71755" algn="ctr">
                        <a:lnSpc>
                          <a:spcPct val="120000"/>
                        </a:lnSpc>
                        <a:spcBef>
                          <a:spcPts val="0"/>
                        </a:spcBef>
                        <a:spcAft>
                          <a:spcPts val="0"/>
                        </a:spcAft>
                      </a:pPr>
                      <a:r>
                        <a:rPr lang="en-US" sz="1200" dirty="0">
                          <a:effectLst/>
                        </a:rPr>
                        <a:t>90 – 100</a:t>
                      </a:r>
                      <a:endParaRPr lang="en-US" sz="1200" dirty="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4.00</a:t>
                      </a:r>
                      <a:endParaRPr lang="en-US" sz="120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2.80</a:t>
                      </a:r>
                      <a:endParaRPr lang="en-US" sz="1200">
                        <a:effectLst/>
                        <a:latin typeface="Arial"/>
                        <a:ea typeface="MS Mincho"/>
                        <a:cs typeface="Angsana New"/>
                      </a:endParaRPr>
                    </a:p>
                  </a:txBody>
                  <a:tcPr marL="0" marR="0" marT="0" marB="0" anchor="ctr"/>
                </a:tc>
                <a:tc>
                  <a:txBody>
                    <a:bodyPr/>
                    <a:lstStyle/>
                    <a:p>
                      <a:pPr marL="71755" marR="71755" algn="ctr">
                        <a:lnSpc>
                          <a:spcPct val="120000"/>
                        </a:lnSpc>
                        <a:spcBef>
                          <a:spcPts val="0"/>
                        </a:spcBef>
                        <a:spcAft>
                          <a:spcPts val="0"/>
                        </a:spcAft>
                      </a:pPr>
                      <a:r>
                        <a:rPr lang="en-US" sz="1200">
                          <a:effectLst/>
                        </a:rPr>
                        <a:t>1.60</a:t>
                      </a:r>
                      <a:endParaRPr lang="en-US" sz="1200">
                        <a:effectLst/>
                        <a:latin typeface="Arial"/>
                        <a:ea typeface="MS Mincho"/>
                        <a:cs typeface="Angsana New"/>
                      </a:endParaRPr>
                    </a:p>
                  </a:txBody>
                  <a:tcPr marL="0" marR="0" marT="0" marB="0" anchor="ctr"/>
                </a:tc>
              </a:tr>
              <a:tr h="214855">
                <a:tc>
                  <a:txBody>
                    <a:bodyPr/>
                    <a:lstStyle/>
                    <a:p>
                      <a:pPr marL="71755" marR="71755" algn="ctr">
                        <a:lnSpc>
                          <a:spcPct val="120000"/>
                        </a:lnSpc>
                        <a:spcBef>
                          <a:spcPts val="0"/>
                        </a:spcBef>
                        <a:spcAft>
                          <a:spcPts val="0"/>
                        </a:spcAft>
                      </a:pPr>
                      <a:r>
                        <a:rPr lang="en-US" sz="1400" b="1" dirty="0">
                          <a:effectLst/>
                        </a:rPr>
                        <a:t>100 </a:t>
                      </a:r>
                      <a:r>
                        <a:rPr lang="mn-MN" sz="1400" b="1" dirty="0" smtClean="0">
                          <a:effectLst/>
                        </a:rPr>
                        <a:t>ба</a:t>
                      </a:r>
                      <a:r>
                        <a:rPr lang="mn-MN" sz="1400" b="1" baseline="0" dirty="0" smtClean="0">
                          <a:effectLst/>
                        </a:rPr>
                        <a:t> дээш</a:t>
                      </a:r>
                      <a:endParaRPr lang="en-US" sz="1400" b="1" dirty="0">
                        <a:effectLst/>
                        <a:latin typeface="Arial"/>
                        <a:ea typeface="MS Mincho"/>
                        <a:cs typeface="Angsana New"/>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71755" marR="71755" algn="ctr">
                        <a:lnSpc>
                          <a:spcPct val="120000"/>
                        </a:lnSpc>
                        <a:spcBef>
                          <a:spcPts val="0"/>
                        </a:spcBef>
                        <a:spcAft>
                          <a:spcPts val="0"/>
                        </a:spcAft>
                      </a:pPr>
                      <a:r>
                        <a:rPr lang="en-US" sz="1400" b="1" dirty="0">
                          <a:effectLst/>
                        </a:rPr>
                        <a:t>5.00</a:t>
                      </a:r>
                      <a:endParaRPr lang="en-US" sz="1400" b="1" dirty="0">
                        <a:effectLst/>
                        <a:latin typeface="Arial"/>
                        <a:ea typeface="MS Mincho"/>
                        <a:cs typeface="Angsana New"/>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71755" marR="71755" algn="ctr">
                        <a:lnSpc>
                          <a:spcPct val="120000"/>
                        </a:lnSpc>
                        <a:spcBef>
                          <a:spcPts val="0"/>
                        </a:spcBef>
                        <a:spcAft>
                          <a:spcPts val="0"/>
                        </a:spcAft>
                      </a:pPr>
                      <a:r>
                        <a:rPr lang="en-US" sz="1400" b="1" dirty="0">
                          <a:effectLst/>
                        </a:rPr>
                        <a:t>3.50</a:t>
                      </a:r>
                      <a:endParaRPr lang="en-US" sz="1400" b="1" dirty="0">
                        <a:effectLst/>
                        <a:latin typeface="Arial"/>
                        <a:ea typeface="MS Mincho"/>
                        <a:cs typeface="Angsana New"/>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71755" marR="71755" algn="ctr">
                        <a:lnSpc>
                          <a:spcPct val="120000"/>
                        </a:lnSpc>
                        <a:spcBef>
                          <a:spcPts val="0"/>
                        </a:spcBef>
                        <a:spcAft>
                          <a:spcPts val="0"/>
                        </a:spcAft>
                      </a:pPr>
                      <a:r>
                        <a:rPr lang="en-US" sz="1400" b="1" dirty="0">
                          <a:effectLst/>
                        </a:rPr>
                        <a:t>2.00</a:t>
                      </a:r>
                      <a:endParaRPr lang="en-US" sz="1400" b="1" dirty="0">
                        <a:effectLst/>
                        <a:latin typeface="Arial"/>
                        <a:ea typeface="MS Mincho"/>
                        <a:cs typeface="Angsana New"/>
                      </a:endParaRPr>
                    </a:p>
                  </a:txBody>
                  <a:tcPr marL="0" marR="0" marT="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5322404"/>
      </p:ext>
    </p:extLst>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93354" y="1189572"/>
            <a:ext cx="4669177" cy="5047536"/>
          </a:xfrm>
          <a:prstGeom prst="rect">
            <a:avLst/>
          </a:prstGeom>
          <a:noFill/>
        </p:spPr>
        <p:txBody>
          <a:bodyPr wrap="square" rtlCol="0">
            <a:spAutoFit/>
          </a:bodyPr>
          <a:lstStyle/>
          <a:p>
            <a:pPr algn="just" eaLnBrk="1" hangingPunct="1"/>
            <a:r>
              <a:rPr lang="mn-MN" sz="1400" b="1" dirty="0" smtClean="0">
                <a:solidFill>
                  <a:srgbClr val="000000"/>
                </a:solidFill>
                <a:cs typeface="Arial" charset="0"/>
              </a:rPr>
              <a:t>1. </a:t>
            </a:r>
            <a:r>
              <a:rPr lang="mn-MN" sz="1400" dirty="0" smtClean="0">
                <a:solidFill>
                  <a:srgbClr val="000000"/>
                </a:solidFill>
                <a:cs typeface="Arial" charset="0"/>
              </a:rPr>
              <a:t>Одоогийн жишиг үнээр сонгож буй Австрали улсаас БНХАУ-д экспортлогддог төмөр нь тус улсын баруун хойд Пилбара мужийн Хэдланд далайн боомтоос ачигддаг. Жишиг үнийн комисс үнийг тус боомт дахь үнээр буюу </a:t>
            </a:r>
            <a:r>
              <a:rPr lang="en-US" sz="1400" dirty="0" smtClean="0">
                <a:solidFill>
                  <a:srgbClr val="000000"/>
                </a:solidFill>
                <a:cs typeface="Arial" charset="0"/>
              </a:rPr>
              <a:t>FOB</a:t>
            </a:r>
            <a:r>
              <a:rPr lang="mn-MN" sz="1400" dirty="0" smtClean="0">
                <a:solidFill>
                  <a:srgbClr val="000000"/>
                </a:solidFill>
                <a:cs typeface="Arial" charset="0"/>
              </a:rPr>
              <a:t> </a:t>
            </a:r>
            <a:r>
              <a:rPr lang="en-US" sz="1400" dirty="0" smtClean="0">
                <a:solidFill>
                  <a:srgbClr val="000000"/>
                </a:solidFill>
                <a:cs typeface="Arial" charset="0"/>
              </a:rPr>
              <a:t>Hedland </a:t>
            </a:r>
            <a:r>
              <a:rPr lang="mn-MN" sz="1400" dirty="0" smtClean="0">
                <a:solidFill>
                  <a:srgbClr val="000000"/>
                </a:solidFill>
                <a:cs typeface="Arial" charset="0"/>
              </a:rPr>
              <a:t>нөхцөлөөр тооцон хэрэглэж байна. Нэгэнт “жишиг” үнэ учраас уг үнийн тооцоололд бүс </a:t>
            </a:r>
            <a:r>
              <a:rPr lang="mn-MN" sz="1400" dirty="0">
                <a:solidFill>
                  <a:srgbClr val="000000"/>
                </a:solidFill>
                <a:cs typeface="Arial" charset="0"/>
              </a:rPr>
              <a:t>нутгийн хөгжил, төмрийн эрэлт нийлүүлэлт, дэд бүтцийн хөгжил зэрэг олон хүчин зүйлсийг харгалзаж үзэх </a:t>
            </a:r>
            <a:r>
              <a:rPr lang="mn-MN" sz="1400" dirty="0" smtClean="0">
                <a:solidFill>
                  <a:srgbClr val="000000"/>
                </a:solidFill>
                <a:cs typeface="Arial" charset="0"/>
              </a:rPr>
              <a:t>шаардлагатай. Өнөөдөр жишээ нь </a:t>
            </a:r>
            <a:r>
              <a:rPr lang="mn-MN" sz="1400" dirty="0">
                <a:solidFill>
                  <a:srgbClr val="000000"/>
                </a:solidFill>
                <a:cs typeface="Arial" charset="0"/>
              </a:rPr>
              <a:t>Монголын баруун бүсийн төмрийн бүх экспорт 2 сард 1 удаа нээгддэг Бургастай боомтоор явагдаж байна. </a:t>
            </a:r>
            <a:r>
              <a:rPr lang="mn-MN" sz="1400" dirty="0" smtClean="0">
                <a:solidFill>
                  <a:srgbClr val="000000"/>
                </a:solidFill>
                <a:cs typeface="Arial" charset="0"/>
              </a:rPr>
              <a:t>Уг боомтыг Австралийн өндөр хөгжсөн </a:t>
            </a:r>
            <a:r>
              <a:rPr lang="en-US" sz="1400" dirty="0" smtClean="0">
                <a:solidFill>
                  <a:srgbClr val="000000"/>
                </a:solidFill>
                <a:cs typeface="Arial" charset="0"/>
              </a:rPr>
              <a:t>Hedland </a:t>
            </a:r>
            <a:r>
              <a:rPr lang="mn-MN" sz="1400" dirty="0" smtClean="0">
                <a:solidFill>
                  <a:srgbClr val="000000"/>
                </a:solidFill>
                <a:cs typeface="Arial" charset="0"/>
              </a:rPr>
              <a:t>боомттой жиших нь зохимжгүй. </a:t>
            </a:r>
          </a:p>
          <a:p>
            <a:pPr algn="just" eaLnBrk="1" hangingPunct="1"/>
            <a:endParaRPr lang="en-US" sz="1400" b="1" dirty="0">
              <a:solidFill>
                <a:srgbClr val="000000"/>
              </a:solidFill>
              <a:cs typeface="Arial" charset="0"/>
            </a:endParaRPr>
          </a:p>
          <a:p>
            <a:pPr algn="just" eaLnBrk="1" hangingPunct="1"/>
            <a:r>
              <a:rPr lang="mn-MN" sz="1400" b="1" dirty="0" smtClean="0">
                <a:solidFill>
                  <a:srgbClr val="000000"/>
                </a:solidFill>
                <a:cs typeface="Arial" charset="0"/>
              </a:rPr>
              <a:t>2. </a:t>
            </a:r>
            <a:r>
              <a:rPr lang="mn-MN" sz="1400" dirty="0" smtClean="0">
                <a:solidFill>
                  <a:srgbClr val="000000"/>
                </a:solidFill>
                <a:cs typeface="Arial" charset="0"/>
              </a:rPr>
              <a:t>Мөн түүнчлэн Австралийн төмөр </a:t>
            </a:r>
            <a:r>
              <a:rPr lang="mn-MN" sz="1400" dirty="0">
                <a:solidFill>
                  <a:srgbClr val="000000"/>
                </a:solidFill>
                <a:cs typeface="Arial" charset="0"/>
              </a:rPr>
              <a:t>БНХАУ-ын зүүн эрэг дэх ган үйлдвэрлэл төвлөрсөн мужуудад далайн тээврээр хүргэгддэг. Далайн тээвэр зардал </a:t>
            </a:r>
            <a:r>
              <a:rPr lang="mn-MN" sz="1400" dirty="0" smtClean="0">
                <a:solidFill>
                  <a:srgbClr val="000000"/>
                </a:solidFill>
                <a:cs typeface="Arial" charset="0"/>
              </a:rPr>
              <a:t>бага, нэг удаад их хэмжээгээр тээвэрлэгддэгээс гадна БНХАУ-ын зүүн эрэгт ган үйлдвэрлэгчид төвлөрсөн муж учир эцсийн хэрэглэгчдийн гарт шууд очиж байна. Монголын төмөр хилээс цааш газраар дахин олон зуун км тээвэрлэгдэн эцсийн хэрэглэгчдэд хүрдэг.</a:t>
            </a:r>
          </a:p>
          <a:p>
            <a:pPr algn="just" eaLnBrk="1" hangingPunct="1"/>
            <a:endParaRPr lang="mn-MN" sz="1400" dirty="0">
              <a:solidFill>
                <a:srgbClr val="000000"/>
              </a:solidFill>
              <a:cs typeface="Arial" charset="0"/>
            </a:endParaRPr>
          </a:p>
        </p:txBody>
      </p:sp>
      <p:sp>
        <p:nvSpPr>
          <p:cNvPr id="2" name="TextBox 1"/>
          <p:cNvSpPr txBox="1"/>
          <p:nvPr/>
        </p:nvSpPr>
        <p:spPr>
          <a:xfrm>
            <a:off x="6564627" y="6347390"/>
            <a:ext cx="3137406" cy="307777"/>
          </a:xfrm>
          <a:prstGeom prst="rect">
            <a:avLst/>
          </a:prstGeom>
          <a:noFill/>
        </p:spPr>
        <p:txBody>
          <a:bodyPr wrap="square" rtlCol="0">
            <a:spAutoFit/>
          </a:bodyPr>
          <a:lstStyle/>
          <a:p>
            <a:pPr eaLnBrk="1" hangingPunct="1"/>
            <a:r>
              <a:rPr lang="en-US" sz="1400" b="1" dirty="0" smtClean="0">
                <a:solidFill>
                  <a:srgbClr val="000000"/>
                </a:solidFill>
                <a:cs typeface="Arial" charset="0"/>
              </a:rPr>
              <a:t>Hedland </a:t>
            </a:r>
            <a:r>
              <a:rPr lang="mn-MN" sz="1400" b="1" dirty="0" smtClean="0">
                <a:solidFill>
                  <a:srgbClr val="000000"/>
                </a:solidFill>
                <a:cs typeface="Arial" charset="0"/>
              </a:rPr>
              <a:t>боомт</a:t>
            </a:r>
            <a:r>
              <a:rPr lang="en-US" sz="1400" b="1" dirty="0" smtClean="0">
                <a:solidFill>
                  <a:srgbClr val="000000"/>
                </a:solidFill>
                <a:cs typeface="Arial" charset="0"/>
              </a:rPr>
              <a:t> (</a:t>
            </a:r>
            <a:r>
              <a:rPr lang="mn-MN" sz="1400" b="1" dirty="0" smtClean="0">
                <a:solidFill>
                  <a:srgbClr val="000000"/>
                </a:solidFill>
                <a:cs typeface="Arial" charset="0"/>
              </a:rPr>
              <a:t>Австрали</a:t>
            </a:r>
            <a:r>
              <a:rPr lang="en-US" sz="1400" b="1" dirty="0" smtClean="0">
                <a:solidFill>
                  <a:srgbClr val="000000"/>
                </a:solidFill>
                <a:cs typeface="Arial" charset="0"/>
              </a:rPr>
              <a:t>)</a:t>
            </a:r>
            <a:endParaRPr lang="en-US" sz="1400" b="1" dirty="0">
              <a:solidFill>
                <a:srgbClr val="000000"/>
              </a:solidFill>
              <a:cs typeface="Arial" charset="0"/>
            </a:endParaRPr>
          </a:p>
        </p:txBody>
      </p:sp>
      <p:pic>
        <p:nvPicPr>
          <p:cNvPr id="10242" name="Picture 2" descr="http://www.phpa.com.au/Files/PHPA/8e/8eb1f4db-e30a-4233-afbf-97044ffe32d0.jpg"/>
          <p:cNvPicPr>
            <a:picLocks noChangeAspect="1" noChangeArrowheads="1"/>
          </p:cNvPicPr>
          <p:nvPr/>
        </p:nvPicPr>
        <p:blipFill>
          <a:blip r:embed="rId3"/>
          <a:srcRect/>
          <a:stretch>
            <a:fillRect/>
          </a:stretch>
        </p:blipFill>
        <p:spPr bwMode="auto">
          <a:xfrm>
            <a:off x="6564627" y="4777547"/>
            <a:ext cx="3137406" cy="1499423"/>
          </a:xfrm>
          <a:prstGeom prst="rect">
            <a:avLst/>
          </a:prstGeom>
          <a:noFill/>
        </p:spPr>
      </p:pic>
      <p:pic>
        <p:nvPicPr>
          <p:cNvPr id="10244" name="Picture 4" descr="http://upload.wikimedia.org/wikipedia/commons/4/40/Australia_China_Locator.png"/>
          <p:cNvPicPr>
            <a:picLocks noChangeAspect="1" noChangeArrowheads="1"/>
          </p:cNvPicPr>
          <p:nvPr/>
        </p:nvPicPr>
        <p:blipFill>
          <a:blip r:embed="rId4"/>
          <a:srcRect l="59334" t="17964" r="5610" b="12874"/>
          <a:stretch>
            <a:fillRect/>
          </a:stretch>
        </p:blipFill>
        <p:spPr bwMode="auto">
          <a:xfrm>
            <a:off x="162986" y="1136374"/>
            <a:ext cx="5971807" cy="5495965"/>
          </a:xfrm>
          <a:prstGeom prst="rect">
            <a:avLst/>
          </a:prstGeom>
          <a:noFill/>
        </p:spPr>
      </p:pic>
      <p:sp>
        <p:nvSpPr>
          <p:cNvPr id="11" name="Oval 10"/>
          <p:cNvSpPr/>
          <p:nvPr/>
        </p:nvSpPr>
        <p:spPr bwMode="auto">
          <a:xfrm>
            <a:off x="7467600" y="1428750"/>
            <a:ext cx="358486" cy="3429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cs typeface="Arial" charset="0"/>
            </a:endParaRPr>
          </a:p>
        </p:txBody>
      </p:sp>
      <p:sp>
        <p:nvSpPr>
          <p:cNvPr id="12" name="TextBox 11"/>
          <p:cNvSpPr txBox="1"/>
          <p:nvPr/>
        </p:nvSpPr>
        <p:spPr>
          <a:xfrm>
            <a:off x="7102186" y="3105343"/>
            <a:ext cx="2291196" cy="307777"/>
          </a:xfrm>
          <a:prstGeom prst="rect">
            <a:avLst/>
          </a:prstGeom>
          <a:noFill/>
        </p:spPr>
        <p:txBody>
          <a:bodyPr wrap="square" rtlCol="0">
            <a:spAutoFit/>
          </a:bodyPr>
          <a:lstStyle/>
          <a:p>
            <a:pPr eaLnBrk="1" hangingPunct="1"/>
            <a:r>
              <a:rPr lang="en-US" sz="1400" b="1" dirty="0" smtClean="0">
                <a:solidFill>
                  <a:srgbClr val="000000"/>
                </a:solidFill>
                <a:cs typeface="Arial" charset="0"/>
              </a:rPr>
              <a:t>Tianjin </a:t>
            </a:r>
            <a:r>
              <a:rPr lang="mn-MN" sz="1400" b="1" dirty="0" smtClean="0">
                <a:solidFill>
                  <a:srgbClr val="000000"/>
                </a:solidFill>
                <a:cs typeface="Arial" charset="0"/>
              </a:rPr>
              <a:t>боомт </a:t>
            </a:r>
            <a:r>
              <a:rPr lang="en-US" sz="1400" b="1" dirty="0" smtClean="0">
                <a:solidFill>
                  <a:srgbClr val="000000"/>
                </a:solidFill>
                <a:cs typeface="Arial" charset="0"/>
              </a:rPr>
              <a:t>(</a:t>
            </a:r>
            <a:r>
              <a:rPr lang="mn-MN" sz="1400" b="1" dirty="0" smtClean="0">
                <a:solidFill>
                  <a:srgbClr val="000000"/>
                </a:solidFill>
                <a:cs typeface="Arial" charset="0"/>
              </a:rPr>
              <a:t>БНХАУ</a:t>
            </a:r>
            <a:r>
              <a:rPr lang="en-US" sz="1400" b="1" dirty="0" smtClean="0">
                <a:solidFill>
                  <a:srgbClr val="000000"/>
                </a:solidFill>
                <a:cs typeface="Arial" charset="0"/>
              </a:rPr>
              <a:t>)</a:t>
            </a:r>
            <a:endParaRPr lang="en-US" sz="1400" b="1" dirty="0">
              <a:solidFill>
                <a:srgbClr val="000000"/>
              </a:solidFill>
              <a:cs typeface="Arial" charset="0"/>
            </a:endParaRPr>
          </a:p>
        </p:txBody>
      </p:sp>
      <p:sp>
        <p:nvSpPr>
          <p:cNvPr id="13" name="Title 1"/>
          <p:cNvSpPr>
            <a:spLocks noGrp="1"/>
          </p:cNvSpPr>
          <p:nvPr>
            <p:ph type="title"/>
          </p:nvPr>
        </p:nvSpPr>
        <p:spPr>
          <a:xfrm>
            <a:off x="255587" y="-26154"/>
            <a:ext cx="8497887" cy="588963"/>
          </a:xfrm>
        </p:spPr>
        <p:txBody>
          <a:bodyPr/>
          <a:lstStyle/>
          <a:p>
            <a:r>
              <a:rPr lang="mn-MN" dirty="0" smtClean="0">
                <a:effectLst>
                  <a:outerShdw blurRad="50800" dist="38100" dir="2700000" algn="tl" rotWithShape="0">
                    <a:prstClr val="black">
                      <a:alpha val="40000"/>
                    </a:prstClr>
                  </a:outerShdw>
                </a:effectLst>
              </a:rPr>
              <a:t>АМНАТ: ОДООГИЙН НӨХЦӨЛ БАЙДАЛ, АРГАЧЛАЛ</a:t>
            </a:r>
            <a:endParaRPr lang="en-US" dirty="0">
              <a:effectLst>
                <a:outerShdw blurRad="50800" dist="38100" dir="2700000" algn="tl" rotWithShape="0">
                  <a:prstClr val="black">
                    <a:alpha val="40000"/>
                  </a:prstClr>
                </a:outerShdw>
              </a:effectLst>
            </a:endParaRPr>
          </a:p>
        </p:txBody>
      </p:sp>
      <p:pic>
        <p:nvPicPr>
          <p:cNvPr id="3074" name="Picture 2" descr="http://www.seanews.com.tr/images/articles/2012_05/78254/Tianjin%20Po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147" y="1208345"/>
            <a:ext cx="2670886" cy="1936393"/>
          </a:xfrm>
          <a:prstGeom prst="rect">
            <a:avLst/>
          </a:prstGeom>
          <a:noFill/>
          <a:extLst>
            <a:ext uri="{909E8E84-426E-40DD-AFC4-6F175D3DCCD1}">
              <a14:hiddenFill xmlns:a14="http://schemas.microsoft.com/office/drawing/2010/main">
                <a:solidFill>
                  <a:srgbClr val="FFFFFF"/>
                </a:solidFill>
              </a14:hiddenFill>
            </a:ext>
          </a:extLst>
        </p:spPr>
      </p:pic>
      <p:sp>
        <p:nvSpPr>
          <p:cNvPr id="1024" name="TextBox 1023"/>
          <p:cNvSpPr txBox="1"/>
          <p:nvPr/>
        </p:nvSpPr>
        <p:spPr>
          <a:xfrm>
            <a:off x="1905758" y="1887228"/>
            <a:ext cx="1327608" cy="400110"/>
          </a:xfrm>
          <a:prstGeom prst="rect">
            <a:avLst/>
          </a:prstGeom>
          <a:noFill/>
        </p:spPr>
        <p:txBody>
          <a:bodyPr wrap="none" rtlCol="0">
            <a:spAutoFit/>
          </a:bodyPr>
          <a:lstStyle/>
          <a:p>
            <a:r>
              <a:rPr lang="en-US" b="1" dirty="0" smtClean="0"/>
              <a:t>DAP/DAF</a:t>
            </a:r>
            <a:endParaRPr lang="en-US" b="1" dirty="0"/>
          </a:p>
        </p:txBody>
      </p:sp>
      <p:sp>
        <p:nvSpPr>
          <p:cNvPr id="37" name="TextBox 36"/>
          <p:cNvSpPr txBox="1"/>
          <p:nvPr/>
        </p:nvSpPr>
        <p:spPr>
          <a:xfrm>
            <a:off x="2831081" y="4760922"/>
            <a:ext cx="825868" cy="400110"/>
          </a:xfrm>
          <a:prstGeom prst="rect">
            <a:avLst/>
          </a:prstGeom>
          <a:noFill/>
        </p:spPr>
        <p:txBody>
          <a:bodyPr wrap="none" rtlCol="0">
            <a:spAutoFit/>
          </a:bodyPr>
          <a:lstStyle/>
          <a:p>
            <a:r>
              <a:rPr lang="en-US" b="1" dirty="0" smtClean="0"/>
              <a:t>FOB</a:t>
            </a:r>
            <a:r>
              <a:rPr lang="mn-MN" b="1" dirty="0" smtClean="0"/>
              <a:t>*</a:t>
            </a:r>
            <a:endParaRPr lang="en-US" b="1" dirty="0"/>
          </a:p>
        </p:txBody>
      </p:sp>
      <p:cxnSp>
        <p:nvCxnSpPr>
          <p:cNvPr id="1027" name="Straight Arrow Connector 1026"/>
          <p:cNvCxnSpPr/>
          <p:nvPr/>
        </p:nvCxnSpPr>
        <p:spPr bwMode="auto">
          <a:xfrm flipH="1" flipV="1">
            <a:off x="3283241" y="2176541"/>
            <a:ext cx="324014" cy="2601006"/>
          </a:xfrm>
          <a:prstGeom prst="straightConnector1">
            <a:avLst/>
          </a:prstGeom>
          <a:gradFill rotWithShape="1">
            <a:gsLst>
              <a:gs pos="0">
                <a:srgbClr val="DDDDDD"/>
              </a:gs>
              <a:gs pos="100000">
                <a:srgbClr val="DDDDDD">
                  <a:gamma/>
                  <a:tint val="0"/>
                  <a:invGamma/>
                </a:srgbClr>
              </a:gs>
            </a:gsLst>
            <a:lin ang="5400000" scaled="1"/>
          </a:gradFill>
          <a:ln w="9525" cap="flat" cmpd="sng" algn="ctr">
            <a:solidFill>
              <a:schemeClr val="tx1"/>
            </a:solidFill>
            <a:prstDash val="solid"/>
            <a:round/>
            <a:headEnd type="arrow"/>
            <a:tailEnd type="arrow"/>
          </a:ln>
          <a:effectLst/>
        </p:spPr>
      </p:cxnSp>
      <p:sp>
        <p:nvSpPr>
          <p:cNvPr id="1028" name="TextBox 1027"/>
          <p:cNvSpPr txBox="1"/>
          <p:nvPr/>
        </p:nvSpPr>
        <p:spPr>
          <a:xfrm>
            <a:off x="3244015" y="2905288"/>
            <a:ext cx="2425261" cy="707886"/>
          </a:xfrm>
          <a:prstGeom prst="rect">
            <a:avLst/>
          </a:prstGeom>
          <a:noFill/>
        </p:spPr>
        <p:txBody>
          <a:bodyPr wrap="square" rtlCol="0">
            <a:spAutoFit/>
          </a:bodyPr>
          <a:lstStyle/>
          <a:p>
            <a:r>
              <a:rPr lang="en-US" b="1" dirty="0" smtClean="0"/>
              <a:t>6,631</a:t>
            </a:r>
            <a:r>
              <a:rPr lang="mn-MN" b="1" dirty="0"/>
              <a:t> </a:t>
            </a:r>
            <a:r>
              <a:rPr lang="mn-MN" b="1" dirty="0" smtClean="0"/>
              <a:t>км далайн тээвэр</a:t>
            </a:r>
            <a:endParaRPr lang="en-US" b="1" dirty="0"/>
          </a:p>
        </p:txBody>
      </p:sp>
      <p:sp>
        <p:nvSpPr>
          <p:cNvPr id="1029" name="TextBox 1028"/>
          <p:cNvSpPr txBox="1"/>
          <p:nvPr/>
        </p:nvSpPr>
        <p:spPr>
          <a:xfrm>
            <a:off x="162986" y="6497015"/>
            <a:ext cx="5971807" cy="307777"/>
          </a:xfrm>
          <a:prstGeom prst="rect">
            <a:avLst/>
          </a:prstGeom>
          <a:noFill/>
        </p:spPr>
        <p:txBody>
          <a:bodyPr wrap="square" rtlCol="0">
            <a:spAutoFit/>
          </a:bodyPr>
          <a:lstStyle/>
          <a:p>
            <a:pPr algn="l"/>
            <a:r>
              <a:rPr lang="mn-MN" sz="1400" i="1" dirty="0" smtClean="0"/>
              <a:t>*</a:t>
            </a:r>
            <a:r>
              <a:rPr lang="en-US" sz="1400" i="1" dirty="0" smtClean="0"/>
              <a:t>Incoterms</a:t>
            </a:r>
            <a:r>
              <a:rPr lang="mn-MN" sz="1400" i="1" dirty="0" smtClean="0"/>
              <a:t>-ийн дагуу зөвхөн далайн тээвэрт хэрэглэгддэг нэршил</a:t>
            </a:r>
            <a:endParaRPr lang="en-US" sz="1400" i="1" dirty="0"/>
          </a:p>
        </p:txBody>
      </p:sp>
      <p:sp>
        <p:nvSpPr>
          <p:cNvPr id="42" name="Text Box 2"/>
          <p:cNvSpPr txBox="1">
            <a:spLocks noChangeArrowheads="1"/>
          </p:cNvSpPr>
          <p:nvPr>
            <p:custDataLst>
              <p:tags r:id="rId1"/>
            </p:custDataLst>
          </p:nvPr>
        </p:nvSpPr>
        <p:spPr bwMode="gray">
          <a:xfrm>
            <a:off x="255587" y="28206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Төмөр болон жоншны жишиг үнийг БНХАУ-д нийлүүлэгдэх </a:t>
            </a:r>
            <a:r>
              <a:rPr lang="en-US"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FOB</a:t>
            </a: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 нөхцөлөөр, төмрийн хувьд Авсралийн төмрөөр тооцдог</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
        <p:nvSpPr>
          <p:cNvPr id="1030" name="TextBox 1029"/>
          <p:cNvSpPr txBox="1"/>
          <p:nvPr/>
        </p:nvSpPr>
        <p:spPr>
          <a:xfrm>
            <a:off x="162986" y="4695230"/>
            <a:ext cx="2406576" cy="1569660"/>
          </a:xfrm>
          <a:prstGeom prst="rect">
            <a:avLst/>
          </a:prstGeom>
          <a:noFill/>
        </p:spPr>
        <p:txBody>
          <a:bodyPr wrap="square" rtlCol="0">
            <a:spAutoFit/>
          </a:bodyPr>
          <a:lstStyle/>
          <a:p>
            <a:pPr algn="l"/>
            <a:r>
              <a:rPr lang="mn-MN" sz="1600" dirty="0" smtClean="0"/>
              <a:t>Төмөр, нүүрс гэх мэт </a:t>
            </a:r>
            <a:r>
              <a:rPr lang="en-US" sz="1600" dirty="0" smtClean="0"/>
              <a:t>Bulk Commodity </a:t>
            </a:r>
            <a:r>
              <a:rPr lang="mn-MN" sz="1600" dirty="0" smtClean="0"/>
              <a:t>үнэ зах зээлийн зарчмаар эрэл нийлүүлэлтээс хамааран тогтмол өөрчлөгддөг. </a:t>
            </a:r>
            <a:endParaRPr lang="en-US" sz="1600" dirty="0"/>
          </a:p>
        </p:txBody>
      </p:sp>
    </p:spTree>
    <p:extLst>
      <p:ext uri="{BB962C8B-B14F-4D97-AF65-F5344CB8AC3E}">
        <p14:creationId xmlns:p14="http://schemas.microsoft.com/office/powerpoint/2010/main" val="1508150971"/>
      </p:ext>
    </p:extLst>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71707" y="1178148"/>
            <a:ext cx="8103476" cy="954107"/>
          </a:xfrm>
          <a:prstGeom prst="rect">
            <a:avLst/>
          </a:prstGeom>
          <a:noFill/>
        </p:spPr>
        <p:txBody>
          <a:bodyPr wrap="square" rtlCol="0">
            <a:spAutoFit/>
          </a:bodyPr>
          <a:lstStyle/>
          <a:p>
            <a:r>
              <a:rPr lang="mn-MN" sz="2800" b="1" dirty="0" smtClean="0">
                <a:latin typeface="Times New Roman" pitchFamily="18" charset="0"/>
                <a:cs typeface="Times New Roman" pitchFamily="18" charset="0"/>
              </a:rPr>
              <a:t>АМНАТ-ЫГ ТООЦОЖ БУЙ ОЛОН УЛСЫН ПРАКТИКУУД</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721049003"/>
      </p:ext>
    </p:extLst>
  </p:cSld>
  <p:clrMapOvr>
    <a:masterClrMapping/>
  </p:clrMapOvr>
  <p:transition>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effectLst>
                  <a:outerShdw blurRad="50800" dist="38100" dir="2700000" algn="tl" rotWithShape="0">
                    <a:prstClr val="black">
                      <a:alpha val="40000"/>
                    </a:prstClr>
                  </a:outerShdw>
                </a:effectLst>
              </a:rPr>
              <a:t>АВСТРАЛИ</a:t>
            </a:r>
            <a:endParaRPr lang="en-US" dirty="0">
              <a:effectLst>
                <a:outerShdw blurRad="50800" dist="38100" dir="2700000" algn="tl" rotWithShape="0">
                  <a:prstClr val="black">
                    <a:alpha val="40000"/>
                  </a:prstClr>
                </a:outerShdw>
              </a:effectLst>
            </a:endParaRPr>
          </a:p>
        </p:txBody>
      </p:sp>
      <p:sp>
        <p:nvSpPr>
          <p:cNvPr id="5" name="TextBox 4"/>
          <p:cNvSpPr txBox="1"/>
          <p:nvPr/>
        </p:nvSpPr>
        <p:spPr>
          <a:xfrm>
            <a:off x="190500" y="6416527"/>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3887089143"/>
              </p:ext>
            </p:extLst>
          </p:nvPr>
        </p:nvGraphicFramePr>
        <p:xfrm>
          <a:off x="190500" y="1246849"/>
          <a:ext cx="5658756" cy="5068994"/>
        </p:xfrm>
        <a:graphic>
          <a:graphicData uri="http://schemas.openxmlformats.org/drawingml/2006/table">
            <a:tbl>
              <a:tblPr firstRow="1" bandRow="1">
                <a:tableStyleId>{5C22544A-7EE6-4342-B048-85BDC9FD1C3A}</a:tableStyleId>
              </a:tblPr>
              <a:tblGrid>
                <a:gridCol w="2364014"/>
                <a:gridCol w="3294742"/>
              </a:tblGrid>
              <a:tr h="452724">
                <a:tc>
                  <a:txBody>
                    <a:bodyPr/>
                    <a:lstStyle/>
                    <a:p>
                      <a:r>
                        <a:rPr lang="mn-MN" sz="1400" dirty="0" smtClean="0"/>
                        <a:t>АМНАТ</a:t>
                      </a:r>
                      <a:endParaRPr lang="en-US" sz="1400" dirty="0"/>
                    </a:p>
                  </a:txBody>
                  <a:tcPr/>
                </a:tc>
                <a:tc>
                  <a:txBody>
                    <a:bodyPr/>
                    <a:lstStyle/>
                    <a:p>
                      <a:endParaRPr lang="en-US" sz="1400" dirty="0"/>
                    </a:p>
                  </a:txBody>
                  <a:tcPr/>
                </a:tc>
              </a:tr>
              <a:tr h="1077335">
                <a:tc>
                  <a:txBody>
                    <a:bodyPr/>
                    <a:lstStyle/>
                    <a:p>
                      <a:r>
                        <a:rPr lang="mn-MN" sz="1400" dirty="0" smtClean="0"/>
                        <a:t>Татварын</a:t>
                      </a:r>
                      <a:r>
                        <a:rPr lang="mn-MN" sz="1400" baseline="0" dirty="0" smtClean="0"/>
                        <a:t> нэр</a:t>
                      </a:r>
                      <a:endParaRPr lang="en-US" sz="1400" dirty="0"/>
                    </a:p>
                  </a:txBody>
                  <a:tcPr/>
                </a:tc>
                <a:tc>
                  <a:txBody>
                    <a:bodyPr/>
                    <a:lstStyle/>
                    <a:p>
                      <a:pPr marL="342900" indent="-342900">
                        <a:buAutoNum type="arabicPeriod"/>
                      </a:pPr>
                      <a:r>
                        <a:rPr lang="mn-MN" sz="1400" dirty="0" smtClean="0"/>
                        <a:t>Улсын</a:t>
                      </a:r>
                      <a:r>
                        <a:rPr lang="mn-MN" sz="1400" baseline="0" dirty="0" smtClean="0"/>
                        <a:t> АМНАТатвар</a:t>
                      </a:r>
                    </a:p>
                    <a:p>
                      <a:pPr marL="342900" indent="-342900">
                        <a:buAutoNum type="arabicPeriod"/>
                      </a:pPr>
                      <a:r>
                        <a:rPr lang="mn-MN" sz="1400" baseline="0" dirty="0" smtClean="0"/>
                        <a:t>Бүс нутгийн Ашигт малтмалын түрээсийн татвар</a:t>
                      </a:r>
                      <a:endParaRPr lang="mn-MN" sz="1400" dirty="0" smtClean="0"/>
                    </a:p>
                    <a:p>
                      <a:pPr marL="342900" indent="-342900">
                        <a:buAutoNum type="arabicPeriod"/>
                      </a:pPr>
                      <a:endParaRPr lang="en-US" sz="1400" dirty="0"/>
                    </a:p>
                  </a:txBody>
                  <a:tcPr/>
                </a:tc>
              </a:tr>
              <a:tr h="598520">
                <a:tc>
                  <a:txBody>
                    <a:bodyPr/>
                    <a:lstStyle/>
                    <a:p>
                      <a:r>
                        <a:rPr lang="mn-MN" sz="1600" b="1" dirty="0" smtClean="0"/>
                        <a:t>Татварын</a:t>
                      </a:r>
                      <a:r>
                        <a:rPr lang="mn-MN" sz="1600" b="1" baseline="0" dirty="0" smtClean="0"/>
                        <a:t> хэмжээ тогтоох үндэслэл</a:t>
                      </a:r>
                      <a:endParaRPr lang="en-US" sz="1600" b="1" dirty="0"/>
                    </a:p>
                  </a:txBody>
                  <a:tcPr/>
                </a:tc>
                <a:tc>
                  <a:txBody>
                    <a:bodyPr/>
                    <a:lstStyle/>
                    <a:p>
                      <a:pPr marL="342900" indent="-342900">
                        <a:buAutoNum type="arabicPeriod"/>
                      </a:pPr>
                      <a:r>
                        <a:rPr lang="mn-MN" sz="1600" b="1" dirty="0" smtClean="0"/>
                        <a:t>Ашигт малтмалын</a:t>
                      </a:r>
                      <a:r>
                        <a:rPr lang="mn-MN" sz="1600" b="1" baseline="0" dirty="0" smtClean="0"/>
                        <a:t> хэмжээ</a:t>
                      </a:r>
                    </a:p>
                    <a:p>
                      <a:pPr marL="342900" indent="-342900">
                        <a:buAutoNum type="arabicPeriod"/>
                      </a:pPr>
                      <a:r>
                        <a:rPr lang="mn-MN" sz="1600" b="1" baseline="0" dirty="0" smtClean="0"/>
                        <a:t>Үйл ажиллагааны ашиг</a:t>
                      </a:r>
                      <a:endParaRPr lang="en-US" sz="1600" b="1" dirty="0"/>
                    </a:p>
                  </a:txBody>
                  <a:tcPr/>
                </a:tc>
              </a:tr>
              <a:tr h="452724">
                <a:tc>
                  <a:txBody>
                    <a:bodyPr/>
                    <a:lstStyle/>
                    <a:p>
                      <a:r>
                        <a:rPr lang="mn-MN" sz="1400" dirty="0" smtClean="0"/>
                        <a:t>Зэс</a:t>
                      </a:r>
                      <a:endParaRPr lang="en-US" sz="1400" dirty="0"/>
                    </a:p>
                  </a:txBody>
                  <a:tcPr/>
                </a:tc>
                <a:tc>
                  <a:txBody>
                    <a:bodyPr/>
                    <a:lstStyle/>
                    <a:p>
                      <a:r>
                        <a:rPr lang="mn-MN" sz="1400" dirty="0" smtClean="0"/>
                        <a:t>2.7%</a:t>
                      </a:r>
                      <a:r>
                        <a:rPr lang="mn-MN" sz="1400" baseline="0" dirty="0" smtClean="0"/>
                        <a:t> - 3.5%</a:t>
                      </a:r>
                      <a:endParaRPr lang="en-US" sz="1400" dirty="0"/>
                    </a:p>
                  </a:txBody>
                  <a:tcPr/>
                </a:tc>
              </a:tr>
              <a:tr h="452724">
                <a:tc>
                  <a:txBody>
                    <a:bodyPr/>
                    <a:lstStyle/>
                    <a:p>
                      <a:r>
                        <a:rPr lang="mn-MN" sz="1400" dirty="0" smtClean="0"/>
                        <a:t>Алт</a:t>
                      </a:r>
                      <a:endParaRPr lang="en-US" sz="1400" dirty="0"/>
                    </a:p>
                  </a:txBody>
                  <a:tcPr/>
                </a:tc>
                <a:tc>
                  <a:txBody>
                    <a:bodyPr/>
                    <a:lstStyle/>
                    <a:p>
                      <a:r>
                        <a:rPr lang="mn-MN" sz="1400" dirty="0" smtClean="0"/>
                        <a:t>0%</a:t>
                      </a:r>
                      <a:r>
                        <a:rPr lang="mn-MN" sz="1400" baseline="0" dirty="0" smtClean="0"/>
                        <a:t> - 2.5%</a:t>
                      </a:r>
                      <a:endParaRPr lang="en-US" sz="1400" dirty="0"/>
                    </a:p>
                  </a:txBody>
                  <a:tcPr/>
                </a:tc>
              </a:tr>
              <a:tr h="598520">
                <a:tc>
                  <a:txBody>
                    <a:bodyPr/>
                    <a:lstStyle/>
                    <a:p>
                      <a:r>
                        <a:rPr lang="mn-MN" sz="1400" dirty="0" smtClean="0"/>
                        <a:t>Төмөр</a:t>
                      </a:r>
                      <a:endParaRPr lang="en-US" sz="1400" dirty="0"/>
                    </a:p>
                  </a:txBody>
                  <a:tcPr/>
                </a:tc>
                <a:tc>
                  <a:txBody>
                    <a:bodyPr/>
                    <a:lstStyle/>
                    <a:p>
                      <a:r>
                        <a:rPr lang="mn-MN" sz="1400" dirty="0" smtClean="0"/>
                        <a:t>6.5%</a:t>
                      </a:r>
                      <a:r>
                        <a:rPr lang="mn-MN" sz="1400" baseline="0" dirty="0" smtClean="0"/>
                        <a:t> – 7.5% </a:t>
                      </a:r>
                      <a:r>
                        <a:rPr lang="en-US" sz="1400" baseline="0" dirty="0" smtClean="0"/>
                        <a:t>(</a:t>
                      </a:r>
                      <a:r>
                        <a:rPr lang="mn-MN" sz="1400" baseline="0" dirty="0" smtClean="0"/>
                        <a:t>улсын</a:t>
                      </a:r>
                      <a:r>
                        <a:rPr lang="en-US" sz="1400" baseline="0" dirty="0" smtClean="0"/>
                        <a:t>)</a:t>
                      </a:r>
                    </a:p>
                    <a:p>
                      <a:r>
                        <a:rPr lang="mn-MN" sz="1400" baseline="0" dirty="0" smtClean="0"/>
                        <a:t>22.5% </a:t>
                      </a:r>
                      <a:r>
                        <a:rPr lang="en-US" sz="1400" baseline="0" dirty="0" smtClean="0"/>
                        <a:t>(</a:t>
                      </a:r>
                      <a:r>
                        <a:rPr lang="mn-MN" sz="1400" baseline="0" dirty="0" smtClean="0"/>
                        <a:t>бүс нутгийн</a:t>
                      </a:r>
                      <a:r>
                        <a:rPr lang="en-US" sz="1400" baseline="0" dirty="0" smtClean="0"/>
                        <a:t>)</a:t>
                      </a:r>
                      <a:endParaRPr lang="mn-MN" sz="1400" baseline="0" dirty="0" smtClean="0"/>
                    </a:p>
                  </a:txBody>
                  <a:tcPr/>
                </a:tc>
              </a:tr>
              <a:tr h="837927">
                <a:tc>
                  <a:txBody>
                    <a:bodyPr/>
                    <a:lstStyle/>
                    <a:p>
                      <a:r>
                        <a:rPr lang="mn-MN" sz="1400" dirty="0" smtClean="0"/>
                        <a:t>Нүүрс</a:t>
                      </a:r>
                      <a:endParaRPr lang="en-US" sz="1400" dirty="0"/>
                    </a:p>
                  </a:txBody>
                  <a:tcPr/>
                </a:tc>
                <a:tc>
                  <a:txBody>
                    <a:bodyPr/>
                    <a:lstStyle/>
                    <a:p>
                      <a:r>
                        <a:rPr lang="mn-MN" sz="1400" dirty="0" smtClean="0"/>
                        <a:t>7%</a:t>
                      </a:r>
                      <a:r>
                        <a:rPr lang="mn-MN" sz="1400" baseline="0" dirty="0" smtClean="0"/>
                        <a:t> – 10% </a:t>
                      </a:r>
                      <a:r>
                        <a:rPr lang="en-US" sz="1400" baseline="0" dirty="0" smtClean="0"/>
                        <a:t>(</a:t>
                      </a:r>
                      <a:r>
                        <a:rPr lang="mn-MN" sz="1400" baseline="0" dirty="0" smtClean="0"/>
                        <a:t>улсын</a:t>
                      </a:r>
                      <a:r>
                        <a:rPr lang="en-US" sz="1400" baseline="0" dirty="0" smtClean="0"/>
                        <a:t>)</a:t>
                      </a:r>
                    </a:p>
                    <a:p>
                      <a:r>
                        <a:rPr lang="mn-MN" sz="1400" baseline="0" dirty="0" smtClean="0"/>
                        <a:t>22.5% </a:t>
                      </a:r>
                      <a:r>
                        <a:rPr lang="en-US" sz="1400" baseline="0" dirty="0" smtClean="0"/>
                        <a:t>(</a:t>
                      </a:r>
                      <a:r>
                        <a:rPr lang="mn-MN" sz="1400" baseline="0" dirty="0" smtClean="0"/>
                        <a:t>бүс нутгийн</a:t>
                      </a:r>
                      <a:r>
                        <a:rPr lang="en-US" sz="1400" baseline="0" dirty="0" smtClean="0"/>
                        <a:t>)</a:t>
                      </a:r>
                      <a:endParaRPr lang="mn-MN" sz="1400" baseline="0" dirty="0" smtClean="0"/>
                    </a:p>
                    <a:p>
                      <a:endParaRPr lang="en-US" sz="1400" dirty="0"/>
                    </a:p>
                  </a:txBody>
                  <a:tcPr/>
                </a:tc>
              </a:tr>
              <a:tr h="598520">
                <a:tc>
                  <a:txBody>
                    <a:bodyPr/>
                    <a:lstStyle/>
                    <a:p>
                      <a:r>
                        <a:rPr lang="mn-MN" sz="1400" dirty="0" smtClean="0"/>
                        <a:t>Албан татвар</a:t>
                      </a:r>
                      <a:r>
                        <a:rPr lang="mn-MN" sz="1400" baseline="0" dirty="0" smtClean="0"/>
                        <a:t> ногдох орлогоос хасагдах зардал</a:t>
                      </a:r>
                      <a:endParaRPr lang="en-US" sz="1400" dirty="0"/>
                    </a:p>
                  </a:txBody>
                  <a:tcPr/>
                </a:tc>
                <a:tc>
                  <a:txBody>
                    <a:bodyPr/>
                    <a:lstStyle/>
                    <a:p>
                      <a:r>
                        <a:rPr lang="mn-MN" sz="1400" dirty="0" smtClean="0"/>
                        <a:t>Мөн</a:t>
                      </a:r>
                      <a:endParaRPr lang="en-US" sz="1400" dirty="0"/>
                    </a:p>
                  </a:txBody>
                  <a:tcPr/>
                </a:tc>
              </a:tr>
            </a:tbl>
          </a:graphicData>
        </a:graphic>
      </p:graphicFrame>
      <p:sp>
        <p:nvSpPr>
          <p:cNvPr id="8" name="TextBox 7"/>
          <p:cNvSpPr txBox="1"/>
          <p:nvPr/>
        </p:nvSpPr>
        <p:spPr>
          <a:xfrm>
            <a:off x="5849256" y="1367796"/>
            <a:ext cx="3802167" cy="4897046"/>
          </a:xfrm>
          <a:prstGeom prst="rect">
            <a:avLst/>
          </a:prstGeom>
          <a:noFill/>
        </p:spPr>
        <p:txBody>
          <a:bodyPr wrap="square" rtlCol="0">
            <a:spAutoFit/>
          </a:bodyPr>
          <a:lstStyle/>
          <a:p>
            <a:pPr marL="290513" indent="-290513" algn="l">
              <a:lnSpc>
                <a:spcPct val="150000"/>
              </a:lnSpc>
              <a:buFont typeface="+mj-lt"/>
              <a:buAutoNum type="arabicParenR"/>
            </a:pPr>
            <a:r>
              <a:rPr lang="mn-MN" sz="1500" dirty="0" smtClean="0"/>
              <a:t>ААНОАТ – 30%</a:t>
            </a:r>
          </a:p>
          <a:p>
            <a:pPr marL="290513" indent="-290513" algn="l">
              <a:lnSpc>
                <a:spcPct val="150000"/>
              </a:lnSpc>
              <a:buFont typeface="+mj-lt"/>
              <a:buAutoNum type="arabicParenR"/>
            </a:pPr>
            <a:r>
              <a:rPr lang="mn-MN" sz="1500" dirty="0" smtClean="0"/>
              <a:t>Бүс нутгийн онцлогоос хамааран өөр өөр</a:t>
            </a:r>
            <a:endParaRPr lang="mn-MN" sz="1500" dirty="0" smtClean="0"/>
          </a:p>
          <a:p>
            <a:pPr marL="290513" indent="-290513" algn="l">
              <a:lnSpc>
                <a:spcPct val="150000"/>
              </a:lnSpc>
              <a:buFont typeface="+mj-lt"/>
              <a:buAutoNum type="arabicParenR"/>
            </a:pPr>
            <a:r>
              <a:rPr lang="mn-MN" sz="1500" dirty="0" smtClean="0"/>
              <a:t>Харин зөвхөн төмөр ба нүүрсийг тусгайлан </a:t>
            </a:r>
            <a:r>
              <a:rPr lang="en-US" sz="1500" dirty="0" smtClean="0"/>
              <a:t>“bulk commodity”</a:t>
            </a:r>
            <a:r>
              <a:rPr lang="mn-MN" sz="1500" dirty="0" smtClean="0"/>
              <a:t> ангилалд оруулан улсын хэмжээнд тусдаа татвар тооцдог. Гэхдээ энэ татварыг зөвхөн жилийн татвар ногдох орлого нь  75 сая австрали доллараас дээш орлого бүхий том аж ахуйн нэгжүүдээс авдаг.  </a:t>
            </a:r>
            <a:endParaRPr lang="en-US" sz="1500" dirty="0" smtClean="0"/>
          </a:p>
          <a:p>
            <a:pPr marL="290513" indent="-290513" algn="l">
              <a:lnSpc>
                <a:spcPct val="150000"/>
              </a:lnSpc>
              <a:buFont typeface="+mj-lt"/>
              <a:buAutoNum type="arabicParenR"/>
            </a:pPr>
            <a:r>
              <a:rPr lang="mn-MN" sz="1500" dirty="0" smtClean="0"/>
              <a:t>Борлуулалтын орлого – Үйл ажиллагааны зардал </a:t>
            </a:r>
            <a:r>
              <a:rPr lang="en-US" sz="1500" dirty="0" smtClean="0"/>
              <a:t>= </a:t>
            </a:r>
            <a:r>
              <a:rPr lang="mn-MN" sz="1500" dirty="0" smtClean="0"/>
              <a:t>Татвар тооцох дүн</a:t>
            </a:r>
            <a:endParaRPr lang="en-US" sz="1500" dirty="0" smtClean="0"/>
          </a:p>
        </p:txBody>
      </p:sp>
      <p:sp>
        <p:nvSpPr>
          <p:cNvPr id="6" name="Text Box 2"/>
          <p:cNvSpPr txBox="1">
            <a:spLocks noChangeArrowheads="1"/>
          </p:cNvSpPr>
          <p:nvPr>
            <p:custDataLst>
              <p:tags r:id="rId1"/>
            </p:custDataLst>
          </p:nvPr>
        </p:nvSpPr>
        <p:spPr bwMode="gray">
          <a:xfrm>
            <a:off x="255587" y="51855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Үйл ажиллагааны ашигаас тооцож, төмөр болон нүүрсэнд тусгайлан татвар авдаг</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effectLst>
                  <a:outerShdw blurRad="50800" dist="38100" dir="2700000" algn="tl" rotWithShape="0">
                    <a:prstClr val="black">
                      <a:alpha val="40000"/>
                    </a:prstClr>
                  </a:outerShdw>
                </a:effectLst>
              </a:rPr>
              <a:t>БРАЗИЛ</a:t>
            </a:r>
            <a:endParaRPr lang="en-US" dirty="0">
              <a:effectLst>
                <a:outerShdw blurRad="50800" dist="38100" dir="2700000" algn="tl" rotWithShape="0">
                  <a:prstClr val="black">
                    <a:alpha val="40000"/>
                  </a:prstClr>
                </a:outerShdw>
              </a:effectLst>
            </a:endParaRPr>
          </a:p>
        </p:txBody>
      </p:sp>
      <p:sp>
        <p:nvSpPr>
          <p:cNvPr id="5" name="TextBox 4"/>
          <p:cNvSpPr txBox="1"/>
          <p:nvPr/>
        </p:nvSpPr>
        <p:spPr>
          <a:xfrm>
            <a:off x="190500" y="6416527"/>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2000111122"/>
              </p:ext>
            </p:extLst>
          </p:nvPr>
        </p:nvGraphicFramePr>
        <p:xfrm>
          <a:off x="190500" y="1165021"/>
          <a:ext cx="5115792" cy="5119662"/>
        </p:xfrm>
        <a:graphic>
          <a:graphicData uri="http://schemas.openxmlformats.org/drawingml/2006/table">
            <a:tbl>
              <a:tblPr firstRow="1" bandRow="1">
                <a:tableStyleId>{5C22544A-7EE6-4342-B048-85BDC9FD1C3A}</a:tableStyleId>
              </a:tblPr>
              <a:tblGrid>
                <a:gridCol w="2011962"/>
                <a:gridCol w="3103830"/>
              </a:tblGrid>
              <a:tr h="508941">
                <a:tc>
                  <a:txBody>
                    <a:bodyPr/>
                    <a:lstStyle/>
                    <a:p>
                      <a:r>
                        <a:rPr lang="mn-MN" sz="1400" dirty="0" smtClean="0"/>
                        <a:t>АМНАТ</a:t>
                      </a:r>
                      <a:endParaRPr lang="en-US" sz="1400" dirty="0"/>
                    </a:p>
                  </a:txBody>
                  <a:tcPr/>
                </a:tc>
                <a:tc>
                  <a:txBody>
                    <a:bodyPr/>
                    <a:lstStyle/>
                    <a:p>
                      <a:endParaRPr lang="en-US" sz="1400" dirty="0"/>
                    </a:p>
                  </a:txBody>
                  <a:tcPr/>
                </a:tc>
              </a:tr>
              <a:tr h="948668">
                <a:tc>
                  <a:txBody>
                    <a:bodyPr/>
                    <a:lstStyle/>
                    <a:p>
                      <a:r>
                        <a:rPr lang="mn-MN" sz="1400" dirty="0" smtClean="0"/>
                        <a:t>Татварын</a:t>
                      </a:r>
                      <a:r>
                        <a:rPr lang="mn-MN" sz="1400" baseline="0" dirty="0" smtClean="0"/>
                        <a:t> нэр</a:t>
                      </a:r>
                      <a:endParaRPr lang="en-US" sz="1400" dirty="0"/>
                    </a:p>
                  </a:txBody>
                  <a:tcPr/>
                </a:tc>
                <a:tc>
                  <a:txBody>
                    <a:bodyPr/>
                    <a:lstStyle/>
                    <a:p>
                      <a:pPr marL="0" indent="0">
                        <a:buNone/>
                      </a:pPr>
                      <a:r>
                        <a:rPr lang="mn-MN" sz="1400" dirty="0" smtClean="0"/>
                        <a:t>Ашигт малтмал олборлосоны татвар </a:t>
                      </a:r>
                      <a:r>
                        <a:rPr lang="en-US" sz="1400" dirty="0" smtClean="0"/>
                        <a:t>(</a:t>
                      </a:r>
                      <a:r>
                        <a:rPr lang="mn-MN" sz="1400" dirty="0" smtClean="0"/>
                        <a:t>улсын</a:t>
                      </a:r>
                      <a:r>
                        <a:rPr lang="mn-MN" sz="1400" baseline="0" dirty="0" smtClean="0"/>
                        <a:t> хэмжээнд</a:t>
                      </a:r>
                      <a:r>
                        <a:rPr lang="en-US" sz="1400" baseline="0" dirty="0" smtClean="0"/>
                        <a:t>)</a:t>
                      </a:r>
                      <a:endParaRPr lang="mn-MN" sz="1400" dirty="0" smtClean="0"/>
                    </a:p>
                    <a:p>
                      <a:pPr marL="342900" indent="-342900">
                        <a:buAutoNum type="arabicPeriod"/>
                      </a:pPr>
                      <a:endParaRPr lang="en-US" sz="1400" dirty="0"/>
                    </a:p>
                  </a:txBody>
                  <a:tcPr/>
                </a:tc>
              </a:tr>
              <a:tr h="677621">
                <a:tc>
                  <a:txBody>
                    <a:bodyPr/>
                    <a:lstStyle/>
                    <a:p>
                      <a:r>
                        <a:rPr lang="mn-MN" sz="1400" b="1" dirty="0" smtClean="0"/>
                        <a:t>Татварын</a:t>
                      </a:r>
                      <a:r>
                        <a:rPr lang="mn-MN" sz="1400" b="1" baseline="0" dirty="0" smtClean="0"/>
                        <a:t> хэмжээ тогтоох үндэслэл</a:t>
                      </a:r>
                      <a:endParaRPr lang="en-US" sz="1400" b="1" dirty="0"/>
                    </a:p>
                  </a:txBody>
                  <a:tcPr/>
                </a:tc>
                <a:tc>
                  <a:txBody>
                    <a:bodyPr/>
                    <a:lstStyle/>
                    <a:p>
                      <a:pPr marL="0" indent="0">
                        <a:buNone/>
                      </a:pPr>
                      <a:r>
                        <a:rPr lang="mn-MN" sz="1400" b="1" dirty="0" smtClean="0"/>
                        <a:t>Цэвэр ашигаас тооцно</a:t>
                      </a:r>
                      <a:endParaRPr lang="mn-MN" sz="1400" b="1" baseline="0" dirty="0" smtClean="0"/>
                    </a:p>
                  </a:txBody>
                  <a:tcPr/>
                </a:tc>
              </a:tr>
              <a:tr h="508941">
                <a:tc>
                  <a:txBody>
                    <a:bodyPr/>
                    <a:lstStyle/>
                    <a:p>
                      <a:r>
                        <a:rPr lang="mn-MN" sz="1400" dirty="0" smtClean="0"/>
                        <a:t>Зэс</a:t>
                      </a:r>
                      <a:endParaRPr lang="en-US" sz="1400" dirty="0"/>
                    </a:p>
                  </a:txBody>
                  <a:tcPr/>
                </a:tc>
                <a:tc>
                  <a:txBody>
                    <a:bodyPr/>
                    <a:lstStyle/>
                    <a:p>
                      <a:r>
                        <a:rPr lang="mn-MN" sz="1400" dirty="0" smtClean="0"/>
                        <a:t>2.0</a:t>
                      </a:r>
                      <a:r>
                        <a:rPr lang="mn-MN" sz="1400" baseline="0" dirty="0" smtClean="0"/>
                        <a:t>%</a:t>
                      </a:r>
                      <a:endParaRPr lang="en-US" sz="1400" dirty="0"/>
                    </a:p>
                  </a:txBody>
                  <a:tcPr/>
                </a:tc>
              </a:tr>
              <a:tr h="508941">
                <a:tc>
                  <a:txBody>
                    <a:bodyPr/>
                    <a:lstStyle/>
                    <a:p>
                      <a:r>
                        <a:rPr lang="mn-MN" sz="1400" dirty="0" smtClean="0"/>
                        <a:t>Алт</a:t>
                      </a:r>
                      <a:endParaRPr lang="en-US" sz="1400" dirty="0"/>
                    </a:p>
                  </a:txBody>
                  <a:tcPr/>
                </a:tc>
                <a:tc>
                  <a:txBody>
                    <a:bodyPr/>
                    <a:lstStyle/>
                    <a:p>
                      <a:r>
                        <a:rPr lang="mn-MN" sz="1400" dirty="0" smtClean="0"/>
                        <a:t>1.0</a:t>
                      </a:r>
                      <a:r>
                        <a:rPr lang="mn-MN" sz="1400" baseline="0" dirty="0" smtClean="0"/>
                        <a:t>%</a:t>
                      </a:r>
                      <a:endParaRPr lang="en-US" sz="1400" dirty="0"/>
                    </a:p>
                  </a:txBody>
                  <a:tcPr/>
                </a:tc>
              </a:tr>
              <a:tr h="508941">
                <a:tc>
                  <a:txBody>
                    <a:bodyPr/>
                    <a:lstStyle/>
                    <a:p>
                      <a:r>
                        <a:rPr lang="mn-MN" sz="1400" dirty="0" smtClean="0"/>
                        <a:t>Төмөр</a:t>
                      </a:r>
                      <a:endParaRPr lang="en-US" sz="1400" dirty="0"/>
                    </a:p>
                  </a:txBody>
                  <a:tcPr/>
                </a:tc>
                <a:tc>
                  <a:txBody>
                    <a:bodyPr/>
                    <a:lstStyle/>
                    <a:p>
                      <a:r>
                        <a:rPr lang="mn-MN" sz="1400" baseline="0" dirty="0" smtClean="0"/>
                        <a:t>2.0%</a:t>
                      </a:r>
                    </a:p>
                  </a:txBody>
                  <a:tcPr/>
                </a:tc>
              </a:tr>
              <a:tr h="508941">
                <a:tc>
                  <a:txBody>
                    <a:bodyPr/>
                    <a:lstStyle/>
                    <a:p>
                      <a:r>
                        <a:rPr lang="mn-MN" sz="1400" dirty="0" smtClean="0"/>
                        <a:t>Нүүрс</a:t>
                      </a:r>
                      <a:endParaRPr lang="en-US" sz="1400" dirty="0"/>
                    </a:p>
                  </a:txBody>
                  <a:tcPr/>
                </a:tc>
                <a:tc>
                  <a:txBody>
                    <a:bodyPr/>
                    <a:lstStyle/>
                    <a:p>
                      <a:r>
                        <a:rPr lang="mn-MN" sz="1400" dirty="0" smtClean="0"/>
                        <a:t>2.0%</a:t>
                      </a:r>
                      <a:endParaRPr lang="en-US" sz="1400" dirty="0"/>
                    </a:p>
                  </a:txBody>
                  <a:tcPr/>
                </a:tc>
              </a:tr>
              <a:tr h="948668">
                <a:tc>
                  <a:txBody>
                    <a:bodyPr/>
                    <a:lstStyle/>
                    <a:p>
                      <a:r>
                        <a:rPr lang="mn-MN" sz="1400" dirty="0" smtClean="0"/>
                        <a:t>Албан татвар</a:t>
                      </a:r>
                      <a:r>
                        <a:rPr lang="mn-MN" sz="1400" baseline="0" dirty="0" smtClean="0"/>
                        <a:t> ногдох орлогоос хасагдах зардал</a:t>
                      </a:r>
                      <a:endParaRPr lang="en-US" sz="1400" dirty="0"/>
                    </a:p>
                  </a:txBody>
                  <a:tcPr/>
                </a:tc>
                <a:tc>
                  <a:txBody>
                    <a:bodyPr/>
                    <a:lstStyle/>
                    <a:p>
                      <a:r>
                        <a:rPr lang="mn-MN" sz="1400" dirty="0" smtClean="0"/>
                        <a:t>Мөн</a:t>
                      </a:r>
                      <a:endParaRPr lang="en-US" sz="1400" dirty="0"/>
                    </a:p>
                  </a:txBody>
                  <a:tcPr/>
                </a:tc>
              </a:tr>
            </a:tbl>
          </a:graphicData>
        </a:graphic>
      </p:graphicFrame>
      <p:sp>
        <p:nvSpPr>
          <p:cNvPr id="8" name="TextBox 7"/>
          <p:cNvSpPr txBox="1"/>
          <p:nvPr/>
        </p:nvSpPr>
        <p:spPr>
          <a:xfrm>
            <a:off x="5457370" y="1416120"/>
            <a:ext cx="4213103" cy="5182637"/>
          </a:xfrm>
          <a:prstGeom prst="rect">
            <a:avLst/>
          </a:prstGeom>
          <a:noFill/>
        </p:spPr>
        <p:txBody>
          <a:bodyPr wrap="square" rtlCol="0">
            <a:spAutoFit/>
          </a:bodyPr>
          <a:lstStyle/>
          <a:p>
            <a:pPr marL="290513" indent="-290513" algn="just">
              <a:lnSpc>
                <a:spcPct val="150000"/>
              </a:lnSpc>
              <a:buFont typeface="+mj-lt"/>
              <a:buAutoNum type="arabicParenR"/>
            </a:pPr>
            <a:r>
              <a:rPr lang="mn-MN" sz="1400" dirty="0" smtClean="0"/>
              <a:t>ААНОАТ – 34%</a:t>
            </a:r>
          </a:p>
          <a:p>
            <a:pPr marL="290513" indent="-290513" algn="just">
              <a:lnSpc>
                <a:spcPct val="150000"/>
              </a:lnSpc>
              <a:buFont typeface="+mj-lt"/>
              <a:buAutoNum type="arabicParenR"/>
            </a:pPr>
            <a:r>
              <a:rPr lang="mn-MN" sz="1400" dirty="0" smtClean="0"/>
              <a:t>Бразил улс нь шууд худалдасан болон үйлдвэрлэлийн чиглэлээр ашиглагдсан ашигт малтмалаас нөөц  ашигласаны төлбөр авна. Төлбөрийг татвар, даатгал болон тээврийн зардалыг хассан цэвэр ашгаас хувиар тооцож авна. </a:t>
            </a:r>
            <a:endParaRPr lang="en-US" sz="1400" dirty="0" smtClean="0"/>
          </a:p>
          <a:p>
            <a:pPr marL="290513" indent="-290513" algn="just">
              <a:lnSpc>
                <a:spcPct val="150000"/>
              </a:lnSpc>
              <a:buFont typeface="+mj-lt"/>
              <a:buAutoNum type="arabicParenR"/>
            </a:pPr>
            <a:r>
              <a:rPr lang="mn-MN" sz="1400" dirty="0" smtClean="0"/>
              <a:t>Эдийн засаг сул хөгжсөн бүс нутгуудад </a:t>
            </a:r>
            <a:r>
              <a:rPr lang="en-US" sz="1400" dirty="0" smtClean="0"/>
              <a:t>(SUDENE </a:t>
            </a:r>
            <a:r>
              <a:rPr lang="mn-MN" sz="1400" dirty="0" smtClean="0"/>
              <a:t>болон </a:t>
            </a:r>
            <a:r>
              <a:rPr lang="en-US" sz="1400" dirty="0" smtClean="0"/>
              <a:t>SUDAM)</a:t>
            </a:r>
            <a:r>
              <a:rPr lang="mn-MN" sz="1400" dirty="0" smtClean="0"/>
              <a:t> тухайн бүс нутагт чухалд тооцогдох салбарын компаниуд 75% хүртэл хувийн орлогын татвараас тодорхой болзолуудын дагуу чөлөөлөгдөх боломжтой. Уул уурхайн салбар нь </a:t>
            </a:r>
            <a:r>
              <a:rPr lang="en-US" sz="1400" dirty="0" smtClean="0"/>
              <a:t>SUDENE </a:t>
            </a:r>
            <a:r>
              <a:rPr lang="mn-MN" sz="1400" dirty="0" smtClean="0"/>
              <a:t>болон </a:t>
            </a:r>
            <a:r>
              <a:rPr lang="en-US" sz="1400" dirty="0" smtClean="0"/>
              <a:t>SUDAM </a:t>
            </a:r>
            <a:r>
              <a:rPr lang="mn-MN" sz="1400" dirty="0" smtClean="0"/>
              <a:t>мужуудад чухал тооцогдох салбарт хамаарна. </a:t>
            </a:r>
            <a:endParaRPr lang="en-US" sz="1400" dirty="0" smtClean="0"/>
          </a:p>
          <a:p>
            <a:pPr marL="290513" indent="-290513" algn="just">
              <a:lnSpc>
                <a:spcPct val="150000"/>
              </a:lnSpc>
              <a:buAutoNum type="arabicParenR"/>
            </a:pPr>
            <a:endParaRPr lang="en-US" sz="1200" dirty="0"/>
          </a:p>
        </p:txBody>
      </p:sp>
      <p:sp>
        <p:nvSpPr>
          <p:cNvPr id="6" name="Text Box 2"/>
          <p:cNvSpPr txBox="1">
            <a:spLocks noChangeArrowheads="1"/>
          </p:cNvSpPr>
          <p:nvPr>
            <p:custDataLst>
              <p:tags r:id="rId1"/>
            </p:custDataLst>
          </p:nvPr>
        </p:nvSpPr>
        <p:spPr bwMode="gray">
          <a:xfrm>
            <a:off x="255587" y="51855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Цэвэр ашигаас тооцож АМНАТ авна, бүс нутгийн хөгжлийг дэмжих татварын хөнгөлөлттэй</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effectLst>
                  <a:outerShdw blurRad="50800" dist="38100" dir="2700000" algn="tl" rotWithShape="0">
                    <a:prstClr val="black">
                      <a:alpha val="40000"/>
                    </a:prstClr>
                  </a:outerShdw>
                </a:effectLst>
              </a:rPr>
              <a:t>ЧИЛИ</a:t>
            </a:r>
            <a:endParaRPr lang="en-US" dirty="0">
              <a:effectLst>
                <a:outerShdw blurRad="50800" dist="38100" dir="2700000" algn="tl" rotWithShape="0">
                  <a:prstClr val="black">
                    <a:alpha val="40000"/>
                  </a:prstClr>
                </a:outerShdw>
              </a:effectLst>
            </a:endParaRPr>
          </a:p>
        </p:txBody>
      </p:sp>
      <p:sp>
        <p:nvSpPr>
          <p:cNvPr id="5" name="TextBox 4"/>
          <p:cNvSpPr txBox="1"/>
          <p:nvPr/>
        </p:nvSpPr>
        <p:spPr>
          <a:xfrm>
            <a:off x="190500" y="6416527"/>
            <a:ext cx="8636000" cy="246221"/>
          </a:xfrm>
          <a:prstGeom prst="rect">
            <a:avLst/>
          </a:prstGeom>
          <a:noFill/>
        </p:spPr>
        <p:txBody>
          <a:bodyPr wrap="square" rtlCol="0">
            <a:spAutoFit/>
          </a:bodyPr>
          <a:lstStyle/>
          <a:p>
            <a:pPr algn="l">
              <a:spcBef>
                <a:spcPts val="600"/>
              </a:spcBef>
              <a:spcAft>
                <a:spcPts val="600"/>
              </a:spcAft>
            </a:pPr>
            <a:r>
              <a:rPr lang="mn-MN" sz="1000" b="1" i="1" dirty="0" smtClean="0"/>
              <a:t>Эх сурвалж: </a:t>
            </a:r>
            <a:r>
              <a:rPr lang="en-US" sz="1000" b="1" i="1" dirty="0" smtClean="0"/>
              <a:t> </a:t>
            </a:r>
            <a:r>
              <a:rPr lang="en-US" sz="1000" i="1" dirty="0" smtClean="0"/>
              <a:t>Corporate income taxes, mining royalties and other mining taxes:  A summary of rates and rules in selected countries by PwC</a:t>
            </a:r>
            <a:endParaRPr lang="mn-MN" sz="1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2511119844"/>
              </p:ext>
            </p:extLst>
          </p:nvPr>
        </p:nvGraphicFramePr>
        <p:xfrm>
          <a:off x="279401" y="1261243"/>
          <a:ext cx="4943764" cy="5029199"/>
        </p:xfrm>
        <a:graphic>
          <a:graphicData uri="http://schemas.openxmlformats.org/drawingml/2006/table">
            <a:tbl>
              <a:tblPr firstRow="1" bandRow="1">
                <a:tableStyleId>{5C22544A-7EE6-4342-B048-85BDC9FD1C3A}</a:tableStyleId>
              </a:tblPr>
              <a:tblGrid>
                <a:gridCol w="1944306"/>
                <a:gridCol w="2999458"/>
              </a:tblGrid>
              <a:tr h="348212">
                <a:tc>
                  <a:txBody>
                    <a:bodyPr/>
                    <a:lstStyle/>
                    <a:p>
                      <a:r>
                        <a:rPr lang="mn-MN" sz="1400" dirty="0" smtClean="0"/>
                        <a:t>АМНАТ</a:t>
                      </a:r>
                      <a:endParaRPr lang="en-US" sz="1400" dirty="0"/>
                    </a:p>
                  </a:txBody>
                  <a:tcPr/>
                </a:tc>
                <a:tc>
                  <a:txBody>
                    <a:bodyPr/>
                    <a:lstStyle/>
                    <a:p>
                      <a:endParaRPr lang="en-US" sz="1400" dirty="0"/>
                    </a:p>
                  </a:txBody>
                  <a:tcPr/>
                </a:tc>
              </a:tr>
              <a:tr h="704496">
                <a:tc>
                  <a:txBody>
                    <a:bodyPr/>
                    <a:lstStyle/>
                    <a:p>
                      <a:r>
                        <a:rPr lang="mn-MN" sz="1400" dirty="0" smtClean="0"/>
                        <a:t>Татварын</a:t>
                      </a:r>
                      <a:r>
                        <a:rPr lang="mn-MN" sz="1400" baseline="0" dirty="0" smtClean="0"/>
                        <a:t> нэр</a:t>
                      </a:r>
                      <a:endParaRPr lang="en-US" sz="1400" dirty="0"/>
                    </a:p>
                  </a:txBody>
                  <a:tcPr/>
                </a:tc>
                <a:tc>
                  <a:txBody>
                    <a:bodyPr/>
                    <a:lstStyle/>
                    <a:p>
                      <a:pPr marL="0" indent="0">
                        <a:buNone/>
                      </a:pPr>
                      <a:r>
                        <a:rPr lang="mn-MN" sz="1400" dirty="0" smtClean="0"/>
                        <a:t>Уул</a:t>
                      </a:r>
                      <a:r>
                        <a:rPr lang="mn-MN" sz="1400" baseline="0" dirty="0" smtClean="0"/>
                        <a:t> уурхайн тусгай татвар </a:t>
                      </a:r>
                      <a:r>
                        <a:rPr lang="en-US" sz="1400" baseline="0" dirty="0" smtClean="0"/>
                        <a:t>(</a:t>
                      </a:r>
                      <a:r>
                        <a:rPr lang="mn-MN" sz="1400" baseline="0" dirty="0" smtClean="0"/>
                        <a:t>улсын хэмжээнд</a:t>
                      </a:r>
                      <a:r>
                        <a:rPr lang="en-US" sz="1400" baseline="0" dirty="0" smtClean="0"/>
                        <a:t>)</a:t>
                      </a:r>
                      <a:endParaRPr lang="mn-MN" sz="1400" dirty="0" smtClean="0"/>
                    </a:p>
                  </a:txBody>
                  <a:tcPr/>
                </a:tc>
              </a:tr>
              <a:tr h="704496">
                <a:tc>
                  <a:txBody>
                    <a:bodyPr/>
                    <a:lstStyle/>
                    <a:p>
                      <a:r>
                        <a:rPr lang="mn-MN" sz="1400" b="1" dirty="0" smtClean="0"/>
                        <a:t>Татварын</a:t>
                      </a:r>
                      <a:r>
                        <a:rPr lang="mn-MN" sz="1400" b="1" baseline="0" dirty="0" smtClean="0"/>
                        <a:t> хэмжээ тогтоох үндэслэл</a:t>
                      </a:r>
                      <a:endParaRPr lang="en-US" sz="1400" b="1" dirty="0"/>
                    </a:p>
                  </a:txBody>
                  <a:tcPr/>
                </a:tc>
                <a:tc>
                  <a:txBody>
                    <a:bodyPr/>
                    <a:lstStyle/>
                    <a:p>
                      <a:pPr marL="0" indent="0">
                        <a:buNone/>
                      </a:pPr>
                      <a:r>
                        <a:rPr lang="mn-MN" sz="1400" b="1" dirty="0" smtClean="0"/>
                        <a:t>Татварын өмнөх ашиг</a:t>
                      </a:r>
                      <a:endParaRPr lang="mn-MN" sz="1400" b="1" baseline="0" dirty="0" smtClean="0"/>
                    </a:p>
                  </a:txBody>
                  <a:tcPr/>
                </a:tc>
              </a:tr>
              <a:tr h="571425">
                <a:tc>
                  <a:txBody>
                    <a:bodyPr/>
                    <a:lstStyle/>
                    <a:p>
                      <a:r>
                        <a:rPr lang="mn-MN" sz="1400" dirty="0" smtClean="0"/>
                        <a:t>Зэс</a:t>
                      </a:r>
                      <a:endParaRPr lang="en-US" sz="1400" dirty="0"/>
                    </a:p>
                  </a:txBody>
                  <a:tcPr/>
                </a:tc>
                <a:tc>
                  <a:txBody>
                    <a:bodyPr/>
                    <a:lstStyle/>
                    <a:p>
                      <a:r>
                        <a:rPr lang="mn-MN" sz="1400" dirty="0" smtClean="0"/>
                        <a:t>0.0  - 14.0%</a:t>
                      </a:r>
                      <a:endParaRPr lang="en-US" sz="1400" dirty="0"/>
                    </a:p>
                  </a:txBody>
                  <a:tcPr/>
                </a:tc>
              </a:tr>
              <a:tr h="571425">
                <a:tc>
                  <a:txBody>
                    <a:bodyPr/>
                    <a:lstStyle/>
                    <a:p>
                      <a:r>
                        <a:rPr lang="mn-MN" sz="1400" dirty="0" smtClean="0"/>
                        <a:t>Алт</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400" dirty="0" smtClean="0"/>
                        <a:t>0.0  - 14.0%</a:t>
                      </a:r>
                      <a:endParaRPr lang="en-US" sz="1400" dirty="0" smtClean="0"/>
                    </a:p>
                  </a:txBody>
                  <a:tcPr/>
                </a:tc>
              </a:tr>
              <a:tr h="571425">
                <a:tc>
                  <a:txBody>
                    <a:bodyPr/>
                    <a:lstStyle/>
                    <a:p>
                      <a:r>
                        <a:rPr lang="mn-MN" sz="1400" dirty="0" smtClean="0"/>
                        <a:t>Төмөр</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400" dirty="0" smtClean="0"/>
                        <a:t>0.0  - 14.0%</a:t>
                      </a:r>
                      <a:endParaRPr lang="en-US" sz="1400" dirty="0" smtClean="0"/>
                    </a:p>
                  </a:txBody>
                  <a:tcPr/>
                </a:tc>
              </a:tr>
              <a:tr h="571425">
                <a:tc>
                  <a:txBody>
                    <a:bodyPr/>
                    <a:lstStyle/>
                    <a:p>
                      <a:r>
                        <a:rPr lang="mn-MN" sz="1400" dirty="0" smtClean="0"/>
                        <a:t>Нүүрс</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400" dirty="0" smtClean="0"/>
                        <a:t>0.0  - 14.0%</a:t>
                      </a:r>
                      <a:endParaRPr lang="en-US" sz="1400" dirty="0" smtClean="0"/>
                    </a:p>
                  </a:txBody>
                  <a:tcPr/>
                </a:tc>
              </a:tr>
              <a:tr h="986295">
                <a:tc>
                  <a:txBody>
                    <a:bodyPr/>
                    <a:lstStyle/>
                    <a:p>
                      <a:r>
                        <a:rPr lang="mn-MN" sz="1400" dirty="0" smtClean="0"/>
                        <a:t>Албан татвар</a:t>
                      </a:r>
                      <a:r>
                        <a:rPr lang="mn-MN" sz="1400" baseline="0" dirty="0" smtClean="0"/>
                        <a:t> ногдох орлогоос хасагдах зардал</a:t>
                      </a:r>
                      <a:endParaRPr lang="en-US" sz="1400" dirty="0"/>
                    </a:p>
                  </a:txBody>
                  <a:tcPr/>
                </a:tc>
                <a:tc>
                  <a:txBody>
                    <a:bodyPr/>
                    <a:lstStyle/>
                    <a:p>
                      <a:r>
                        <a:rPr lang="mn-MN" sz="1400" dirty="0" smtClean="0"/>
                        <a:t>Мөн</a:t>
                      </a:r>
                      <a:endParaRPr lang="en-US" sz="1400" dirty="0"/>
                    </a:p>
                  </a:txBody>
                  <a:tcPr/>
                </a:tc>
              </a:tr>
            </a:tbl>
          </a:graphicData>
        </a:graphic>
      </p:graphicFrame>
      <p:sp>
        <p:nvSpPr>
          <p:cNvPr id="8" name="TextBox 7"/>
          <p:cNvSpPr txBox="1"/>
          <p:nvPr/>
        </p:nvSpPr>
        <p:spPr>
          <a:xfrm>
            <a:off x="5306292" y="1492450"/>
            <a:ext cx="4364182" cy="3647152"/>
          </a:xfrm>
          <a:prstGeom prst="rect">
            <a:avLst/>
          </a:prstGeom>
          <a:noFill/>
        </p:spPr>
        <p:txBody>
          <a:bodyPr wrap="square" rtlCol="0">
            <a:spAutoFit/>
          </a:bodyPr>
          <a:lstStyle/>
          <a:p>
            <a:pPr marL="290513" indent="-290513" algn="just">
              <a:lnSpc>
                <a:spcPct val="150000"/>
              </a:lnSpc>
              <a:buFont typeface="+mj-lt"/>
              <a:buAutoNum type="arabicParenR"/>
            </a:pPr>
            <a:r>
              <a:rPr lang="mn-MN" sz="1400" dirty="0" smtClean="0"/>
              <a:t>ААНОАТ – 18.5%</a:t>
            </a:r>
          </a:p>
          <a:p>
            <a:pPr marL="290513" indent="-290513" algn="just">
              <a:lnSpc>
                <a:spcPct val="150000"/>
              </a:lnSpc>
              <a:buFont typeface="+mj-lt"/>
              <a:buAutoNum type="arabicParenR"/>
            </a:pPr>
            <a:endParaRPr lang="mn-MN" sz="1400" dirty="0" smtClean="0"/>
          </a:p>
          <a:p>
            <a:pPr marL="290513" indent="-290513" algn="just">
              <a:lnSpc>
                <a:spcPct val="150000"/>
              </a:lnSpc>
              <a:buFont typeface="+mj-lt"/>
              <a:buAutoNum type="arabicParenR"/>
            </a:pPr>
            <a:r>
              <a:rPr lang="mn-MN" sz="1400" dirty="0" smtClean="0"/>
              <a:t>Чилийн засгийн газартай тогтвортой байдлын гэрээ байгуулсан гадаадын хөрөнгө оруулагчид 6 жилийн турш АМНАТ-с чөлөөлөгдөх боломжтой</a:t>
            </a:r>
          </a:p>
          <a:p>
            <a:pPr marL="290513" indent="-290513" algn="just">
              <a:lnSpc>
                <a:spcPct val="150000"/>
              </a:lnSpc>
              <a:buFont typeface="+mj-lt"/>
              <a:buAutoNum type="arabicParenR"/>
            </a:pPr>
            <a:endParaRPr lang="en-US" sz="1400" dirty="0"/>
          </a:p>
          <a:p>
            <a:pPr marL="290513" indent="-290513" algn="just">
              <a:lnSpc>
                <a:spcPct val="150000"/>
              </a:lnSpc>
              <a:buFont typeface="+mj-lt"/>
              <a:buAutoNum type="arabicParenR"/>
            </a:pPr>
            <a:r>
              <a:rPr lang="mn-MN" sz="1400" dirty="0" smtClean="0"/>
              <a:t>Зэсний </a:t>
            </a:r>
            <a:r>
              <a:rPr lang="mn-MN" sz="1400" dirty="0" smtClean="0"/>
              <a:t>хувьд:</a:t>
            </a:r>
          </a:p>
          <a:p>
            <a:pPr algn="just">
              <a:lnSpc>
                <a:spcPct val="150000"/>
              </a:lnSpc>
            </a:pPr>
            <a:r>
              <a:rPr lang="mn-MN" sz="1400" dirty="0" smtClean="0"/>
              <a:t>      Эхний 12,000 – 		0%</a:t>
            </a:r>
            <a:endParaRPr lang="mn-MN" sz="1400" dirty="0" smtClean="0"/>
          </a:p>
          <a:p>
            <a:pPr marL="284163" algn="just">
              <a:lnSpc>
                <a:spcPct val="150000"/>
              </a:lnSpc>
            </a:pPr>
            <a:r>
              <a:rPr lang="mn-MN" sz="1400" dirty="0" smtClean="0"/>
              <a:t>12,000 – 50,000 тоннд </a:t>
            </a:r>
            <a:r>
              <a:rPr lang="mn-MN" sz="1400" dirty="0" smtClean="0"/>
              <a:t>	0.5</a:t>
            </a:r>
            <a:r>
              <a:rPr lang="mn-MN" sz="1400" dirty="0" smtClean="0"/>
              <a:t>%– 4.5% </a:t>
            </a:r>
          </a:p>
          <a:p>
            <a:pPr marL="284163" algn="just">
              <a:lnSpc>
                <a:spcPct val="150000"/>
              </a:lnSpc>
            </a:pPr>
            <a:r>
              <a:rPr lang="mn-MN" sz="1400" dirty="0" smtClean="0"/>
              <a:t>50,000 тонноос дээш </a:t>
            </a:r>
            <a:r>
              <a:rPr lang="mn-MN" sz="1400" dirty="0" smtClean="0"/>
              <a:t>	5</a:t>
            </a:r>
            <a:r>
              <a:rPr lang="mn-MN" sz="1400" dirty="0" smtClean="0"/>
              <a:t>% - 14%</a:t>
            </a:r>
            <a:endParaRPr lang="en-US" sz="1400" dirty="0"/>
          </a:p>
        </p:txBody>
      </p:sp>
      <p:sp>
        <p:nvSpPr>
          <p:cNvPr id="6" name="Text Box 2"/>
          <p:cNvSpPr txBox="1">
            <a:spLocks noChangeArrowheads="1"/>
          </p:cNvSpPr>
          <p:nvPr>
            <p:custDataLst>
              <p:tags r:id="rId1"/>
            </p:custDataLst>
          </p:nvPr>
        </p:nvSpPr>
        <p:spPr bwMode="gray">
          <a:xfrm>
            <a:off x="255587" y="518551"/>
            <a:ext cx="9344484" cy="565664"/>
          </a:xfrm>
          <a:prstGeom prst="rect">
            <a:avLst/>
          </a:prstGeom>
          <a:noFill/>
          <a:ln w="9525">
            <a:noFill/>
            <a:miter lim="800000"/>
            <a:headEnd/>
            <a:tailEnd/>
          </a:ln>
        </p:spPr>
        <p:txBody>
          <a:bodyPr lIns="0" tIns="0" rIns="0" bIns="0"/>
          <a:lstStyle/>
          <a:p>
            <a:pPr algn="l" eaLnBrk="1" hangingPunct="1">
              <a:spcBef>
                <a:spcPct val="50000"/>
              </a:spcBef>
            </a:pPr>
            <a:r>
              <a:rPr lang="mn-MN" altLang="zh-CN" sz="1600" dirty="0" smtClean="0">
                <a:solidFill>
                  <a:srgbClr val="FFFFFF"/>
                </a:solidFill>
                <a:effectLst>
                  <a:outerShdw blurRad="50800" dist="38100" dir="2700000" algn="tl" rotWithShape="0">
                    <a:prstClr val="black">
                      <a:alpha val="40000"/>
                    </a:prstClr>
                  </a:outerShdw>
                </a:effectLst>
                <a:ea typeface="宋体" pitchFamily="2" charset="-122"/>
                <a:cs typeface="Arial" charset="0"/>
              </a:rPr>
              <a:t>Зэсийн экспортоор тэргүүлэгч, зэсийн экспортод тусгайлан АМНАТ-ыг ашигаас тооцно</a:t>
            </a:r>
            <a:endParaRPr lang="en-US" altLang="zh-CN" sz="1600" dirty="0">
              <a:solidFill>
                <a:srgbClr val="FFFFFF"/>
              </a:solidFill>
              <a:effectLst>
                <a:outerShdw blurRad="50800" dist="38100" dir="2700000" algn="tl" rotWithShape="0">
                  <a:prstClr val="black">
                    <a:alpha val="40000"/>
                  </a:prstClr>
                </a:outerShdw>
              </a:effectLst>
              <a:ea typeface="宋体" pitchFamily="2" charset="-122"/>
              <a:cs typeface="Arial" charset="0"/>
            </a:endParaRPr>
          </a:p>
        </p:txBody>
      </p:sp>
    </p:spTree>
    <p:extLst>
      <p:ext uri="{BB962C8B-B14F-4D97-AF65-F5344CB8AC3E}">
        <p14:creationId xmlns:p14="http://schemas.microsoft.com/office/powerpoint/2010/main" val="870346413"/>
      </p:ext>
    </p:extLst>
  </p:cSld>
  <p:clrMapOvr>
    <a:masterClrMapping/>
  </p:clrMapOvr>
  <p:transition>
    <p:strips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TCHBOOKPALETTE" val="3.5"/>
</p:tagLst>
</file>

<file path=ppt/tags/tag1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xml><?xml version="1.0" encoding="utf-8"?>
<p:tagLst xmlns:a="http://schemas.openxmlformats.org/drawingml/2006/main" xmlns:r="http://schemas.openxmlformats.org/officeDocument/2006/relationships" xmlns:p="http://schemas.openxmlformats.org/presentationml/2006/main">
  <p:tag name="PITCHBOOKPALETTE" val="3.5"/>
</p:tagLst>
</file>

<file path=ppt/tags/tag3.xml><?xml version="1.0" encoding="utf-8"?>
<p:tagLst xmlns:a="http://schemas.openxmlformats.org/drawingml/2006/main" xmlns:r="http://schemas.openxmlformats.org/officeDocument/2006/relationships" xmlns:p="http://schemas.openxmlformats.org/presentationml/2006/main">
  <p:tag name="PITCHBOOKPALETTE" val="3.5"/>
</p:tagLst>
</file>

<file path=ppt/tags/tag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heme/theme1.xml><?xml version="1.0" encoding="utf-8"?>
<a:theme xmlns:a="http://schemas.openxmlformats.org/drawingml/2006/main" name="Blank Presentation.org.pot">
  <a:themeElements>
    <a:clrScheme name="Blank Presentation.org.pot 2">
      <a:dk1>
        <a:srgbClr val="000000"/>
      </a:dk1>
      <a:lt1>
        <a:srgbClr val="FFFFFF"/>
      </a:lt1>
      <a:dk2>
        <a:srgbClr val="000000"/>
      </a:dk2>
      <a:lt2>
        <a:srgbClr val="FFFFFF"/>
      </a:lt2>
      <a:accent1>
        <a:srgbClr val="BA5228"/>
      </a:accent1>
      <a:accent2>
        <a:srgbClr val="F98007"/>
      </a:accent2>
      <a:accent3>
        <a:srgbClr val="FFFFFF"/>
      </a:accent3>
      <a:accent4>
        <a:srgbClr val="000000"/>
      </a:accent4>
      <a:accent5>
        <a:srgbClr val="D9B3AC"/>
      </a:accent5>
      <a:accent6>
        <a:srgbClr val="E27306"/>
      </a:accent6>
      <a:hlink>
        <a:srgbClr val="D08100"/>
      </a:hlink>
      <a:folHlink>
        <a:srgbClr val="FE9D00"/>
      </a:folHlink>
    </a:clrScheme>
    <a:fontScheme name="Blank Presentation.org.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DDDDDD"/>
            </a:gs>
            <a:gs pos="100000">
              <a:srgbClr val="DDDDDD">
                <a:gamma/>
                <a:tint val="0"/>
                <a:invGamma/>
              </a:srgbClr>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DDDDDD"/>
            </a:gs>
            <a:gs pos="100000">
              <a:srgbClr val="DDDDDD">
                <a:gamma/>
                <a:tint val="0"/>
                <a:invGamma/>
              </a:srgbClr>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org.pot 1">
        <a:dk1>
          <a:srgbClr val="000000"/>
        </a:dk1>
        <a:lt1>
          <a:srgbClr val="FFFFFF"/>
        </a:lt1>
        <a:dk2>
          <a:srgbClr val="000000"/>
        </a:dk2>
        <a:lt2>
          <a:srgbClr val="FFFFFF"/>
        </a:lt2>
        <a:accent1>
          <a:srgbClr val="001C5C"/>
        </a:accent1>
        <a:accent2>
          <a:srgbClr val="EDAD1D"/>
        </a:accent2>
        <a:accent3>
          <a:srgbClr val="FFFFFF"/>
        </a:accent3>
        <a:accent4>
          <a:srgbClr val="000000"/>
        </a:accent4>
        <a:accent5>
          <a:srgbClr val="AAABB5"/>
        </a:accent5>
        <a:accent6>
          <a:srgbClr val="D79C19"/>
        </a:accent6>
        <a:hlink>
          <a:srgbClr val="497C44"/>
        </a:hlink>
        <a:folHlink>
          <a:srgbClr val="6086A2"/>
        </a:folHlink>
      </a:clrScheme>
      <a:clrMap bg1="lt1" tx1="dk1" bg2="lt2" tx2="dk2" accent1="accent1" accent2="accent2" accent3="accent3" accent4="accent4" accent5="accent5" accent6="accent6" hlink="hlink" folHlink="folHlink"/>
    </a:extraClrScheme>
    <a:extraClrScheme>
      <a:clrScheme name="Blank Presentation.org.pot 2">
        <a:dk1>
          <a:srgbClr val="000000"/>
        </a:dk1>
        <a:lt1>
          <a:srgbClr val="FFFFFF"/>
        </a:lt1>
        <a:dk2>
          <a:srgbClr val="000000"/>
        </a:dk2>
        <a:lt2>
          <a:srgbClr val="FFFFFF"/>
        </a:lt2>
        <a:accent1>
          <a:srgbClr val="BA5228"/>
        </a:accent1>
        <a:accent2>
          <a:srgbClr val="F98007"/>
        </a:accent2>
        <a:accent3>
          <a:srgbClr val="FFFFFF"/>
        </a:accent3>
        <a:accent4>
          <a:srgbClr val="000000"/>
        </a:accent4>
        <a:accent5>
          <a:srgbClr val="D9B3AC"/>
        </a:accent5>
        <a:accent6>
          <a:srgbClr val="E27306"/>
        </a:accent6>
        <a:hlink>
          <a:srgbClr val="D08100"/>
        </a:hlink>
        <a:folHlink>
          <a:srgbClr val="FE9D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org">
  <a:themeElements>
    <a:clrScheme name="Blank Presentation.org.pot 3">
      <a:dk1>
        <a:srgbClr val="000000"/>
      </a:dk1>
      <a:lt1>
        <a:srgbClr val="FFFFFF"/>
      </a:lt1>
      <a:dk2>
        <a:srgbClr val="000000"/>
      </a:dk2>
      <a:lt2>
        <a:srgbClr val="FFFFFF"/>
      </a:lt2>
      <a:accent1>
        <a:srgbClr val="996633"/>
      </a:accent1>
      <a:accent2>
        <a:srgbClr val="EDAD1D"/>
      </a:accent2>
      <a:accent3>
        <a:srgbClr val="FFFFFF"/>
      </a:accent3>
      <a:accent4>
        <a:srgbClr val="000000"/>
      </a:accent4>
      <a:accent5>
        <a:srgbClr val="CAB8AD"/>
      </a:accent5>
      <a:accent6>
        <a:srgbClr val="D79C19"/>
      </a:accent6>
      <a:hlink>
        <a:srgbClr val="D08100"/>
      </a:hlink>
      <a:folHlink>
        <a:srgbClr val="FE9D00"/>
      </a:folHlink>
    </a:clrScheme>
    <a:fontScheme name="Blank Presentation.org.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DDDDDD"/>
            </a:gs>
            <a:gs pos="100000">
              <a:srgbClr val="DDDDDD">
                <a:gamma/>
                <a:tint val="0"/>
                <a:invGamma/>
              </a:srgbClr>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DDDDDD"/>
            </a:gs>
            <a:gs pos="100000">
              <a:srgbClr val="DDDDDD">
                <a:gamma/>
                <a:tint val="0"/>
                <a:invGamma/>
              </a:srgbClr>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org.pot 1">
        <a:dk1>
          <a:srgbClr val="000000"/>
        </a:dk1>
        <a:lt1>
          <a:srgbClr val="FFFFFF"/>
        </a:lt1>
        <a:dk2>
          <a:srgbClr val="000000"/>
        </a:dk2>
        <a:lt2>
          <a:srgbClr val="FFFFFF"/>
        </a:lt2>
        <a:accent1>
          <a:srgbClr val="001C5C"/>
        </a:accent1>
        <a:accent2>
          <a:srgbClr val="EDAD1D"/>
        </a:accent2>
        <a:accent3>
          <a:srgbClr val="FFFFFF"/>
        </a:accent3>
        <a:accent4>
          <a:srgbClr val="000000"/>
        </a:accent4>
        <a:accent5>
          <a:srgbClr val="AAABB5"/>
        </a:accent5>
        <a:accent6>
          <a:srgbClr val="D79C19"/>
        </a:accent6>
        <a:hlink>
          <a:srgbClr val="497C44"/>
        </a:hlink>
        <a:folHlink>
          <a:srgbClr val="6086A2"/>
        </a:folHlink>
      </a:clrScheme>
      <a:clrMap bg1="lt1" tx1="dk1" bg2="lt2" tx2="dk2" accent1="accent1" accent2="accent2" accent3="accent3" accent4="accent4" accent5="accent5" accent6="accent6" hlink="hlink" folHlink="folHlink"/>
    </a:extraClrScheme>
    <a:extraClrScheme>
      <a:clrScheme name="Blank Presentation.org.pot 2">
        <a:dk1>
          <a:srgbClr val="000000"/>
        </a:dk1>
        <a:lt1>
          <a:srgbClr val="FFFFFF"/>
        </a:lt1>
        <a:dk2>
          <a:srgbClr val="000000"/>
        </a:dk2>
        <a:lt2>
          <a:srgbClr val="FFFFFF"/>
        </a:lt2>
        <a:accent1>
          <a:srgbClr val="BA5228"/>
        </a:accent1>
        <a:accent2>
          <a:srgbClr val="F98007"/>
        </a:accent2>
        <a:accent3>
          <a:srgbClr val="FFFFFF"/>
        </a:accent3>
        <a:accent4>
          <a:srgbClr val="000000"/>
        </a:accent4>
        <a:accent5>
          <a:srgbClr val="D9B3AC"/>
        </a:accent5>
        <a:accent6>
          <a:srgbClr val="E27306"/>
        </a:accent6>
        <a:hlink>
          <a:srgbClr val="D08100"/>
        </a:hlink>
        <a:folHlink>
          <a:srgbClr val="FE9D00"/>
        </a:folHlink>
      </a:clrScheme>
      <a:clrMap bg1="lt1" tx1="dk1" bg2="lt2" tx2="dk2" accent1="accent1" accent2="accent2" accent3="accent3" accent4="accent4" accent5="accent5" accent6="accent6" hlink="hlink" folHlink="folHlink"/>
    </a:extraClrScheme>
    <a:extraClrScheme>
      <a:clrScheme name="Blank Presentation.org.pot 3">
        <a:dk1>
          <a:srgbClr val="000000"/>
        </a:dk1>
        <a:lt1>
          <a:srgbClr val="FFFFFF"/>
        </a:lt1>
        <a:dk2>
          <a:srgbClr val="000000"/>
        </a:dk2>
        <a:lt2>
          <a:srgbClr val="FFFFFF"/>
        </a:lt2>
        <a:accent1>
          <a:srgbClr val="996633"/>
        </a:accent1>
        <a:accent2>
          <a:srgbClr val="EDAD1D"/>
        </a:accent2>
        <a:accent3>
          <a:srgbClr val="FFFFFF"/>
        </a:accent3>
        <a:accent4>
          <a:srgbClr val="000000"/>
        </a:accent4>
        <a:accent5>
          <a:srgbClr val="CAB8AD"/>
        </a:accent5>
        <a:accent6>
          <a:srgbClr val="D79C19"/>
        </a:accent6>
        <a:hlink>
          <a:srgbClr val="D08100"/>
        </a:hlink>
        <a:folHlink>
          <a:srgbClr val="FE9D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Presentation.org.pot</Template>
  <TotalTime>30970</TotalTime>
  <Words>1924</Words>
  <Application>Microsoft Office PowerPoint</Application>
  <PresentationFormat>A4 Paper (210x297 mm)</PresentationFormat>
  <Paragraphs>299</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Blank Presentation.org.pot</vt:lpstr>
      <vt:lpstr>Blank Presentation.org</vt:lpstr>
      <vt:lpstr>PowerPoint Presentation</vt:lpstr>
      <vt:lpstr>PowerPoint Presentation</vt:lpstr>
      <vt:lpstr>АМНАТ: ОДООГИЙН ХУУЛЬ ЭРХЗҮЙ</vt:lpstr>
      <vt:lpstr>АМНАТ: ОДООГИЙН ХУУЛЬ ЭРХЗҮЙ</vt:lpstr>
      <vt:lpstr>АМНАТ: ОДООГИЙН НӨХЦӨЛ БАЙДАЛ, АРГАЧЛАЛ</vt:lpstr>
      <vt:lpstr>PowerPoint Presentation</vt:lpstr>
      <vt:lpstr>АВСТРАЛИ</vt:lpstr>
      <vt:lpstr>БРАЗИЛ</vt:lpstr>
      <vt:lpstr>ЧИЛИ</vt:lpstr>
      <vt:lpstr>КАНАД</vt:lpstr>
      <vt:lpstr>БНХАУ</vt:lpstr>
      <vt:lpstr>ИНДОНЕЗИ</vt:lpstr>
      <vt:lpstr>КАЗАХСТАН</vt:lpstr>
      <vt:lpstr>ОХУ</vt:lpstr>
      <vt:lpstr>АМНАТ: ОЛОН УЛСЫН ТУРШЛАГУУД</vt:lpstr>
      <vt:lpstr>PowerPoint Presentation</vt:lpstr>
    </vt:vector>
  </TitlesOfParts>
  <Company>Merrill Lynch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laukat</dc:creator>
  <cp:lastModifiedBy>eddy</cp:lastModifiedBy>
  <cp:revision>4622</cp:revision>
  <cp:lastPrinted>2006-12-08T11:07:42Z</cp:lastPrinted>
  <dcterms:created xsi:type="dcterms:W3CDTF">2001-09-28T03:50:26Z</dcterms:created>
  <dcterms:modified xsi:type="dcterms:W3CDTF">2014-09-24T02:06:35Z</dcterms:modified>
</cp:coreProperties>
</file>