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77" r:id="rId2"/>
    <p:sldId id="281" r:id="rId3"/>
    <p:sldId id="282" r:id="rId4"/>
    <p:sldId id="283" r:id="rId5"/>
    <p:sldId id="279" r:id="rId6"/>
    <p:sldId id="284" r:id="rId7"/>
    <p:sldId id="285" r:id="rId8"/>
    <p:sldId id="286" r:id="rId9"/>
    <p:sldId id="289" r:id="rId10"/>
    <p:sldId id="290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avkhaa\Desktop\erdes%20buteegdehuun\2603.00.20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avkhaa\Desktop\erdes%20buteegdehuun\2709.00.20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avkhaa\Desktop\erdes%20buteegdehuun\2601.11.10.xls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mn-MN" sz="2989" dirty="0">
                <a:latin typeface="Times New Roman" pitchFamily="18" charset="0"/>
                <a:cs typeface="Times New Roman" pitchFamily="18" charset="0"/>
              </a:rPr>
              <a:t>Үнэлгээний арга хэрэглэсэн байдал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3653" dirty="0">
                        <a:latin typeface="Times New Roman" pitchFamily="18" charset="0"/>
                        <a:cs typeface="Times New Roman" pitchFamily="18" charset="0"/>
                      </a:rPr>
                      <a:t>99%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Sheet3!$J$9:$M$9</c:f>
              <c:numCache>
                <c:formatCode>General</c:formatCode>
                <c:ptCount val="4"/>
                <c:pt idx="0">
                  <c:v>21230</c:v>
                </c:pt>
                <c:pt idx="1">
                  <c:v>0</c:v>
                </c:pt>
                <c:pt idx="2">
                  <c:v>0</c:v>
                </c:pt>
                <c:pt idx="3">
                  <c:v>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090">
          <a:noFill/>
        </a:ln>
      </c:spPr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Үнэлгээний</a:t>
            </a:r>
            <a:r>
              <a:rPr lang="mn-MN" sz="2800" baseline="0" dirty="0">
                <a:latin typeface="Times New Roman" pitchFamily="18" charset="0"/>
                <a:cs typeface="Times New Roman" pitchFamily="18" charset="0"/>
              </a:rPr>
              <a:t> арга хэрэглэсэн байдал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906409500115415E-2"/>
          <c:y val="0.24950121138703821"/>
          <c:w val="0.79884762368873274"/>
          <c:h val="0.65174772864930341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4800" dirty="0">
                        <a:latin typeface="Times New Roman" pitchFamily="18" charset="0"/>
                        <a:cs typeface="Times New Roman" pitchFamily="18" charset="0"/>
                      </a:rPr>
                      <a:t>97%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Sheet4!$E$10:$H$10</c:f>
              <c:numCache>
                <c:formatCode>General</c:formatCode>
                <c:ptCount val="4"/>
                <c:pt idx="0">
                  <c:v>36620</c:v>
                </c:pt>
                <c:pt idx="1">
                  <c:v>0</c:v>
                </c:pt>
                <c:pt idx="2">
                  <c:v>0</c:v>
                </c:pt>
                <c:pt idx="3">
                  <c:v>1110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1">
          <a:noFill/>
        </a:ln>
      </c:spPr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/>
            </a:pPr>
            <a:r>
              <a:rPr lang="mn-MN">
                <a:latin typeface="Times New Roman" pitchFamily="18" charset="0"/>
                <a:cs typeface="Times New Roman" pitchFamily="18" charset="0"/>
              </a:rPr>
              <a:t>Үнэлгээний</a:t>
            </a:r>
            <a:r>
              <a:rPr lang="mn-MN" baseline="0">
                <a:latin typeface="Times New Roman" pitchFamily="18" charset="0"/>
                <a:cs typeface="Times New Roman" pitchFamily="18" charset="0"/>
              </a:rPr>
              <a:t> арга хэрэглэсэн байдал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16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3200" dirty="0"/>
                      <a:t>100%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lang="en-US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Sheet2!$G$12:$J$12</c:f>
              <c:numCache>
                <c:formatCode>General</c:formatCode>
                <c:ptCount val="4"/>
                <c:pt idx="0">
                  <c:v>10459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 lang="en-US"/>
          </a:pPr>
          <a:endParaRPr lang="en-US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/>
            </a:pPr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Үнэлгээний</a:t>
            </a:r>
            <a:r>
              <a:rPr lang="mn-MN" sz="2800" baseline="0" dirty="0">
                <a:latin typeface="Times New Roman" pitchFamily="18" charset="0"/>
                <a:cs typeface="Times New Roman" pitchFamily="18" charset="0"/>
              </a:rPr>
              <a:t> арга хэрэглэсэн байдал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003105428653105"/>
          <c:y val="6.26478472105880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9254374453193392E-2"/>
          <c:y val="0.33398403324584447"/>
          <c:w val="0.74511767279090113"/>
          <c:h val="0.55865230387868181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4000" dirty="0">
                        <a:latin typeface="Times New Roman" pitchFamily="18" charset="0"/>
                        <a:cs typeface="Times New Roman" pitchFamily="18" charset="0"/>
                      </a:rPr>
                      <a:t>100%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Sheet2!$E$10:$H$10</c:f>
              <c:numCache>
                <c:formatCode>General</c:formatCode>
                <c:ptCount val="4"/>
                <c:pt idx="0">
                  <c:v>12743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 lang="en-US"/>
          </a:pPr>
          <a:endParaRPr lang="en-US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mn-MN" sz="2315" dirty="0">
                <a:latin typeface="Times New Roman" pitchFamily="18" charset="0"/>
                <a:cs typeface="Times New Roman" pitchFamily="18" charset="0"/>
              </a:rPr>
              <a:t>Үнэлгээний</a:t>
            </a:r>
            <a:r>
              <a:rPr lang="mn-MN" sz="2315" baseline="0" dirty="0">
                <a:latin typeface="Times New Roman" pitchFamily="18" charset="0"/>
                <a:cs typeface="Times New Roman" pitchFamily="18" charset="0"/>
              </a:rPr>
              <a:t> арга хэрэглэсэн байдал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760403530895341"/>
          <c:y val="0.42705570291777195"/>
          <c:w val="0.56620428751576291"/>
          <c:h val="0.74270557029177742"/>
        </c:manualLayout>
      </c:layout>
      <c:pie3DChart>
        <c:varyColors val="1"/>
        <c:ser>
          <c:idx val="0"/>
          <c:order val="0"/>
          <c:explosion val="33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736" dirty="0">
                        <a:latin typeface="Times New Roman" pitchFamily="18" charset="0"/>
                        <a:cs typeface="Times New Roman" pitchFamily="18" charset="0"/>
                      </a:rPr>
                      <a:t>10%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2315" dirty="0">
                        <a:latin typeface="Times New Roman" pitchFamily="18" charset="0"/>
                        <a:cs typeface="Times New Roman" pitchFamily="18" charset="0"/>
                      </a:rPr>
                      <a:t>90%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Sheet3!$E$11:$H$11</c:f>
              <c:numCache>
                <c:formatCode>General</c:formatCode>
                <c:ptCount val="4"/>
                <c:pt idx="0">
                  <c:v>110</c:v>
                </c:pt>
                <c:pt idx="1">
                  <c:v>0</c:v>
                </c:pt>
                <c:pt idx="2">
                  <c:v>0</c:v>
                </c:pt>
                <c:pt idx="3">
                  <c:v>1001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8377">
          <a:noFill/>
        </a:ln>
      </c:spPr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/>
            </a:pPr>
            <a:r>
              <a:rPr lang="mn-MN" sz="3200" dirty="0">
                <a:latin typeface="Times New Roman" pitchFamily="18" charset="0"/>
                <a:cs typeface="Times New Roman" pitchFamily="18" charset="0"/>
              </a:rPr>
              <a:t>Үнэлгээний</a:t>
            </a:r>
            <a:r>
              <a:rPr lang="mn-MN" sz="3200" baseline="0" dirty="0">
                <a:latin typeface="Times New Roman" pitchFamily="18" charset="0"/>
                <a:cs typeface="Times New Roman" pitchFamily="18" charset="0"/>
              </a:rPr>
              <a:t> арга хэрэглэсэн байдал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37759600438291E-2"/>
          <c:y val="0.35098089483000672"/>
          <c:w val="0.79934051932828787"/>
          <c:h val="0.50962735762680833"/>
        </c:manualLayout>
      </c:layout>
      <c:pie3DChart>
        <c:varyColors val="1"/>
        <c:ser>
          <c:idx val="0"/>
          <c:order val="0"/>
          <c:explosion val="25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3200" dirty="0">
                        <a:latin typeface="Times New Roman" pitchFamily="18" charset="0"/>
                        <a:cs typeface="Times New Roman" pitchFamily="18" charset="0"/>
                      </a:rPr>
                      <a:t>97%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Sheet3!$E$9:$H$9</c:f>
              <c:numCache>
                <c:formatCode>General</c:formatCode>
                <c:ptCount val="4"/>
                <c:pt idx="0">
                  <c:v>727</c:v>
                </c:pt>
                <c:pt idx="1">
                  <c:v>0</c:v>
                </c:pt>
                <c:pt idx="2">
                  <c:v>0</c:v>
                </c:pt>
                <c:pt idx="3">
                  <c:v>22705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 lang="en-US"/>
          </a:pPr>
          <a:endParaRPr lang="en-US"/>
        </a:p>
      </c:txPr>
    </c:legend>
    <c:plotVisOnly val="1"/>
    <c:dispBlanksAs val="zero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6B72CB-67D0-47D8-9D1C-2F48F1F24334}" type="doc">
      <dgm:prSet loTypeId="urn:microsoft.com/office/officeart/2005/8/layout/process2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3E76F46-7998-4D0E-B6AF-10CEFE7B6831}">
      <dgm:prSet phldrT="[Text]" custT="1"/>
      <dgm:spPr/>
      <dgm:t>
        <a:bodyPr/>
        <a:lstStyle/>
        <a:p>
          <a:r>
            <a:rPr lang="mn-MN" sz="2400" b="1" dirty="0" smtClean="0">
              <a:latin typeface="Times New Roman" pitchFamily="18" charset="0"/>
              <a:cs typeface="Times New Roman" pitchFamily="18" charset="0"/>
            </a:rPr>
            <a:t>Үйлдвэр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171EEEDB-510D-460D-A80C-0D788588B52C}" type="parTrans" cxnId="{A1FD3427-CB34-4729-8D41-C17E44FF107A}">
      <dgm:prSet/>
      <dgm:spPr/>
      <dgm:t>
        <a:bodyPr/>
        <a:lstStyle/>
        <a:p>
          <a:endParaRPr lang="en-US" sz="2400" b="1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C9810C-E24F-4DA2-A94C-FFB03BBE62C4}" type="sibTrans" cxnId="{A1FD3427-CB34-4729-8D41-C17E44FF107A}">
      <dgm:prSet custT="1"/>
      <dgm:spPr/>
      <dgm:t>
        <a:bodyPr/>
        <a:lstStyle/>
        <a:p>
          <a:endParaRPr lang="en-US" sz="2400" b="1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1CE6C1-02E4-483F-A8FA-636FE6EB6AD0}">
      <dgm:prSet phldrT="[Text]" custT="1"/>
      <dgm:spPr/>
      <dgm:t>
        <a:bodyPr/>
        <a:lstStyle/>
        <a:p>
          <a:r>
            <a:rPr lang="mn-MN" sz="2400" b="1" dirty="0" smtClean="0">
              <a:latin typeface="Times New Roman" pitchFamily="18" charset="0"/>
              <a:cs typeface="Times New Roman" pitchFamily="18" charset="0"/>
            </a:rPr>
            <a:t>Экспортлогч аж ахуйн </a:t>
          </a:r>
        </a:p>
        <a:p>
          <a:r>
            <a:rPr lang="mn-MN" sz="2400" b="1" dirty="0" smtClean="0">
              <a:latin typeface="Times New Roman" pitchFamily="18" charset="0"/>
              <a:cs typeface="Times New Roman" pitchFamily="18" charset="0"/>
            </a:rPr>
            <a:t>нэгж, байгууллага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014C078A-06F4-4FFA-9C97-DE8E1ED975D1}" type="parTrans" cxnId="{940EE08F-D9F2-447D-9B7D-3424C97F48AC}">
      <dgm:prSet/>
      <dgm:spPr/>
      <dgm:t>
        <a:bodyPr/>
        <a:lstStyle/>
        <a:p>
          <a:endParaRPr lang="en-US" sz="2400" b="1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87BABF-E4E1-4885-93D6-DE7A9FD997B9}" type="sibTrans" cxnId="{940EE08F-D9F2-447D-9B7D-3424C97F48AC}">
      <dgm:prSet/>
      <dgm:spPr/>
      <dgm:t>
        <a:bodyPr/>
        <a:lstStyle/>
        <a:p>
          <a:endParaRPr lang="en-US" sz="2400" b="1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C9A98B2F-9157-45C3-8150-3C2F59EBBC94}" type="pres">
      <dgm:prSet presAssocID="{996B72CB-67D0-47D8-9D1C-2F48F1F24334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323488-8B99-4F6A-BB88-9B6C01AD0148}" type="pres">
      <dgm:prSet presAssocID="{B3E76F46-7998-4D0E-B6AF-10CEFE7B6831}" presName="node" presStyleLbl="node1" presStyleIdx="0" presStyleCnt="2" custScaleX="1457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7392F-67DF-444A-83E0-5E556E31210E}" type="pres">
      <dgm:prSet presAssocID="{CBC9810C-E24F-4DA2-A94C-FFB03BBE62C4}" presName="sibTrans" presStyleLbl="sibTrans2D1" presStyleIdx="0" presStyleCnt="1" custAng="5400000" custFlipHor="1" custScaleX="240000" custScaleY="133334" custLinFactX="-409425" custLinFactNeighborX="-500000" custLinFactNeighborY="-23427"/>
      <dgm:spPr/>
      <dgm:t>
        <a:bodyPr/>
        <a:lstStyle/>
        <a:p>
          <a:endParaRPr lang="en-US"/>
        </a:p>
      </dgm:t>
    </dgm:pt>
    <dgm:pt modelId="{D64D33BC-F49C-4E22-9CBD-B828297A6407}" type="pres">
      <dgm:prSet presAssocID="{CBC9810C-E24F-4DA2-A94C-FFB03BBE62C4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662AA754-4540-469B-B353-A2562E1E53B9}" type="pres">
      <dgm:prSet presAssocID="{081CE6C1-02E4-483F-A8FA-636FE6EB6AD0}" presName="node" presStyleLbl="node1" presStyleIdx="1" presStyleCnt="2" custScaleX="145490" custLinFactNeighborX="1745" custLinFactNeighborY="616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E89F04-BA70-4D48-9760-6CE1986CBD4F}" type="presOf" srcId="{CBC9810C-E24F-4DA2-A94C-FFB03BBE62C4}" destId="{D64D33BC-F49C-4E22-9CBD-B828297A6407}" srcOrd="1" destOrd="0" presId="urn:microsoft.com/office/officeart/2005/8/layout/process2"/>
    <dgm:cxn modelId="{3663F1D4-F805-4FD5-A6A3-F8090EA9D517}" type="presOf" srcId="{B3E76F46-7998-4D0E-B6AF-10CEFE7B6831}" destId="{7A323488-8B99-4F6A-BB88-9B6C01AD0148}" srcOrd="0" destOrd="0" presId="urn:microsoft.com/office/officeart/2005/8/layout/process2"/>
    <dgm:cxn modelId="{18FFF297-C8D2-453F-AF2A-FFB5654421AC}" type="presOf" srcId="{081CE6C1-02E4-483F-A8FA-636FE6EB6AD0}" destId="{662AA754-4540-469B-B353-A2562E1E53B9}" srcOrd="0" destOrd="0" presId="urn:microsoft.com/office/officeart/2005/8/layout/process2"/>
    <dgm:cxn modelId="{D2BA9A56-351B-41C9-917B-163872319DD3}" type="presOf" srcId="{996B72CB-67D0-47D8-9D1C-2F48F1F24334}" destId="{C9A98B2F-9157-45C3-8150-3C2F59EBBC94}" srcOrd="0" destOrd="0" presId="urn:microsoft.com/office/officeart/2005/8/layout/process2"/>
    <dgm:cxn modelId="{70947B29-5372-40D0-8FE1-E5414A15CB37}" type="presOf" srcId="{CBC9810C-E24F-4DA2-A94C-FFB03BBE62C4}" destId="{DEE7392F-67DF-444A-83E0-5E556E31210E}" srcOrd="0" destOrd="0" presId="urn:microsoft.com/office/officeart/2005/8/layout/process2"/>
    <dgm:cxn modelId="{A1FD3427-CB34-4729-8D41-C17E44FF107A}" srcId="{996B72CB-67D0-47D8-9D1C-2F48F1F24334}" destId="{B3E76F46-7998-4D0E-B6AF-10CEFE7B6831}" srcOrd="0" destOrd="0" parTransId="{171EEEDB-510D-460D-A80C-0D788588B52C}" sibTransId="{CBC9810C-E24F-4DA2-A94C-FFB03BBE62C4}"/>
    <dgm:cxn modelId="{940EE08F-D9F2-447D-9B7D-3424C97F48AC}" srcId="{996B72CB-67D0-47D8-9D1C-2F48F1F24334}" destId="{081CE6C1-02E4-483F-A8FA-636FE6EB6AD0}" srcOrd="1" destOrd="0" parTransId="{014C078A-06F4-4FFA-9C97-DE8E1ED975D1}" sibTransId="{0987BABF-E4E1-4885-93D6-DE7A9FD997B9}"/>
    <dgm:cxn modelId="{7964FF9F-57D6-44DD-B7A2-6E81BAF44AD8}" type="presParOf" srcId="{C9A98B2F-9157-45C3-8150-3C2F59EBBC94}" destId="{7A323488-8B99-4F6A-BB88-9B6C01AD0148}" srcOrd="0" destOrd="0" presId="urn:microsoft.com/office/officeart/2005/8/layout/process2"/>
    <dgm:cxn modelId="{12D433C2-F6E4-4DFF-B42E-FC4807DB5702}" type="presParOf" srcId="{C9A98B2F-9157-45C3-8150-3C2F59EBBC94}" destId="{DEE7392F-67DF-444A-83E0-5E556E31210E}" srcOrd="1" destOrd="0" presId="urn:microsoft.com/office/officeart/2005/8/layout/process2"/>
    <dgm:cxn modelId="{17CA7C5C-155B-4F81-9E57-564DF26ABC56}" type="presParOf" srcId="{DEE7392F-67DF-444A-83E0-5E556E31210E}" destId="{D64D33BC-F49C-4E22-9CBD-B828297A6407}" srcOrd="0" destOrd="0" presId="urn:microsoft.com/office/officeart/2005/8/layout/process2"/>
    <dgm:cxn modelId="{6B895410-9FF3-433C-A7DC-EB262000E2F1}" type="presParOf" srcId="{C9A98B2F-9157-45C3-8150-3C2F59EBBC94}" destId="{662AA754-4540-469B-B353-A2562E1E53B9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1609FA-9881-4C37-B434-F4FA8EC8C141}" type="doc">
      <dgm:prSet loTypeId="urn:microsoft.com/office/officeart/2005/8/layout/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E6B6320-91A9-4951-84D6-F15DE507B53E}">
      <dgm:prSet phldrT="[Text]" custT="1"/>
      <dgm:spPr/>
      <dgm:t>
        <a:bodyPr/>
        <a:lstStyle/>
        <a:p>
          <a:pPr algn="l"/>
          <a:r>
            <a:rPr lang="mn-MN" sz="2400" b="0" dirty="0" smtClean="0">
              <a:latin typeface="Times New Roman" pitchFamily="18" charset="0"/>
              <a:cs typeface="Times New Roman" pitchFamily="18" charset="0"/>
            </a:rPr>
            <a:t>барааны төрөлжсөн биржийн мэдээлэл, төрөлжсөн сонин хэвлэлийн мэдээлэл, зах зээлд зонхилох экспортлогчдын гэрээ, түүний үнэ</a:t>
          </a:r>
          <a:endParaRPr lang="en-US" sz="2400" b="0" dirty="0">
            <a:latin typeface="Times New Roman" pitchFamily="18" charset="0"/>
            <a:cs typeface="Times New Roman" pitchFamily="18" charset="0"/>
          </a:endParaRPr>
        </a:p>
      </dgm:t>
    </dgm:pt>
    <dgm:pt modelId="{2F2661E0-1F53-43BE-B42D-A427071BC67F}" type="parTrans" cxnId="{BFA13401-722D-42DB-AFC5-5541EF571298}">
      <dgm:prSet/>
      <dgm:spPr/>
      <dgm:t>
        <a:bodyPr/>
        <a:lstStyle/>
        <a:p>
          <a:pPr algn="l"/>
          <a:endParaRPr lang="en-US" sz="2400" b="0">
            <a:latin typeface="Times New Roman" pitchFamily="18" charset="0"/>
            <a:cs typeface="Times New Roman" pitchFamily="18" charset="0"/>
          </a:endParaRPr>
        </a:p>
      </dgm:t>
    </dgm:pt>
    <dgm:pt modelId="{F307FEB1-7EBC-441F-9BB2-5D94A3CFBE7B}" type="sibTrans" cxnId="{BFA13401-722D-42DB-AFC5-5541EF571298}">
      <dgm:prSet/>
      <dgm:spPr/>
      <dgm:t>
        <a:bodyPr/>
        <a:lstStyle/>
        <a:p>
          <a:pPr algn="l"/>
          <a:endParaRPr lang="en-US" sz="2400" b="0">
            <a:latin typeface="Times New Roman" pitchFamily="18" charset="0"/>
            <a:cs typeface="Times New Roman" pitchFamily="18" charset="0"/>
          </a:endParaRPr>
        </a:p>
      </dgm:t>
    </dgm:pt>
    <dgm:pt modelId="{38EF7131-701F-4F4E-AF05-848F33590C22}">
      <dgm:prSet custT="1"/>
      <dgm:spPr/>
      <dgm:t>
        <a:bodyPr/>
        <a:lstStyle/>
        <a:p>
          <a:pPr algn="l"/>
          <a:r>
            <a:rPr lang="mn-MN" sz="2400" b="0" dirty="0" smtClean="0">
              <a:latin typeface="Times New Roman" pitchFamily="18" charset="0"/>
              <a:cs typeface="Times New Roman" pitchFamily="18" charset="0"/>
            </a:rPr>
            <a:t>экспортлогчийн нийтэд зориулан тараасан үнийн жагсаалт, лавлагаа, интернетийн мэдээлэл</a:t>
          </a:r>
          <a:endParaRPr lang="en-US" sz="2400" b="0" dirty="0">
            <a:latin typeface="Times New Roman" pitchFamily="18" charset="0"/>
            <a:cs typeface="Times New Roman" pitchFamily="18" charset="0"/>
          </a:endParaRPr>
        </a:p>
      </dgm:t>
    </dgm:pt>
    <dgm:pt modelId="{00896E65-8134-4E6E-8BDA-7FEFB81D7869}" type="parTrans" cxnId="{0D753242-530E-4876-8701-41E9B9AF1465}">
      <dgm:prSet/>
      <dgm:spPr/>
      <dgm:t>
        <a:bodyPr/>
        <a:lstStyle/>
        <a:p>
          <a:pPr algn="l"/>
          <a:endParaRPr lang="en-US" sz="2400" b="0">
            <a:latin typeface="Times New Roman" pitchFamily="18" charset="0"/>
            <a:cs typeface="Times New Roman" pitchFamily="18" charset="0"/>
          </a:endParaRPr>
        </a:p>
      </dgm:t>
    </dgm:pt>
    <dgm:pt modelId="{FB42D4E7-4D51-4221-A6FA-C769981C0CFE}" type="sibTrans" cxnId="{0D753242-530E-4876-8701-41E9B9AF1465}">
      <dgm:prSet/>
      <dgm:spPr/>
      <dgm:t>
        <a:bodyPr/>
        <a:lstStyle/>
        <a:p>
          <a:pPr algn="l"/>
          <a:endParaRPr lang="en-US" sz="2400" b="0">
            <a:latin typeface="Times New Roman" pitchFamily="18" charset="0"/>
            <a:cs typeface="Times New Roman" pitchFamily="18" charset="0"/>
          </a:endParaRPr>
        </a:p>
      </dgm:t>
    </dgm:pt>
    <dgm:pt modelId="{47DF5E0C-E82C-4690-AC7D-8A5F7BC35698}">
      <dgm:prSet custT="1"/>
      <dgm:spPr/>
      <dgm:t>
        <a:bodyPr/>
        <a:lstStyle/>
        <a:p>
          <a:pPr algn="l"/>
          <a:r>
            <a:rPr lang="mn-MN" sz="2400" b="0" dirty="0" smtClean="0">
              <a:latin typeface="Times New Roman" pitchFamily="18" charset="0"/>
              <a:cs typeface="Times New Roman" pitchFamily="18" charset="0"/>
            </a:rPr>
            <a:t>гадаад худалдааны болон гаалийн статистикийн мэдээ зэрэг олон нийтэд зориулсан мэдээ, мэдээлэл</a:t>
          </a:r>
          <a:endParaRPr lang="en-US" sz="2400" b="0" dirty="0">
            <a:latin typeface="Times New Roman" pitchFamily="18" charset="0"/>
            <a:cs typeface="Times New Roman" pitchFamily="18" charset="0"/>
          </a:endParaRPr>
        </a:p>
      </dgm:t>
    </dgm:pt>
    <dgm:pt modelId="{1ACD0769-68A7-413C-A869-91818AEE7856}" type="parTrans" cxnId="{462CF7D7-A76B-479B-BD12-FCEB154819CE}">
      <dgm:prSet/>
      <dgm:spPr/>
      <dgm:t>
        <a:bodyPr/>
        <a:lstStyle/>
        <a:p>
          <a:pPr algn="l"/>
          <a:endParaRPr lang="en-US" sz="2400" b="0">
            <a:latin typeface="Times New Roman" pitchFamily="18" charset="0"/>
            <a:cs typeface="Times New Roman" pitchFamily="18" charset="0"/>
          </a:endParaRPr>
        </a:p>
      </dgm:t>
    </dgm:pt>
    <dgm:pt modelId="{0FA884D0-7264-4D52-B090-B03EED28742A}" type="sibTrans" cxnId="{462CF7D7-A76B-479B-BD12-FCEB154819CE}">
      <dgm:prSet/>
      <dgm:spPr/>
      <dgm:t>
        <a:bodyPr/>
        <a:lstStyle/>
        <a:p>
          <a:pPr algn="l"/>
          <a:endParaRPr lang="en-US" sz="2400" b="0">
            <a:latin typeface="Times New Roman" pitchFamily="18" charset="0"/>
            <a:cs typeface="Times New Roman" pitchFamily="18" charset="0"/>
          </a:endParaRPr>
        </a:p>
      </dgm:t>
    </dgm:pt>
    <dgm:pt modelId="{0FC7F504-39D3-4938-8842-3306FFA8667A}" type="pres">
      <dgm:prSet presAssocID="{971609FA-9881-4C37-B434-F4FA8EC8C14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0D3D9D-26F1-441E-987E-7DD90F2A95E1}" type="pres">
      <dgm:prSet presAssocID="{38EF7131-701F-4F4E-AF05-848F33590C22}" presName="parentLin" presStyleCnt="0"/>
      <dgm:spPr/>
      <dgm:t>
        <a:bodyPr/>
        <a:lstStyle/>
        <a:p>
          <a:endParaRPr lang="en-US"/>
        </a:p>
      </dgm:t>
    </dgm:pt>
    <dgm:pt modelId="{D33D2964-3634-4B65-B820-2A1F5CDAB0DA}" type="pres">
      <dgm:prSet presAssocID="{38EF7131-701F-4F4E-AF05-848F33590C2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A32F1EA-7E67-43B9-A148-71CAA6A8447A}" type="pres">
      <dgm:prSet presAssocID="{38EF7131-701F-4F4E-AF05-848F33590C22}" presName="parentText" presStyleLbl="node1" presStyleIdx="0" presStyleCnt="3" custScaleX="132653" custLinFactNeighborX="6195" custLinFactNeighborY="261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CBA4D5-3DD8-4878-AB0A-B2280144B531}" type="pres">
      <dgm:prSet presAssocID="{38EF7131-701F-4F4E-AF05-848F33590C22}" presName="negativeSpace" presStyleCnt="0"/>
      <dgm:spPr/>
      <dgm:t>
        <a:bodyPr/>
        <a:lstStyle/>
        <a:p>
          <a:endParaRPr lang="en-US"/>
        </a:p>
      </dgm:t>
    </dgm:pt>
    <dgm:pt modelId="{BC363CAA-1082-4BB3-B2FD-E139AC179DCA}" type="pres">
      <dgm:prSet presAssocID="{38EF7131-701F-4F4E-AF05-848F33590C22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B4586-178F-41CA-B65B-7DB180C3AC10}" type="pres">
      <dgm:prSet presAssocID="{FB42D4E7-4D51-4221-A6FA-C769981C0CFE}" presName="spaceBetweenRectangles" presStyleCnt="0"/>
      <dgm:spPr/>
      <dgm:t>
        <a:bodyPr/>
        <a:lstStyle/>
        <a:p>
          <a:endParaRPr lang="en-US"/>
        </a:p>
      </dgm:t>
    </dgm:pt>
    <dgm:pt modelId="{CA99E701-6CA2-4CE0-86B1-274D50E10E0A}" type="pres">
      <dgm:prSet presAssocID="{47DF5E0C-E82C-4690-AC7D-8A5F7BC35698}" presName="parentLin" presStyleCnt="0"/>
      <dgm:spPr/>
      <dgm:t>
        <a:bodyPr/>
        <a:lstStyle/>
        <a:p>
          <a:endParaRPr lang="en-US"/>
        </a:p>
      </dgm:t>
    </dgm:pt>
    <dgm:pt modelId="{655E4D23-74EE-4405-A3DF-7F37657741DE}" type="pres">
      <dgm:prSet presAssocID="{47DF5E0C-E82C-4690-AC7D-8A5F7BC35698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E7450DD8-22DF-4CF0-8024-C1180F65AF7C}" type="pres">
      <dgm:prSet presAssocID="{47DF5E0C-E82C-4690-AC7D-8A5F7BC35698}" presName="parentText" presStyleLbl="node1" presStyleIdx="1" presStyleCnt="3" custScaleX="132653" custLinFactNeighborX="6195" custLinFactNeighborY="296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6873B6-7E84-4DED-98A1-3BD9A1873757}" type="pres">
      <dgm:prSet presAssocID="{47DF5E0C-E82C-4690-AC7D-8A5F7BC35698}" presName="negativeSpace" presStyleCnt="0"/>
      <dgm:spPr/>
      <dgm:t>
        <a:bodyPr/>
        <a:lstStyle/>
        <a:p>
          <a:endParaRPr lang="en-US"/>
        </a:p>
      </dgm:t>
    </dgm:pt>
    <dgm:pt modelId="{BFBD76DB-FBB9-46D6-AF32-49A1B22E8C35}" type="pres">
      <dgm:prSet presAssocID="{47DF5E0C-E82C-4690-AC7D-8A5F7BC35698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7B45E-ADC9-4F98-ADB3-87A4016FEE4B}" type="pres">
      <dgm:prSet presAssocID="{0FA884D0-7264-4D52-B090-B03EED28742A}" presName="spaceBetweenRectangles" presStyleCnt="0"/>
      <dgm:spPr/>
      <dgm:t>
        <a:bodyPr/>
        <a:lstStyle/>
        <a:p>
          <a:endParaRPr lang="en-US"/>
        </a:p>
      </dgm:t>
    </dgm:pt>
    <dgm:pt modelId="{0400A81E-1EC2-4F39-8641-B33BB8C1E3FC}" type="pres">
      <dgm:prSet presAssocID="{3E6B6320-91A9-4951-84D6-F15DE507B53E}" presName="parentLin" presStyleCnt="0"/>
      <dgm:spPr/>
      <dgm:t>
        <a:bodyPr/>
        <a:lstStyle/>
        <a:p>
          <a:endParaRPr lang="en-US"/>
        </a:p>
      </dgm:t>
    </dgm:pt>
    <dgm:pt modelId="{AB86ABEF-CB08-400F-89AC-CB92B8F3D53F}" type="pres">
      <dgm:prSet presAssocID="{3E6B6320-91A9-4951-84D6-F15DE507B53E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1F978868-2610-4D0C-B0A2-8000E8464556}" type="pres">
      <dgm:prSet presAssocID="{3E6B6320-91A9-4951-84D6-F15DE507B53E}" presName="parentText" presStyleLbl="node1" presStyleIdx="2" presStyleCnt="3" custScaleX="132653" custScaleY="192269" custLinFactNeighborX="6195" custLinFactNeighborY="3310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D3013-DA94-4412-9E36-D9F4324A0B3D}" type="pres">
      <dgm:prSet presAssocID="{3E6B6320-91A9-4951-84D6-F15DE507B53E}" presName="negativeSpace" presStyleCnt="0"/>
      <dgm:spPr/>
      <dgm:t>
        <a:bodyPr/>
        <a:lstStyle/>
        <a:p>
          <a:endParaRPr lang="en-US"/>
        </a:p>
      </dgm:t>
    </dgm:pt>
    <dgm:pt modelId="{6CF1EF55-DF7E-4FE0-8E59-AB17C8996CC6}" type="pres">
      <dgm:prSet presAssocID="{3E6B6320-91A9-4951-84D6-F15DE507B53E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A13401-722D-42DB-AFC5-5541EF571298}" srcId="{971609FA-9881-4C37-B434-F4FA8EC8C141}" destId="{3E6B6320-91A9-4951-84D6-F15DE507B53E}" srcOrd="2" destOrd="0" parTransId="{2F2661E0-1F53-43BE-B42D-A427071BC67F}" sibTransId="{F307FEB1-7EBC-441F-9BB2-5D94A3CFBE7B}"/>
    <dgm:cxn modelId="{0AD09294-471E-4094-A529-7F72BA5ACC90}" type="presOf" srcId="{47DF5E0C-E82C-4690-AC7D-8A5F7BC35698}" destId="{655E4D23-74EE-4405-A3DF-7F37657741DE}" srcOrd="0" destOrd="0" presId="urn:microsoft.com/office/officeart/2005/8/layout/list1"/>
    <dgm:cxn modelId="{07E76EE1-4864-41C5-8DDF-23D0C59BDAAC}" type="presOf" srcId="{47DF5E0C-E82C-4690-AC7D-8A5F7BC35698}" destId="{E7450DD8-22DF-4CF0-8024-C1180F65AF7C}" srcOrd="1" destOrd="0" presId="urn:microsoft.com/office/officeart/2005/8/layout/list1"/>
    <dgm:cxn modelId="{3AE7969D-0F64-4306-AD7F-ADA77696730C}" type="presOf" srcId="{38EF7131-701F-4F4E-AF05-848F33590C22}" destId="{5A32F1EA-7E67-43B9-A148-71CAA6A8447A}" srcOrd="1" destOrd="0" presId="urn:microsoft.com/office/officeart/2005/8/layout/list1"/>
    <dgm:cxn modelId="{462CF7D7-A76B-479B-BD12-FCEB154819CE}" srcId="{971609FA-9881-4C37-B434-F4FA8EC8C141}" destId="{47DF5E0C-E82C-4690-AC7D-8A5F7BC35698}" srcOrd="1" destOrd="0" parTransId="{1ACD0769-68A7-413C-A869-91818AEE7856}" sibTransId="{0FA884D0-7264-4D52-B090-B03EED28742A}"/>
    <dgm:cxn modelId="{E0274DE0-374B-4C67-9DF0-8D42C36FE1B1}" type="presOf" srcId="{3E6B6320-91A9-4951-84D6-F15DE507B53E}" destId="{1F978868-2610-4D0C-B0A2-8000E8464556}" srcOrd="1" destOrd="0" presId="urn:microsoft.com/office/officeart/2005/8/layout/list1"/>
    <dgm:cxn modelId="{0D753242-530E-4876-8701-41E9B9AF1465}" srcId="{971609FA-9881-4C37-B434-F4FA8EC8C141}" destId="{38EF7131-701F-4F4E-AF05-848F33590C22}" srcOrd="0" destOrd="0" parTransId="{00896E65-8134-4E6E-8BDA-7FEFB81D7869}" sibTransId="{FB42D4E7-4D51-4221-A6FA-C769981C0CFE}"/>
    <dgm:cxn modelId="{7D13F69C-DD9A-4E4C-90ED-BC9626C6ED6C}" type="presOf" srcId="{3E6B6320-91A9-4951-84D6-F15DE507B53E}" destId="{AB86ABEF-CB08-400F-89AC-CB92B8F3D53F}" srcOrd="0" destOrd="0" presId="urn:microsoft.com/office/officeart/2005/8/layout/list1"/>
    <dgm:cxn modelId="{0B72410D-333F-4360-A712-2B11C05C6EE4}" type="presOf" srcId="{38EF7131-701F-4F4E-AF05-848F33590C22}" destId="{D33D2964-3634-4B65-B820-2A1F5CDAB0DA}" srcOrd="0" destOrd="0" presId="urn:microsoft.com/office/officeart/2005/8/layout/list1"/>
    <dgm:cxn modelId="{C8AFF80E-F3BE-46E0-8FBE-9B0FE2E22CB6}" type="presOf" srcId="{971609FA-9881-4C37-B434-F4FA8EC8C141}" destId="{0FC7F504-39D3-4938-8842-3306FFA8667A}" srcOrd="0" destOrd="0" presId="urn:microsoft.com/office/officeart/2005/8/layout/list1"/>
    <dgm:cxn modelId="{43FA5361-8B6B-4E4A-B423-98EA99E7374C}" type="presParOf" srcId="{0FC7F504-39D3-4938-8842-3306FFA8667A}" destId="{E70D3D9D-26F1-441E-987E-7DD90F2A95E1}" srcOrd="0" destOrd="0" presId="urn:microsoft.com/office/officeart/2005/8/layout/list1"/>
    <dgm:cxn modelId="{DAFBE533-FEF0-4A2B-8860-F7D54A251B80}" type="presParOf" srcId="{E70D3D9D-26F1-441E-987E-7DD90F2A95E1}" destId="{D33D2964-3634-4B65-B820-2A1F5CDAB0DA}" srcOrd="0" destOrd="0" presId="urn:microsoft.com/office/officeart/2005/8/layout/list1"/>
    <dgm:cxn modelId="{7CE86241-9762-40BD-B313-029CFB56EAF9}" type="presParOf" srcId="{E70D3D9D-26F1-441E-987E-7DD90F2A95E1}" destId="{5A32F1EA-7E67-43B9-A148-71CAA6A8447A}" srcOrd="1" destOrd="0" presId="urn:microsoft.com/office/officeart/2005/8/layout/list1"/>
    <dgm:cxn modelId="{17F473CD-BE40-45B9-AEE1-EC32D5AC74DA}" type="presParOf" srcId="{0FC7F504-39D3-4938-8842-3306FFA8667A}" destId="{35CBA4D5-3DD8-4878-AB0A-B2280144B531}" srcOrd="1" destOrd="0" presId="urn:microsoft.com/office/officeart/2005/8/layout/list1"/>
    <dgm:cxn modelId="{F89D1361-5AA5-47D8-9503-204162F2FE0E}" type="presParOf" srcId="{0FC7F504-39D3-4938-8842-3306FFA8667A}" destId="{BC363CAA-1082-4BB3-B2FD-E139AC179DCA}" srcOrd="2" destOrd="0" presId="urn:microsoft.com/office/officeart/2005/8/layout/list1"/>
    <dgm:cxn modelId="{7C0EEF33-B09A-4642-A15B-50F70B9E885F}" type="presParOf" srcId="{0FC7F504-39D3-4938-8842-3306FFA8667A}" destId="{7C4B4586-178F-41CA-B65B-7DB180C3AC10}" srcOrd="3" destOrd="0" presId="urn:microsoft.com/office/officeart/2005/8/layout/list1"/>
    <dgm:cxn modelId="{6AC91ABF-8CCA-44A9-BD93-208DA3EE5CFA}" type="presParOf" srcId="{0FC7F504-39D3-4938-8842-3306FFA8667A}" destId="{CA99E701-6CA2-4CE0-86B1-274D50E10E0A}" srcOrd="4" destOrd="0" presId="urn:microsoft.com/office/officeart/2005/8/layout/list1"/>
    <dgm:cxn modelId="{05E7B25B-351A-4D95-BF77-BA4D78E6E7B6}" type="presParOf" srcId="{CA99E701-6CA2-4CE0-86B1-274D50E10E0A}" destId="{655E4D23-74EE-4405-A3DF-7F37657741DE}" srcOrd="0" destOrd="0" presId="urn:microsoft.com/office/officeart/2005/8/layout/list1"/>
    <dgm:cxn modelId="{47D3E5CE-C06F-4FD3-AD4C-0D0C60215CAF}" type="presParOf" srcId="{CA99E701-6CA2-4CE0-86B1-274D50E10E0A}" destId="{E7450DD8-22DF-4CF0-8024-C1180F65AF7C}" srcOrd="1" destOrd="0" presId="urn:microsoft.com/office/officeart/2005/8/layout/list1"/>
    <dgm:cxn modelId="{0950DC79-8BA4-42BE-A8BB-20162A8C9B0F}" type="presParOf" srcId="{0FC7F504-39D3-4938-8842-3306FFA8667A}" destId="{786873B6-7E84-4DED-98A1-3BD9A1873757}" srcOrd="5" destOrd="0" presId="urn:microsoft.com/office/officeart/2005/8/layout/list1"/>
    <dgm:cxn modelId="{06F12878-2E35-4B91-9877-FB8E81768D13}" type="presParOf" srcId="{0FC7F504-39D3-4938-8842-3306FFA8667A}" destId="{BFBD76DB-FBB9-46D6-AF32-49A1B22E8C35}" srcOrd="6" destOrd="0" presId="urn:microsoft.com/office/officeart/2005/8/layout/list1"/>
    <dgm:cxn modelId="{E34CADFC-D25D-4210-91F0-E2A8DAB6B52E}" type="presParOf" srcId="{0FC7F504-39D3-4938-8842-3306FFA8667A}" destId="{3597B45E-ADC9-4F98-ADB3-87A4016FEE4B}" srcOrd="7" destOrd="0" presId="urn:microsoft.com/office/officeart/2005/8/layout/list1"/>
    <dgm:cxn modelId="{1453A7ED-EF1F-48EF-BDEA-A83F9087D7FE}" type="presParOf" srcId="{0FC7F504-39D3-4938-8842-3306FFA8667A}" destId="{0400A81E-1EC2-4F39-8641-B33BB8C1E3FC}" srcOrd="8" destOrd="0" presId="urn:microsoft.com/office/officeart/2005/8/layout/list1"/>
    <dgm:cxn modelId="{E15A714C-3070-4DC9-8F80-AA19A2C7AC07}" type="presParOf" srcId="{0400A81E-1EC2-4F39-8641-B33BB8C1E3FC}" destId="{AB86ABEF-CB08-400F-89AC-CB92B8F3D53F}" srcOrd="0" destOrd="0" presId="urn:microsoft.com/office/officeart/2005/8/layout/list1"/>
    <dgm:cxn modelId="{5CBDEBFC-BD44-4042-ADBF-BE46094CE8B1}" type="presParOf" srcId="{0400A81E-1EC2-4F39-8641-B33BB8C1E3FC}" destId="{1F978868-2610-4D0C-B0A2-8000E8464556}" srcOrd="1" destOrd="0" presId="urn:microsoft.com/office/officeart/2005/8/layout/list1"/>
    <dgm:cxn modelId="{965E39F2-5AF4-4494-9FF1-2EF9A45DE7A0}" type="presParOf" srcId="{0FC7F504-39D3-4938-8842-3306FFA8667A}" destId="{321D3013-DA94-4412-9E36-D9F4324A0B3D}" srcOrd="9" destOrd="0" presId="urn:microsoft.com/office/officeart/2005/8/layout/list1"/>
    <dgm:cxn modelId="{DD957263-A3AC-44E3-9748-76006AC90E50}" type="presParOf" srcId="{0FC7F504-39D3-4938-8842-3306FFA8667A}" destId="{6CF1EF55-DF7E-4FE0-8E59-AB17C8996CC6}" srcOrd="10" destOrd="0" presId="urn:microsoft.com/office/officeart/2005/8/layout/list1"/>
  </dgm:cxnLst>
  <dgm:bg>
    <a:solidFill>
      <a:srgbClr val="000066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23488-8B99-4F6A-BB88-9B6C01AD0148}">
      <dsp:nvSpPr>
        <dsp:cNvPr id="0" name=""/>
        <dsp:cNvSpPr/>
      </dsp:nvSpPr>
      <dsp:spPr>
        <a:xfrm>
          <a:off x="169540" y="1208"/>
          <a:ext cx="4613918" cy="7915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b="1" kern="1200" dirty="0" smtClean="0">
              <a:latin typeface="Times New Roman" pitchFamily="18" charset="0"/>
              <a:cs typeface="Times New Roman" pitchFamily="18" charset="0"/>
            </a:rPr>
            <a:t>Үйлдвэр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2723" y="24391"/>
        <a:ext cx="4567552" cy="745146"/>
      </dsp:txXfrm>
    </dsp:sp>
    <dsp:sp modelId="{DEE7392F-67DF-444A-83E0-5E556E31210E}">
      <dsp:nvSpPr>
        <dsp:cNvPr id="0" name=""/>
        <dsp:cNvSpPr/>
      </dsp:nvSpPr>
      <dsp:spPr>
        <a:xfrm rot="10959692" flipH="1">
          <a:off x="-357654" y="670306"/>
          <a:ext cx="715309" cy="4749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tint val="6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tint val="6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213632" y="618035"/>
        <a:ext cx="284946" cy="572836"/>
      </dsp:txXfrm>
    </dsp:sp>
    <dsp:sp modelId="{662AA754-4540-469B-B353-A2562E1E53B9}">
      <dsp:nvSpPr>
        <dsp:cNvPr id="0" name=""/>
        <dsp:cNvSpPr/>
      </dsp:nvSpPr>
      <dsp:spPr>
        <a:xfrm>
          <a:off x="228603" y="1189687"/>
          <a:ext cx="4606287" cy="7915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b="1" kern="1200" dirty="0" smtClean="0">
              <a:latin typeface="Times New Roman" pitchFamily="18" charset="0"/>
              <a:cs typeface="Times New Roman" pitchFamily="18" charset="0"/>
            </a:rPr>
            <a:t>Экспортлогч аж ахуйн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b="1" kern="1200" dirty="0" smtClean="0">
              <a:latin typeface="Times New Roman" pitchFamily="18" charset="0"/>
              <a:cs typeface="Times New Roman" pitchFamily="18" charset="0"/>
            </a:rPr>
            <a:t>нэгж, байгууллага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1786" y="1212870"/>
        <a:ext cx="4559921" cy="7451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63CAA-1082-4BB3-B2FD-E139AC179DCA}">
      <dsp:nvSpPr>
        <dsp:cNvPr id="0" name=""/>
        <dsp:cNvSpPr/>
      </dsp:nvSpPr>
      <dsp:spPr>
        <a:xfrm>
          <a:off x="0" y="352225"/>
          <a:ext cx="8610600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2F1EA-7E67-43B9-A148-71CAA6A8447A}">
      <dsp:nvSpPr>
        <dsp:cNvPr id="0" name=""/>
        <dsp:cNvSpPr/>
      </dsp:nvSpPr>
      <dsp:spPr>
        <a:xfrm>
          <a:off x="457201" y="190496"/>
          <a:ext cx="7995553" cy="6789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dk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dk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822" tIns="0" rIns="22782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b="0" kern="1200" dirty="0" smtClean="0">
              <a:latin typeface="Times New Roman" pitchFamily="18" charset="0"/>
              <a:cs typeface="Times New Roman" pitchFamily="18" charset="0"/>
            </a:rPr>
            <a:t>экспортлогчийн нийтэд зориулан тараасан үнийн жагсаалт, лавлагаа, интернетийн мэдээлэл</a:t>
          </a:r>
          <a:endParaRPr lang="en-US" sz="2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0345" y="223640"/>
        <a:ext cx="7929265" cy="612672"/>
      </dsp:txXfrm>
    </dsp:sp>
    <dsp:sp modelId="{BFBD76DB-FBB9-46D6-AF32-49A1B22E8C35}">
      <dsp:nvSpPr>
        <dsp:cNvPr id="0" name=""/>
        <dsp:cNvSpPr/>
      </dsp:nvSpPr>
      <dsp:spPr>
        <a:xfrm>
          <a:off x="0" y="1395505"/>
          <a:ext cx="8610600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450DD8-22DF-4CF0-8024-C1180F65AF7C}">
      <dsp:nvSpPr>
        <dsp:cNvPr id="0" name=""/>
        <dsp:cNvSpPr/>
      </dsp:nvSpPr>
      <dsp:spPr>
        <a:xfrm>
          <a:off x="457201" y="1257302"/>
          <a:ext cx="7995553" cy="67896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dk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dk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822" tIns="0" rIns="22782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b="0" kern="1200" dirty="0" smtClean="0">
              <a:latin typeface="Times New Roman" pitchFamily="18" charset="0"/>
              <a:cs typeface="Times New Roman" pitchFamily="18" charset="0"/>
            </a:rPr>
            <a:t>гадаад худалдааны болон гаалийн статистикийн мэдээ зэрэг олон нийтэд зориулсан мэдээ, мэдээлэл</a:t>
          </a:r>
          <a:endParaRPr lang="en-US" sz="2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0345" y="1290446"/>
        <a:ext cx="7929265" cy="612672"/>
      </dsp:txXfrm>
    </dsp:sp>
    <dsp:sp modelId="{6CF1EF55-DF7E-4FE0-8E59-AB17C8996CC6}">
      <dsp:nvSpPr>
        <dsp:cNvPr id="0" name=""/>
        <dsp:cNvSpPr/>
      </dsp:nvSpPr>
      <dsp:spPr>
        <a:xfrm>
          <a:off x="0" y="3065254"/>
          <a:ext cx="8610600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78868-2610-4D0C-B0A2-8000E8464556}">
      <dsp:nvSpPr>
        <dsp:cNvPr id="0" name=""/>
        <dsp:cNvSpPr/>
      </dsp:nvSpPr>
      <dsp:spPr>
        <a:xfrm>
          <a:off x="456754" y="2324102"/>
          <a:ext cx="7987745" cy="130542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dk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dk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822" tIns="0" rIns="22782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b="0" kern="1200" dirty="0" smtClean="0">
              <a:latin typeface="Times New Roman" pitchFamily="18" charset="0"/>
              <a:cs typeface="Times New Roman" pitchFamily="18" charset="0"/>
            </a:rPr>
            <a:t>барааны төрөлжсөн биржийн мэдээлэл, төрөлжсөн сонин хэвлэлийн мэдээлэл, зах зээлд зонхилох экспортлогчдын гэрээ, түүний үнэ</a:t>
          </a:r>
          <a:endParaRPr lang="en-US" sz="2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0480" y="2387828"/>
        <a:ext cx="7860293" cy="1177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n-M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09DB8-B5D2-4DD4-999B-6243E2D4994D}" type="datetimeFigureOut">
              <a:rPr lang="mn-MN" smtClean="0"/>
              <a:t>14.09.24</a:t>
            </a:fld>
            <a:endParaRPr lang="mn-M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n-M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n-M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7986C-F4AB-4FBC-AC88-51E91604D1FC}" type="slidenum">
              <a:rPr lang="mn-MN" smtClean="0"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281711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0D73FA-8473-4530-8E47-D7D38A2EEF18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E98E2E-C608-4202-B142-4197D902A285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B7371-B2E3-400D-96B7-22A6A04E6540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mn-MN" altLang="en-US" smtClean="0"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ru-RU" altLang="en-US" smtClean="0">
                <a:latin typeface="Times New Roman" pitchFamily="18" charset="0"/>
                <a:cs typeface="Times New Roman" pitchFamily="18" charset="0"/>
              </a:rPr>
              <a:t>йлдвэрлэгч</a:t>
            </a:r>
            <a:r>
              <a:rPr lang="mn-MN" altLang="en-US" smtClean="0">
                <a:latin typeface="Times New Roman" pitchFamily="18" charset="0"/>
                <a:cs typeface="Times New Roman" pitchFamily="18" charset="0"/>
              </a:rPr>
              <a:t> үнийг нь тодорхойлж байгаа бараатай дараахь шинж тэмдгээр адил бараа байна</a:t>
            </a:r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482C8D-50F0-4398-8204-A6F61E413D15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DFCA17-C7DE-4C4D-BA86-03FDD42F85CE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BEF8BB-6BE1-4E9A-BF10-AEAA94ED4C77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75E5F-21A5-464C-96FE-46A3D8E05F81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DA29-9AA8-447A-9BE7-40E03EEB9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AEE61-456E-4F30-B4F2-63BACA17F292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148B4-9725-4CDC-8F31-D6F1CCF48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8EE20-D670-4EF9-B5D5-6B64370B4F4C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B8D32-E019-46E4-A1C2-F25EEE78C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495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61FA4-0BE4-4128-BED2-E374154A9CA3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6350" y="1076325"/>
            <a:ext cx="9123363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mn-M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D0ECA-C531-40EE-919B-578BB31042B9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7645-9319-4463-80FB-2334C045B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38E96-78F7-4B92-AF4A-09006C64EB6F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507D5-5908-45CB-8426-AF852619F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86D57-8C01-4CF8-B06A-5B878E854BD3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1DEBB-D490-4925-9D63-E64CF6C77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23D8C-1106-4034-B8B9-C7DB105546E9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264D8-6911-4E90-8C37-B13553C38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DF679-9C32-451A-8444-0E11C7987A6A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2035-357F-41F9-8BE3-DD0F2B445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E211B-D689-46B0-8A9F-F8B5A4CF556B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300AE-2872-437A-8A22-80DEE357B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B6018-E224-4B33-89E7-283136B761F2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3DBA8-AF50-424A-B048-25C6C4ACA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11D33-19E5-4F85-8A54-F77757E9CEF7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4C6D8-8CB5-4B57-BD73-8DC581680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286BE3-6646-4078-B663-8D8FBF0AAFDF}" type="datetimeFigureOut">
              <a:rPr lang="en-US"/>
              <a:pPr>
                <a:defRPr/>
              </a:pPr>
              <a:t>9/24/2014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FDE9E6-EE16-4AF2-A5E8-EA183A65C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5" r:id="rId2"/>
    <p:sldLayoutId id="2147483764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5" r:id="rId9"/>
    <p:sldLayoutId id="2147483761" r:id="rId10"/>
    <p:sldLayoutId id="2147483762" r:id="rId11"/>
    <p:sldLayoutId id="2147483766" r:id="rId12"/>
    <p:sldLayoutId id="214748376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 rot="10800000">
            <a:off x="0" y="0"/>
            <a:ext cx="9144000" cy="1295400"/>
          </a:xfrm>
          <a:prstGeom prst="round2Same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099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228600"/>
            <a:ext cx="7048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152400"/>
            <a:ext cx="6096000" cy="10160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28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ГААЛИЙН ЕРӨНХИЙ ГАЗАР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600" spc="300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Засгийн газрын хэрэгжүүлэгч агентлаг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mn-MN" sz="1600" b="1" spc="300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912100" y="228600"/>
            <a:ext cx="990600" cy="990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4102" name="Picture 7" descr="custom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9888" y="295275"/>
            <a:ext cx="8366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2400300" y="6248400"/>
            <a:ext cx="4343400" cy="33813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n-MN" sz="1600" b="1" dirty="0">
                <a:solidFill>
                  <a:schemeClr val="bg1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УЛААНБААТАР ХОТ – 2014 он 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33375" y="2057400"/>
            <a:ext cx="8229600" cy="16312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mn-MN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Экспортын барааны гаалийн үнийг тодорхойлох арга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mn-MN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/Ашигт малтмалын бүтээгдэхүүн/</a:t>
            </a:r>
            <a:endParaRPr lang="mn-MN" altLang="en-US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227013" y="134938"/>
            <a:ext cx="80597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94" tIns="47897" rIns="95794" bIns="47897"/>
          <a:lstStyle/>
          <a:p>
            <a:pPr marL="339725" indent="-339725" defTabSz="904875" eaLnBrk="0" hangingPunct="0"/>
            <a:endParaRPr lang="en-US" altLang="ko-KR" sz="2400">
              <a:solidFill>
                <a:schemeClr val="bg1"/>
              </a:solidFill>
              <a:latin typeface="Times New Roman" pitchFamily="18" charset="0"/>
              <a:ea typeface="HY헤드라인M"/>
              <a:cs typeface="Times New Roman" pitchFamily="18" charset="0"/>
            </a:endParaRPr>
          </a:p>
        </p:txBody>
      </p:sp>
      <p:sp>
        <p:nvSpPr>
          <p:cNvPr id="3079" name="AutoShape 446"/>
          <p:cNvSpPr>
            <a:spLocks noChangeArrowheads="1"/>
          </p:cNvSpPr>
          <p:nvPr/>
        </p:nvSpPr>
        <p:spPr bwMode="auto">
          <a:xfrm>
            <a:off x="6172200" y="2071688"/>
            <a:ext cx="2614613" cy="1357312"/>
          </a:xfrm>
          <a:prstGeom prst="roundRect">
            <a:avLst>
              <a:gd name="adj" fmla="val 11225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62865" tIns="31433" rIns="62865" bIns="31433" anchor="ctr"/>
          <a:lstStyle/>
          <a:p>
            <a:pPr algn="ctr">
              <a:defRPr/>
            </a:pPr>
            <a:r>
              <a:rPr lang="mn-MN" altLang="ko-KR" b="1" dirty="0">
                <a:latin typeface="Times New Roman" pitchFamily="18" charset="0"/>
                <a:cs typeface="Times New Roman" pitchFamily="18" charset="0"/>
              </a:rPr>
              <a:t>Гаалийн удирдах төв</a:t>
            </a:r>
          </a:p>
          <a:p>
            <a:pPr algn="ctr">
              <a:defRPr/>
            </a:pPr>
            <a:r>
              <a:rPr lang="mn-MN" altLang="ko-KR" b="1" dirty="0">
                <a:latin typeface="Times New Roman" pitchFamily="18" charset="0"/>
                <a:cs typeface="Times New Roman" pitchFamily="18" charset="0"/>
              </a:rPr>
              <a:t> байгууллагын </a:t>
            </a:r>
          </a:p>
          <a:p>
            <a:pPr algn="ctr">
              <a:defRPr/>
            </a:pPr>
            <a:r>
              <a:rPr lang="mn-MN" altLang="ko-KR" b="1" dirty="0">
                <a:latin typeface="Times New Roman" pitchFamily="18" charset="0"/>
                <a:cs typeface="Times New Roman" pitchFamily="18" charset="0"/>
              </a:rPr>
              <a:t>үнэлгээний асуудал </a:t>
            </a:r>
          </a:p>
          <a:p>
            <a:pPr algn="ctr">
              <a:defRPr/>
            </a:pPr>
            <a:r>
              <a:rPr lang="mn-MN" altLang="ko-KR" b="1" dirty="0">
                <a:latin typeface="Times New Roman" pitchFamily="18" charset="0"/>
                <a:cs typeface="Times New Roman" pitchFamily="18" charset="0"/>
              </a:rPr>
              <a:t>хариуцсан нэгжийн дарга 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5" name="Rectangle 33"/>
          <p:cNvSpPr>
            <a:spLocks noChangeArrowheads="1"/>
          </p:cNvSpPr>
          <p:nvPr/>
        </p:nvSpPr>
        <p:spPr bwMode="auto">
          <a:xfrm>
            <a:off x="6143625" y="1143000"/>
            <a:ext cx="2571750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mn-MN" altLang="ko-KR" b="1" dirty="0">
                <a:solidFill>
                  <a:schemeClr val="tx1"/>
                </a:solidFill>
                <a:latin typeface="Times New Roman" pitchFamily="18" charset="0"/>
                <a:ea typeface="새굴림"/>
                <a:cs typeface="Times New Roman" pitchFamily="18" charset="0"/>
              </a:rPr>
              <a:t>Мэдүүлэгч  гомдол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mn-MN" altLang="ko-KR" b="1" dirty="0">
                <a:solidFill>
                  <a:schemeClr val="tx1"/>
                </a:solidFill>
                <a:latin typeface="Times New Roman" pitchFamily="18" charset="0"/>
                <a:ea typeface="새굴림"/>
                <a:cs typeface="Times New Roman" pitchFamily="18" charset="0"/>
              </a:rPr>
              <a:t>гаргана  ГТХ 17.1.2 </a:t>
            </a:r>
            <a:endParaRPr lang="en-US" altLang="ko-KR" dirty="0">
              <a:solidFill>
                <a:schemeClr val="tx1"/>
              </a:solidFill>
              <a:latin typeface="Times New Roman" pitchFamily="18" charset="0"/>
              <a:ea typeface="새굴림"/>
              <a:cs typeface="Times New Roman" pitchFamily="18" charset="0"/>
            </a:endParaRPr>
          </a:p>
        </p:txBody>
      </p:sp>
      <p:sp>
        <p:nvSpPr>
          <p:cNvPr id="17413" name="Text Box 410"/>
          <p:cNvSpPr txBox="1">
            <a:spLocks noChangeArrowheads="1"/>
          </p:cNvSpPr>
          <p:nvPr/>
        </p:nvSpPr>
        <p:spPr bwMode="auto">
          <a:xfrm>
            <a:off x="944563" y="2252663"/>
            <a:ext cx="341312" cy="17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2865" tIns="31433" rIns="62865" bIns="31433"/>
          <a:lstStyle/>
          <a:p>
            <a:pPr algn="ctr"/>
            <a:endParaRPr lang="ko-KR" altLang="en-US" sz="900">
              <a:latin typeface="Times New Roman" pitchFamily="18" charset="0"/>
              <a:ea typeface="-윤고딕140"/>
              <a:cs typeface="Times New Roman" pitchFamily="18" charset="0"/>
            </a:endParaRPr>
          </a:p>
        </p:txBody>
      </p:sp>
      <p:sp>
        <p:nvSpPr>
          <p:cNvPr id="17414" name="Rectangle 1373"/>
          <p:cNvSpPr>
            <a:spLocks noChangeArrowheads="1"/>
          </p:cNvSpPr>
          <p:nvPr/>
        </p:nvSpPr>
        <p:spPr bwMode="auto">
          <a:xfrm>
            <a:off x="428625" y="3714750"/>
            <a:ext cx="2286000" cy="571500"/>
          </a:xfrm>
          <a:prstGeom prst="rect">
            <a:avLst/>
          </a:prstGeom>
          <a:solidFill>
            <a:srgbClr val="DFEAF5"/>
          </a:solidFill>
          <a:ln w="9525">
            <a:solidFill>
              <a:srgbClr val="85AED7"/>
            </a:solidFill>
            <a:miter lim="800000"/>
            <a:headEnd/>
            <a:tailEnd/>
          </a:ln>
        </p:spPr>
        <p:txBody>
          <a:bodyPr lIns="62865" tIns="31433" rIns="62865" bIns="31433" anchor="ctr"/>
          <a:lstStyle/>
          <a:p>
            <a:pPr algn="ctr"/>
            <a:r>
              <a:rPr lang="mn-MN" altLang="ko-KR">
                <a:latin typeface="Times New Roman" pitchFamily="18" charset="0"/>
                <a:ea typeface="가는각진제목체"/>
                <a:cs typeface="Times New Roman" pitchFamily="18" charset="0"/>
              </a:rPr>
              <a:t>Гомдлыг хянаж дүгнэлт гаргах </a:t>
            </a:r>
            <a:endParaRPr lang="en-US" altLang="ko-KR">
              <a:latin typeface="Times New Roman" pitchFamily="18" charset="0"/>
              <a:ea typeface="가는각진제목체"/>
              <a:cs typeface="Times New Roman" pitchFamily="18" charset="0"/>
            </a:endParaRPr>
          </a:p>
        </p:txBody>
      </p:sp>
      <p:sp>
        <p:nvSpPr>
          <p:cNvPr id="17415" name="Rectangle 1373"/>
          <p:cNvSpPr>
            <a:spLocks noChangeArrowheads="1"/>
          </p:cNvSpPr>
          <p:nvPr/>
        </p:nvSpPr>
        <p:spPr bwMode="auto">
          <a:xfrm>
            <a:off x="428625" y="4643438"/>
            <a:ext cx="2286000" cy="642937"/>
          </a:xfrm>
          <a:prstGeom prst="rect">
            <a:avLst/>
          </a:prstGeom>
          <a:solidFill>
            <a:srgbClr val="DFEAF5"/>
          </a:solidFill>
          <a:ln w="9525">
            <a:solidFill>
              <a:srgbClr val="85AED7"/>
            </a:solidFill>
            <a:miter lim="800000"/>
            <a:headEnd/>
            <a:tailEnd/>
          </a:ln>
        </p:spPr>
        <p:txBody>
          <a:bodyPr lIns="62865" tIns="31433" rIns="62865" bIns="31433" anchor="ctr"/>
          <a:lstStyle/>
          <a:p>
            <a:pPr algn="ctr"/>
            <a:r>
              <a:rPr lang="mn-MN" altLang="ko-KR" sz="1600">
                <a:latin typeface="Times New Roman" pitchFamily="18" charset="0"/>
                <a:ea typeface="가는각진제목체"/>
                <a:cs typeface="Times New Roman" pitchFamily="18" charset="0"/>
              </a:rPr>
              <a:t>Гаалийн үнэлгээний асуудал хариуцсан нэгж </a:t>
            </a:r>
            <a:endParaRPr lang="en-US" altLang="ko-KR" sz="1600">
              <a:latin typeface="Times New Roman" pitchFamily="18" charset="0"/>
              <a:ea typeface="가는각진제목체"/>
              <a:cs typeface="Times New Roman" pitchFamily="18" charset="0"/>
            </a:endParaRPr>
          </a:p>
        </p:txBody>
      </p:sp>
      <p:sp>
        <p:nvSpPr>
          <p:cNvPr id="99" name="AutoShape 446"/>
          <p:cNvSpPr>
            <a:spLocks noChangeArrowheads="1"/>
          </p:cNvSpPr>
          <p:nvPr/>
        </p:nvSpPr>
        <p:spPr bwMode="auto">
          <a:xfrm>
            <a:off x="285750" y="2286000"/>
            <a:ext cx="2500313" cy="928688"/>
          </a:xfrm>
          <a:prstGeom prst="roundRect">
            <a:avLst>
              <a:gd name="adj" fmla="val 6681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62865" tIns="31433" rIns="62865" bIns="31433" anchor="ctr"/>
          <a:lstStyle/>
          <a:p>
            <a:pPr algn="ctr">
              <a:defRPr/>
            </a:pPr>
            <a:r>
              <a:rPr lang="mn-MN" altLang="ko-KR" sz="2000" b="1">
                <a:latin typeface="Times New Roman" pitchFamily="18" charset="0"/>
                <a:cs typeface="Times New Roman" pitchFamily="18" charset="0"/>
              </a:rPr>
              <a:t>Гаалийн газар, </a:t>
            </a:r>
          </a:p>
          <a:p>
            <a:pPr algn="ctr">
              <a:defRPr/>
            </a:pPr>
            <a:r>
              <a:rPr lang="mn-MN" altLang="ko-KR" sz="2000" b="1">
                <a:latin typeface="Times New Roman" pitchFamily="18" charset="0"/>
                <a:cs typeface="Times New Roman" pitchFamily="18" charset="0"/>
              </a:rPr>
              <a:t>хорооны дарга </a:t>
            </a:r>
            <a:endParaRPr lang="ko-KR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Rectangle 33"/>
          <p:cNvSpPr>
            <a:spLocks noChangeArrowheads="1"/>
          </p:cNvSpPr>
          <p:nvPr/>
        </p:nvSpPr>
        <p:spPr bwMode="auto">
          <a:xfrm>
            <a:off x="214313" y="1071563"/>
            <a:ext cx="2714625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mn-MN" altLang="ko-KR" b="1" dirty="0">
                <a:solidFill>
                  <a:schemeClr val="tx1"/>
                </a:solidFill>
                <a:latin typeface="Times New Roman" pitchFamily="18" charset="0"/>
                <a:ea typeface="새굴림"/>
                <a:cs typeface="Times New Roman" pitchFamily="18" charset="0"/>
              </a:rPr>
              <a:t>Мэдүүлэгч  гомдол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mn-MN" altLang="ko-KR" b="1" dirty="0">
                <a:solidFill>
                  <a:schemeClr val="tx1"/>
                </a:solidFill>
                <a:latin typeface="Times New Roman" pitchFamily="18" charset="0"/>
                <a:ea typeface="새굴림"/>
                <a:cs typeface="Times New Roman" pitchFamily="18" charset="0"/>
              </a:rPr>
              <a:t>гаргана  ГТХ 17.1.1</a:t>
            </a:r>
            <a:endParaRPr lang="en-US" altLang="ko-KR" dirty="0">
              <a:solidFill>
                <a:schemeClr val="tx1"/>
              </a:solidFill>
              <a:latin typeface="Times New Roman" pitchFamily="18" charset="0"/>
              <a:ea typeface="새굴림"/>
              <a:cs typeface="Times New Roman" pitchFamily="18" charset="0"/>
            </a:endParaRPr>
          </a:p>
        </p:txBody>
      </p:sp>
      <p:sp>
        <p:nvSpPr>
          <p:cNvPr id="17418" name="Rectangle 1373"/>
          <p:cNvSpPr>
            <a:spLocks noChangeArrowheads="1"/>
          </p:cNvSpPr>
          <p:nvPr/>
        </p:nvSpPr>
        <p:spPr bwMode="auto">
          <a:xfrm>
            <a:off x="500063" y="5643563"/>
            <a:ext cx="2143125" cy="571500"/>
          </a:xfrm>
          <a:prstGeom prst="rect">
            <a:avLst/>
          </a:prstGeom>
          <a:solidFill>
            <a:srgbClr val="DFEAF5"/>
          </a:solidFill>
          <a:ln w="9525">
            <a:solidFill>
              <a:srgbClr val="85AED7"/>
            </a:solidFill>
            <a:miter lim="800000"/>
            <a:headEnd/>
            <a:tailEnd/>
          </a:ln>
        </p:spPr>
        <p:txBody>
          <a:bodyPr lIns="62865" tIns="31433" rIns="62865" bIns="31433" anchor="ctr"/>
          <a:lstStyle/>
          <a:p>
            <a:pPr algn="ctr"/>
            <a:r>
              <a:rPr lang="mn-MN" altLang="ko-KR">
                <a:latin typeface="Times New Roman" pitchFamily="18" charset="0"/>
                <a:ea typeface="가는각진제목체"/>
                <a:cs typeface="Times New Roman" pitchFamily="18" charset="0"/>
              </a:rPr>
              <a:t>Дүгнэлт гаргах </a:t>
            </a:r>
            <a:endParaRPr lang="en-US" altLang="ko-KR">
              <a:latin typeface="Times New Roman" pitchFamily="18" charset="0"/>
              <a:ea typeface="가는각진제목체"/>
              <a:cs typeface="Times New Roman" pitchFamily="18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3500438" y="1928813"/>
            <a:ext cx="1857375" cy="14287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latin typeface="Times New Roman" pitchFamily="18" charset="0"/>
                <a:cs typeface="Times New Roman" pitchFamily="18" charset="0"/>
              </a:rPr>
              <a:t>Дүгнэлтийг үндэслэн шийдвэр гаргана. </a:t>
            </a:r>
          </a:p>
        </p:txBody>
      </p:sp>
      <p:sp>
        <p:nvSpPr>
          <p:cNvPr id="17420" name="Rectangle 1373"/>
          <p:cNvSpPr>
            <a:spLocks noChangeArrowheads="1"/>
          </p:cNvSpPr>
          <p:nvPr/>
        </p:nvSpPr>
        <p:spPr bwMode="auto">
          <a:xfrm>
            <a:off x="6248400" y="4714875"/>
            <a:ext cx="2466975" cy="571500"/>
          </a:xfrm>
          <a:prstGeom prst="rect">
            <a:avLst/>
          </a:prstGeom>
          <a:solidFill>
            <a:srgbClr val="DFEAF5"/>
          </a:solidFill>
          <a:ln w="9525">
            <a:solidFill>
              <a:srgbClr val="85AED7"/>
            </a:solidFill>
            <a:miter lim="800000"/>
            <a:headEnd/>
            <a:tailEnd/>
          </a:ln>
        </p:spPr>
        <p:txBody>
          <a:bodyPr lIns="62865" tIns="31433" rIns="62865" bIns="31433" anchor="ctr"/>
          <a:lstStyle/>
          <a:p>
            <a:pPr algn="ctr"/>
            <a:r>
              <a:rPr lang="mn-MN" altLang="ko-KR" sz="1600">
                <a:latin typeface="Times New Roman" pitchFamily="18" charset="0"/>
                <a:ea typeface="가는각진제목체"/>
                <a:cs typeface="Times New Roman" pitchFamily="18" charset="0"/>
              </a:rPr>
              <a:t>Гаалийн үнэлгээний асуудал хариуцсан нэгж </a:t>
            </a:r>
            <a:endParaRPr lang="en-US" altLang="ko-KR" sz="1600">
              <a:latin typeface="Times New Roman" pitchFamily="18" charset="0"/>
              <a:ea typeface="가는각진제목체"/>
              <a:cs typeface="Times New Roman" pitchFamily="18" charset="0"/>
            </a:endParaRPr>
          </a:p>
        </p:txBody>
      </p:sp>
      <p:sp>
        <p:nvSpPr>
          <p:cNvPr id="121" name="Right Arrow 120"/>
          <p:cNvSpPr/>
          <p:nvPr/>
        </p:nvSpPr>
        <p:spPr>
          <a:xfrm>
            <a:off x="5429250" y="2786063"/>
            <a:ext cx="785813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n-M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Down Arrow 121"/>
          <p:cNvSpPr/>
          <p:nvPr/>
        </p:nvSpPr>
        <p:spPr>
          <a:xfrm>
            <a:off x="4357688" y="3429000"/>
            <a:ext cx="142875" cy="1000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n-M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3286125" y="4500563"/>
            <a:ext cx="2428875" cy="128587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dirty="0">
                <a:latin typeface="Times New Roman" pitchFamily="18" charset="0"/>
                <a:cs typeface="Times New Roman" pitchFamily="18" charset="0"/>
              </a:rPr>
              <a:t>Шийдвэрийг дагаж мөрдөнө </a:t>
            </a:r>
          </a:p>
        </p:txBody>
      </p:sp>
      <p:sp>
        <p:nvSpPr>
          <p:cNvPr id="17424" name="TextBox 123"/>
          <p:cNvSpPr txBox="1">
            <a:spLocks noChangeArrowheads="1"/>
          </p:cNvSpPr>
          <p:nvPr/>
        </p:nvSpPr>
        <p:spPr bwMode="auto">
          <a:xfrm>
            <a:off x="2743200" y="3429000"/>
            <a:ext cx="1685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mn-MN" altLang="en-US" sz="2400" b="1">
                <a:latin typeface="Times New Roman" pitchFamily="18" charset="0"/>
                <a:cs typeface="Times New Roman" pitchFamily="18" charset="0"/>
              </a:rPr>
              <a:t>    тийм</a:t>
            </a:r>
          </a:p>
        </p:txBody>
      </p:sp>
      <p:sp>
        <p:nvSpPr>
          <p:cNvPr id="17425" name="TextBox 124"/>
          <p:cNvSpPr txBox="1">
            <a:spLocks noChangeArrowheads="1"/>
          </p:cNvSpPr>
          <p:nvPr/>
        </p:nvSpPr>
        <p:spPr bwMode="auto">
          <a:xfrm>
            <a:off x="5334000" y="1905000"/>
            <a:ext cx="857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mn-MN" altLang="en-US" sz="2000" b="1">
                <a:latin typeface="Times New Roman" pitchFamily="18" charset="0"/>
                <a:cs typeface="Times New Roman" pitchFamily="18" charset="0"/>
              </a:rPr>
              <a:t>   үгүй</a:t>
            </a:r>
          </a:p>
        </p:txBody>
      </p:sp>
      <p:sp>
        <p:nvSpPr>
          <p:cNvPr id="17426" name="Rectangle 1373"/>
          <p:cNvSpPr>
            <a:spLocks noChangeArrowheads="1"/>
          </p:cNvSpPr>
          <p:nvPr/>
        </p:nvSpPr>
        <p:spPr bwMode="auto">
          <a:xfrm>
            <a:off x="6500813" y="5643563"/>
            <a:ext cx="2214562" cy="500062"/>
          </a:xfrm>
          <a:prstGeom prst="rect">
            <a:avLst/>
          </a:prstGeom>
          <a:solidFill>
            <a:srgbClr val="DFEAF5"/>
          </a:solidFill>
          <a:ln w="9525">
            <a:solidFill>
              <a:srgbClr val="85AED7"/>
            </a:solidFill>
            <a:miter lim="800000"/>
            <a:headEnd/>
            <a:tailEnd/>
          </a:ln>
        </p:spPr>
        <p:txBody>
          <a:bodyPr lIns="62865" tIns="31433" rIns="62865" bIns="31433" anchor="ctr"/>
          <a:lstStyle/>
          <a:p>
            <a:pPr algn="ctr"/>
            <a:r>
              <a:rPr lang="mn-MN" altLang="ko-KR">
                <a:latin typeface="Times New Roman" pitchFamily="18" charset="0"/>
                <a:ea typeface="가는각진제목체"/>
                <a:cs typeface="Times New Roman" pitchFamily="18" charset="0"/>
              </a:rPr>
              <a:t>Дүгнэлт гаргах </a:t>
            </a:r>
            <a:endParaRPr lang="en-US" altLang="ko-KR">
              <a:latin typeface="Times New Roman" pitchFamily="18" charset="0"/>
              <a:ea typeface="가는각진제목체"/>
              <a:cs typeface="Times New Roman" pitchFamily="18" charset="0"/>
            </a:endParaRPr>
          </a:p>
        </p:txBody>
      </p:sp>
      <p:sp>
        <p:nvSpPr>
          <p:cNvPr id="127" name="Right Arrow 126"/>
          <p:cNvSpPr/>
          <p:nvPr/>
        </p:nvSpPr>
        <p:spPr>
          <a:xfrm>
            <a:off x="2786063" y="2786063"/>
            <a:ext cx="714375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n-M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Right Arrow 127"/>
          <p:cNvSpPr/>
          <p:nvPr/>
        </p:nvSpPr>
        <p:spPr>
          <a:xfrm rot="5400000">
            <a:off x="1298575" y="2049463"/>
            <a:ext cx="285750" cy="44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n-M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ight Arrow 128"/>
          <p:cNvSpPr/>
          <p:nvPr/>
        </p:nvSpPr>
        <p:spPr>
          <a:xfrm rot="5400000" flipV="1">
            <a:off x="7370762" y="1941513"/>
            <a:ext cx="214313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n-M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ight Arrow 129"/>
          <p:cNvSpPr/>
          <p:nvPr/>
        </p:nvSpPr>
        <p:spPr>
          <a:xfrm rot="5400000">
            <a:off x="1273175" y="3441700"/>
            <a:ext cx="357188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n-M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ight Arrow 130"/>
          <p:cNvSpPr/>
          <p:nvPr/>
        </p:nvSpPr>
        <p:spPr>
          <a:xfrm rot="5400000">
            <a:off x="1285875" y="4429125"/>
            <a:ext cx="357188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n-M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Right Arrow 131"/>
          <p:cNvSpPr/>
          <p:nvPr/>
        </p:nvSpPr>
        <p:spPr>
          <a:xfrm rot="5400000">
            <a:off x="1285875" y="5429250"/>
            <a:ext cx="357188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n-MN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4" name="Straight Connector 133"/>
          <p:cNvCxnSpPr>
            <a:stCxn id="17418" idx="1"/>
          </p:cNvCxnSpPr>
          <p:nvPr/>
        </p:nvCxnSpPr>
        <p:spPr>
          <a:xfrm rot="10800000">
            <a:off x="214313" y="5929313"/>
            <a:ext cx="2857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5400000" flipH="1" flipV="1">
            <a:off x="-1393825" y="4322763"/>
            <a:ext cx="32162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99" idx="1"/>
            <a:endCxn id="99" idx="1"/>
          </p:cNvCxnSpPr>
          <p:nvPr/>
        </p:nvCxnSpPr>
        <p:spPr>
          <a:xfrm rot="10800000">
            <a:off x="285750" y="274955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99" idx="1"/>
            <a:endCxn id="99" idx="1"/>
          </p:cNvCxnSpPr>
          <p:nvPr/>
        </p:nvCxnSpPr>
        <p:spPr>
          <a:xfrm rot="10800000">
            <a:off x="285750" y="2749550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 flipV="1">
            <a:off x="214313" y="2714625"/>
            <a:ext cx="142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8" name="Rectangle 1373"/>
          <p:cNvSpPr>
            <a:spLocks noChangeArrowheads="1"/>
          </p:cNvSpPr>
          <p:nvPr/>
        </p:nvSpPr>
        <p:spPr bwMode="auto">
          <a:xfrm>
            <a:off x="6248400" y="3857625"/>
            <a:ext cx="2466975" cy="642938"/>
          </a:xfrm>
          <a:prstGeom prst="rect">
            <a:avLst/>
          </a:prstGeom>
          <a:solidFill>
            <a:srgbClr val="DFEAF5"/>
          </a:solidFill>
          <a:ln w="9525">
            <a:solidFill>
              <a:srgbClr val="85AED7"/>
            </a:solidFill>
            <a:miter lim="800000"/>
            <a:headEnd/>
            <a:tailEnd/>
          </a:ln>
        </p:spPr>
        <p:txBody>
          <a:bodyPr lIns="62865" tIns="31433" rIns="62865" bIns="31433" anchor="ctr"/>
          <a:lstStyle/>
          <a:p>
            <a:pPr algn="ctr"/>
            <a:r>
              <a:rPr lang="mn-MN" altLang="ko-KR" sz="1600">
                <a:latin typeface="Times New Roman" pitchFamily="18" charset="0"/>
                <a:ea typeface="가는각진제목체"/>
                <a:cs typeface="Times New Roman" pitchFamily="18" charset="0"/>
              </a:rPr>
              <a:t>Гомдлыг хянаж дүгнэлт гаргах </a:t>
            </a:r>
            <a:endParaRPr lang="en-US" altLang="ko-KR" sz="1600">
              <a:latin typeface="Times New Roman" pitchFamily="18" charset="0"/>
              <a:ea typeface="가는각진제목체"/>
              <a:cs typeface="Times New Roman" pitchFamily="18" charset="0"/>
            </a:endParaRPr>
          </a:p>
        </p:txBody>
      </p:sp>
      <p:sp>
        <p:nvSpPr>
          <p:cNvPr id="161" name="Right Arrow 160"/>
          <p:cNvSpPr/>
          <p:nvPr/>
        </p:nvSpPr>
        <p:spPr>
          <a:xfrm rot="5400000">
            <a:off x="7353300" y="3576638"/>
            <a:ext cx="366713" cy="71437"/>
          </a:xfrm>
          <a:prstGeom prst="rightArrow">
            <a:avLst>
              <a:gd name="adj1" fmla="val 50000"/>
              <a:gd name="adj2" fmla="val 53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n-M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Right Arrow 161"/>
          <p:cNvSpPr/>
          <p:nvPr/>
        </p:nvSpPr>
        <p:spPr>
          <a:xfrm rot="5400000">
            <a:off x="7488238" y="4584700"/>
            <a:ext cx="214312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n-M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Right Arrow 162"/>
          <p:cNvSpPr/>
          <p:nvPr/>
        </p:nvSpPr>
        <p:spPr>
          <a:xfrm rot="5400000" flipV="1">
            <a:off x="7465219" y="5464969"/>
            <a:ext cx="285750" cy="71438"/>
          </a:xfrm>
          <a:prstGeom prst="rightArrow">
            <a:avLst>
              <a:gd name="adj1" fmla="val 50000"/>
              <a:gd name="adj2" fmla="val 466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mn-MN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6" name="Straight Connector 175"/>
          <p:cNvCxnSpPr/>
          <p:nvPr/>
        </p:nvCxnSpPr>
        <p:spPr>
          <a:xfrm rot="10800000">
            <a:off x="5929313" y="3071813"/>
            <a:ext cx="3571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5400000">
            <a:off x="4464844" y="4536282"/>
            <a:ext cx="29305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5929313" y="6000750"/>
            <a:ext cx="5715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81000" y="1066800"/>
            <a:ext cx="2667000" cy="548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791200" y="990600"/>
            <a:ext cx="3124200" cy="5486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0" name="Round Same Side Corner Rectangle 39"/>
          <p:cNvSpPr/>
          <p:nvPr/>
        </p:nvSpPr>
        <p:spPr>
          <a:xfrm>
            <a:off x="0" y="0"/>
            <a:ext cx="9144000" cy="914400"/>
          </a:xfrm>
          <a:prstGeom prst="round2Same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mn-MN" sz="2800" b="1" dirty="0">
                <a:latin typeface="Times New Roman" pitchFamily="18" charset="0"/>
                <a:cs typeface="Times New Roman" pitchFamily="18" charset="0"/>
              </a:rPr>
              <a:t>Барааны  ангилал, үнэлгээтэй холбоотой гомдол маргааныг хянан  шийдвэрлэх үйл ажиллагаа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ctr" eaLnBrk="1" hangingPunct="1"/>
            <a:r>
              <a:rPr lang="mn-MN" sz="2800" b="1" dirty="0" smtClean="0">
                <a:latin typeface="Times New Roman" pitchFamily="18" charset="0"/>
                <a:cs typeface="Times New Roman" pitchFamily="18" charset="0"/>
              </a:rPr>
              <a:t>2014.01.01-2014.09.23-ны байдлаар экспортод гаргасан эрдсийн бүтээгдэхүүн</a:t>
            </a:r>
            <a:endParaRPr lang="en-US" sz="2800" b="1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057401"/>
          <a:ext cx="8229600" cy="3945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2590800"/>
                <a:gridCol w="2438400"/>
                <a:gridCol w="2667000"/>
              </a:tblGrid>
              <a:tr h="941538"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Д/д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Барааны нэр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Барааны код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Нийт бүрдүүлэлтийн тоо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3537"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Нүүрс,</a:t>
                      </a:r>
                      <a:r>
                        <a:rPr lang="mn-MN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коксжих, чулуун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2701.12.10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21340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5494"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Нүүрс, чулуун</a:t>
                      </a:r>
                      <a:r>
                        <a:rPr lang="mn-MN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2701.12.90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37730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5494"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Баяжмал,</a:t>
                      </a:r>
                      <a:r>
                        <a:rPr lang="mn-MN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зэсийн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2603.00.20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10459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5494"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Нефть,</a:t>
                      </a:r>
                      <a:r>
                        <a:rPr lang="mn-MN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түүхий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2709.00.20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12743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8256"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sz="1800" dirty="0" smtClean="0"/>
                        <a:t>Жонш</a:t>
                      </a:r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2529.21.30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1111</a:t>
                      </a:r>
                    </a:p>
                  </a:txBody>
                  <a:tcPr/>
                </a:tc>
              </a:tr>
              <a:tr h="545494"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Төмрийн</a:t>
                      </a:r>
                      <a:r>
                        <a:rPr lang="mn-MN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хүдэр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2601.11.10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23432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mn-MN" sz="4400" b="1" dirty="0" smtClean="0">
                <a:latin typeface="Times New Roman" pitchFamily="18" charset="0"/>
                <a:cs typeface="Times New Roman" pitchFamily="18" charset="0"/>
              </a:rPr>
              <a:t>1. Нүүрс, коксжих, чулуун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/2701.12.10/</a:t>
            </a:r>
            <a:r>
              <a:rPr lang="mn-M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 smtClean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406400" y="3505200"/>
          <a:ext cx="8483600" cy="287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826565"/>
              </p:ext>
            </p:extLst>
          </p:nvPr>
        </p:nvGraphicFramePr>
        <p:xfrm>
          <a:off x="990600" y="2133600"/>
          <a:ext cx="7467600" cy="11163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/>
                <a:gridCol w="1072342"/>
                <a:gridCol w="1221971"/>
                <a:gridCol w="1221971"/>
                <a:gridCol w="1221971"/>
                <a:gridCol w="1357745"/>
              </a:tblGrid>
              <a:tr h="46200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8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Үнэлгээний</a:t>
                      </a:r>
                      <a:r>
                        <a:rPr lang="mn-MN" sz="18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арга</a:t>
                      </a:r>
                      <a:endParaRPr lang="en-US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Нийт </a:t>
                      </a:r>
                      <a:endParaRPr lang="mn-MN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/>
                </a:tc>
              </a:tr>
              <a:tr h="45239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8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Мэдүүлгийн</a:t>
                      </a:r>
                      <a:r>
                        <a:rPr lang="mn-MN" sz="18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бичлэг тоо</a:t>
                      </a:r>
                      <a:endParaRPr lang="en-US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21230</a:t>
                      </a:r>
                      <a:endParaRPr lang="en-US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en-US" sz="18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21340</a:t>
                      </a:r>
                      <a:endParaRPr lang="en-US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1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mn-MN" sz="4400" b="1" dirty="0" smtClean="0">
                <a:latin typeface="Times New Roman" pitchFamily="18" charset="0"/>
                <a:cs typeface="Times New Roman" pitchFamily="18" charset="0"/>
              </a:rPr>
              <a:t>2. Нүүрс, чулуун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/2701.12.90/</a:t>
            </a:r>
            <a:r>
              <a:rPr lang="mn-M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 smtClean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4946355"/>
              </p:ext>
            </p:extLst>
          </p:nvPr>
        </p:nvGraphicFramePr>
        <p:xfrm>
          <a:off x="762000" y="2133600"/>
          <a:ext cx="7772400" cy="12382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2600"/>
                <a:gridCol w="838200"/>
                <a:gridCol w="1295400"/>
                <a:gridCol w="1295400"/>
                <a:gridCol w="1295400"/>
                <a:gridCol w="1295400"/>
              </a:tblGrid>
              <a:tr h="496888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Үнэлгээний</a:t>
                      </a:r>
                      <a:r>
                        <a:rPr lang="mn-MN" sz="20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арга 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Нийт </a:t>
                      </a:r>
                      <a:endParaRPr lang="mn-MN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</a:tr>
              <a:tr h="496888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Мэдүүлгийн бичлэг тоо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36620</a:t>
                      </a:r>
                      <a:endParaRPr lang="en-US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1110</a:t>
                      </a:r>
                      <a:endParaRPr lang="en-US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37730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3" marB="0" anchor="ctr"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787400" y="3429000"/>
          <a:ext cx="7797800" cy="302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mn-MN" sz="4400" b="1" dirty="0" smtClean="0">
                <a:latin typeface="Times New Roman" pitchFamily="18" charset="0"/>
                <a:cs typeface="Times New Roman" pitchFamily="18" charset="0"/>
              </a:rPr>
              <a:t>Баяжмал, зэсийн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/2603.00.20/</a:t>
            </a:r>
            <a:endParaRPr lang="en-US" sz="4400" b="1" dirty="0" smtClean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7377290"/>
              </p:ext>
            </p:extLst>
          </p:nvPr>
        </p:nvGraphicFramePr>
        <p:xfrm>
          <a:off x="990600" y="2057400"/>
          <a:ext cx="7620000" cy="12382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5000"/>
                <a:gridCol w="838200"/>
                <a:gridCol w="1066800"/>
                <a:gridCol w="1270000"/>
                <a:gridCol w="1270000"/>
                <a:gridCol w="1270000"/>
              </a:tblGrid>
              <a:tr h="428619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Үнэлгээний</a:t>
                      </a:r>
                      <a:r>
                        <a:rPr lang="mn-MN" sz="20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арга 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Нийт </a:t>
                      </a:r>
                      <a:endParaRPr lang="mn-MN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</a:tr>
              <a:tr h="428619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Мэдүүгийн бичлэгийн тоо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10459</a:t>
                      </a:r>
                      <a:endParaRPr lang="en-US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10459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914400" y="3581400"/>
          <a:ext cx="74676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mn-MN" sz="4400" b="1" dirty="0" smtClean="0">
                <a:latin typeface="Times New Roman" pitchFamily="18" charset="0"/>
                <a:cs typeface="Times New Roman" pitchFamily="18" charset="0"/>
              </a:rPr>
              <a:t>Нефть, түүхий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/2709.00.20/</a:t>
            </a:r>
            <a:r>
              <a:rPr lang="mn-MN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131106"/>
              </p:ext>
            </p:extLst>
          </p:nvPr>
        </p:nvGraphicFramePr>
        <p:xfrm>
          <a:off x="762000" y="2057400"/>
          <a:ext cx="7696200" cy="12382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0"/>
                <a:gridCol w="990600"/>
                <a:gridCol w="1028700"/>
                <a:gridCol w="1282700"/>
                <a:gridCol w="1282700"/>
                <a:gridCol w="1282700"/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Үнэлгээний</a:t>
                      </a:r>
                      <a:r>
                        <a:rPr lang="mn-MN" sz="20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арга 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Нийт </a:t>
                      </a:r>
                      <a:endParaRPr lang="mn-MN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Мэдүүлгийн</a:t>
                      </a:r>
                      <a:r>
                        <a:rPr lang="mn-MN" sz="20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бичлэгийн тоо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12743</a:t>
                      </a:r>
                      <a:endParaRPr lang="en-US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12743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838200" y="3886200"/>
          <a:ext cx="7696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mn-MN" sz="4400" b="1" dirty="0" smtClean="0">
                <a:latin typeface="Times New Roman" pitchFamily="18" charset="0"/>
                <a:cs typeface="Times New Roman" pitchFamily="18" charset="0"/>
              </a:rPr>
              <a:t>Жонш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/2529.21.30/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1347041"/>
              </p:ext>
            </p:extLst>
          </p:nvPr>
        </p:nvGraphicFramePr>
        <p:xfrm>
          <a:off x="990600" y="1915638"/>
          <a:ext cx="7696200" cy="1238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2600"/>
                <a:gridCol w="812800"/>
                <a:gridCol w="1282700"/>
                <a:gridCol w="1282700"/>
                <a:gridCol w="1282700"/>
                <a:gridCol w="1282700"/>
              </a:tblGrid>
              <a:tr h="566181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Үнэлгээний</a:t>
                      </a:r>
                      <a:r>
                        <a:rPr lang="mn-MN" sz="20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арга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Нийт </a:t>
                      </a:r>
                      <a:endParaRPr lang="mn-MN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</a:tr>
              <a:tr h="566181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Мэдүүлгийн</a:t>
                      </a:r>
                      <a:r>
                        <a:rPr lang="mn-MN" sz="20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бичлэг тоо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en-US" sz="2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1001</a:t>
                      </a:r>
                      <a:endParaRPr lang="en-US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1111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2" marB="0" anchor="ctr"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939800" y="3657600"/>
          <a:ext cx="7645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mn-MN" sz="4400" b="1" dirty="0" smtClean="0">
                <a:latin typeface="Times New Roman" pitchFamily="18" charset="0"/>
                <a:cs typeface="Times New Roman" pitchFamily="18" charset="0"/>
              </a:rPr>
              <a:t>Төмрийн хүдэр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/2601.11.10/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206556"/>
              </p:ext>
            </p:extLst>
          </p:nvPr>
        </p:nvGraphicFramePr>
        <p:xfrm>
          <a:off x="609600" y="1905620"/>
          <a:ext cx="7848600" cy="129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/>
                <a:gridCol w="1092200"/>
                <a:gridCol w="1308100"/>
                <a:gridCol w="1308100"/>
                <a:gridCol w="1308100"/>
                <a:gridCol w="1308100"/>
              </a:tblGrid>
              <a:tr h="647390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Үнэлгээний</a:t>
                      </a:r>
                      <a:r>
                        <a:rPr lang="mn-MN" sz="20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арга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Нийт </a:t>
                      </a:r>
                      <a:endParaRPr lang="mn-MN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</a:tr>
              <a:tr h="647390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20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Мэдүүлгийн бичлэг</a:t>
                      </a:r>
                      <a:r>
                        <a:rPr lang="mn-MN" sz="2000" b="1" i="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тоо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727</a:t>
                      </a:r>
                      <a:endParaRPr lang="en-US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2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22705</a:t>
                      </a:r>
                      <a:endParaRPr lang="en-US" sz="20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23432</a:t>
                      </a:r>
                      <a:endParaRPr lang="en-US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2" marB="0" anchor="ctr"/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685800" y="3276600"/>
          <a:ext cx="78486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3200400"/>
            <a:ext cx="8229600" cy="838200"/>
          </a:xfrm>
        </p:spPr>
        <p:txBody>
          <a:bodyPr/>
          <a:lstStyle/>
          <a:p>
            <a:pPr algn="ctr"/>
            <a:r>
              <a:rPr lang="mn-MN" sz="4000" dirty="0" smtClean="0">
                <a:latin typeface="Times New Roman" pitchFamily="18" charset="0"/>
                <a:cs typeface="Times New Roman" pitchFamily="18" charset="0"/>
              </a:rPr>
              <a:t>Анхаарал тавьсанд баярлалаа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219200"/>
            <a:ext cx="19573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2484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mn-MN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ГААЛИЙН ҮНЭ</a:t>
            </a:r>
            <a:endParaRPr lang="en-GB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419600"/>
            <a:ext cx="36099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lowchart: Multidocument 6"/>
          <p:cNvSpPr/>
          <p:nvPr/>
        </p:nvSpPr>
        <p:spPr>
          <a:xfrm>
            <a:off x="533400" y="1143000"/>
            <a:ext cx="8077200" cy="2971800"/>
          </a:xfrm>
          <a:prstGeom prst="flowChartMultidocumen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2800" b="1" dirty="0">
                <a:solidFill>
                  <a:srgbClr val="000066"/>
                </a:solidFill>
                <a:latin typeface="Times New Roman" charset="0"/>
                <a:cs typeface="Times New Roman" charset="0"/>
              </a:rPr>
              <a:t>Экспортын барааны </a:t>
            </a:r>
            <a:r>
              <a:rPr lang="mn-MN" sz="2800" b="1" u="sng" dirty="0">
                <a:solidFill>
                  <a:srgbClr val="000066"/>
                </a:solidFill>
                <a:latin typeface="Times New Roman" charset="0"/>
                <a:cs typeface="Times New Roman" charset="0"/>
              </a:rPr>
              <a:t>ГААЛИЙН ҮНЭ </a:t>
            </a:r>
            <a:r>
              <a:rPr lang="mn-MN" sz="2800" b="1" dirty="0">
                <a:solidFill>
                  <a:srgbClr val="000066"/>
                </a:solidFill>
                <a:latin typeface="Times New Roman" charset="0"/>
                <a:cs typeface="Times New Roman" charset="0"/>
              </a:rPr>
              <a:t>нь Монгол Улсын хилийн өртөө хүртэлх бараа нийлүүлэх нөхцөлөөр тодорхойлогдоно.</a:t>
            </a:r>
            <a:endParaRPr lang="en-US" sz="2800" dirty="0">
              <a:solidFill>
                <a:srgbClr val="000066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505200"/>
            <a:ext cx="31242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4800600"/>
            <a:ext cx="243840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304800" y="152400"/>
            <a:ext cx="861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mn-MN" alt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ЭКСПОРТЫН БАРААНЫ ГААЛИЙН ҮНЭЛГЭЭНИЙ АРГА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95600" y="838200"/>
            <a:ext cx="58674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ХЭЛЦЛИЙН ҮНИЙН АРГА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Multidocument 5"/>
          <p:cNvSpPr/>
          <p:nvPr/>
        </p:nvSpPr>
        <p:spPr>
          <a:xfrm>
            <a:off x="228600" y="1066800"/>
            <a:ext cx="1524000" cy="685800"/>
          </a:xfrm>
          <a:prstGeom prst="flowChartMulti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1-Р АРГА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Multidocument 6"/>
          <p:cNvSpPr/>
          <p:nvPr/>
        </p:nvSpPr>
        <p:spPr>
          <a:xfrm>
            <a:off x="304800" y="3505200"/>
            <a:ext cx="1447800" cy="762000"/>
          </a:xfrm>
          <a:prstGeom prst="flowChartMultidocumen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3-Р АРГА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Multidocument 7"/>
          <p:cNvSpPr/>
          <p:nvPr/>
        </p:nvSpPr>
        <p:spPr>
          <a:xfrm>
            <a:off x="304800" y="2286000"/>
            <a:ext cx="1447800" cy="685800"/>
          </a:xfrm>
          <a:prstGeom prst="flowChartMultidocumen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2-Р АРГА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ultidocument 10"/>
          <p:cNvSpPr/>
          <p:nvPr/>
        </p:nvSpPr>
        <p:spPr>
          <a:xfrm>
            <a:off x="304800" y="4648200"/>
            <a:ext cx="1447800" cy="838200"/>
          </a:xfrm>
          <a:prstGeom prst="flowChartMulti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4-Р АРГА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95600" y="2057400"/>
            <a:ext cx="5867400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ЗАРДЛААС ТООЦОХ</a:t>
            </a:r>
          </a:p>
          <a:p>
            <a:pPr algn="ctr" eaLnBrk="1" hangingPunct="1">
              <a:defRPr/>
            </a:pPr>
            <a:r>
              <a:rPr lang="mn-MN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ҮНИЙН АРГА</a:t>
            </a:r>
            <a:endParaRPr lang="en-US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895600" y="3276600"/>
            <a:ext cx="5867400" cy="990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НЭГ ТӨРЛИЙН, ЭСХҮЛ ИЖИЛ ТӨРЛИЙН БАРААНЫ ХЭЛЦЛИЙН </a:t>
            </a:r>
          </a:p>
          <a:p>
            <a:pPr algn="ctr" eaLnBrk="1" hangingPunct="1">
              <a:defRPr/>
            </a:pPr>
            <a:r>
              <a:rPr lang="mn-MN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ҮНИЙН АРГА</a:t>
            </a:r>
            <a:endParaRPr lang="en-US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95600" y="4495800"/>
            <a:ext cx="5867400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ЗАХ ЗЭЭЛИЙН МЭДЭЭЛЭЛ, СУДАЛГААНЫ АРГА</a:t>
            </a:r>
            <a:endParaRPr lang="en-US" dirty="0"/>
          </a:p>
        </p:txBody>
      </p:sp>
      <p:pic>
        <p:nvPicPr>
          <p:cNvPr id="235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0668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28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5814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4800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990600"/>
            <a:ext cx="533400" cy="507890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2286001"/>
            <a:ext cx="533400" cy="507890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2" y="4800601"/>
            <a:ext cx="480167" cy="457201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3505200"/>
            <a:ext cx="533400" cy="507890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09800" y="228600"/>
            <a:ext cx="5410200" cy="533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ХЭЛЦЛИЙН ҮНИЙН АРГА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28800" y="914400"/>
            <a:ext cx="7010400" cy="1219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МУ-ын хил хүртэл уг барааг хүргэхэд барааны дараах зардал, төлбөр :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685800"/>
            <a:ext cx="1981200" cy="14478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НЭМЖ </a:t>
            </a:r>
          </a:p>
          <a:p>
            <a:pPr algn="ctr" eaLnBrk="1" hangingPunct="1">
              <a:defRPr/>
            </a:pPr>
            <a:r>
              <a:rPr lang="mn-M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ТООЦОХ ЗАРДАЛ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144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4400"/>
            <a:ext cx="144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0"/>
            <a:ext cx="129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1028"/>
          <p:cNvSpPr>
            <a:spLocks/>
          </p:cNvSpPr>
          <p:nvPr/>
        </p:nvSpPr>
        <p:spPr bwMode="auto">
          <a:xfrm>
            <a:off x="1317627" y="2362200"/>
            <a:ext cx="7597775" cy="762000"/>
          </a:xfrm>
          <a:custGeom>
            <a:avLst/>
            <a:gdLst>
              <a:gd name="T0" fmla="*/ 2147483647 w 5014"/>
              <a:gd name="T1" fmla="*/ 0 h 679"/>
              <a:gd name="T2" fmla="*/ 2147483647 w 5014"/>
              <a:gd name="T3" fmla="*/ 0 h 679"/>
              <a:gd name="T4" fmla="*/ 2147483647 w 5014"/>
              <a:gd name="T5" fmla="*/ 2147483647 h 679"/>
              <a:gd name="T6" fmla="*/ 2147483647 w 5014"/>
              <a:gd name="T7" fmla="*/ 2147483647 h 679"/>
              <a:gd name="T8" fmla="*/ 0 w 5014"/>
              <a:gd name="T9" fmla="*/ 2147483647 h 679"/>
              <a:gd name="T10" fmla="*/ 2147483647 w 5014"/>
              <a:gd name="T11" fmla="*/ 0 h 6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14"/>
              <a:gd name="T19" fmla="*/ 0 h 679"/>
              <a:gd name="T20" fmla="*/ 5014 w 5014"/>
              <a:gd name="T21" fmla="*/ 679 h 6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14" h="679">
                <a:moveTo>
                  <a:pt x="737" y="0"/>
                </a:moveTo>
                <a:lnTo>
                  <a:pt x="4424" y="0"/>
                </a:lnTo>
                <a:lnTo>
                  <a:pt x="5013" y="678"/>
                </a:lnTo>
                <a:lnTo>
                  <a:pt x="589" y="678"/>
                </a:lnTo>
                <a:lnTo>
                  <a:pt x="0" y="678"/>
                </a:lnTo>
                <a:lnTo>
                  <a:pt x="737" y="0"/>
                </a:lnTo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algn="ctr" defTabSz="762000">
              <a:defRPr/>
            </a:pPr>
            <a:r>
              <a:rPr lang="mn-MN" altLang="ja-JP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Тээврийн зардал</a:t>
            </a:r>
            <a:endParaRPr lang="en-GB" altLang="ja-JP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029"/>
          <p:cNvSpPr>
            <a:spLocks/>
          </p:cNvSpPr>
          <p:nvPr/>
        </p:nvSpPr>
        <p:spPr bwMode="auto">
          <a:xfrm>
            <a:off x="1241427" y="3276602"/>
            <a:ext cx="7597775" cy="1076325"/>
          </a:xfrm>
          <a:custGeom>
            <a:avLst/>
            <a:gdLst>
              <a:gd name="T0" fmla="*/ 2147483647 w 5014"/>
              <a:gd name="T1" fmla="*/ 0 h 678"/>
              <a:gd name="T2" fmla="*/ 2147483647 w 5014"/>
              <a:gd name="T3" fmla="*/ 0 h 678"/>
              <a:gd name="T4" fmla="*/ 2147483647 w 5014"/>
              <a:gd name="T5" fmla="*/ 2147483647 h 678"/>
              <a:gd name="T6" fmla="*/ 2147483647 w 5014"/>
              <a:gd name="T7" fmla="*/ 2147483647 h 678"/>
              <a:gd name="T8" fmla="*/ 0 w 5014"/>
              <a:gd name="T9" fmla="*/ 2147483647 h 678"/>
              <a:gd name="T10" fmla="*/ 2147483647 w 5014"/>
              <a:gd name="T11" fmla="*/ 0 h 6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14"/>
              <a:gd name="T19" fmla="*/ 0 h 678"/>
              <a:gd name="T20" fmla="*/ 5014 w 5014"/>
              <a:gd name="T21" fmla="*/ 678 h 6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14" h="678">
                <a:moveTo>
                  <a:pt x="737" y="0"/>
                </a:moveTo>
                <a:lnTo>
                  <a:pt x="4424" y="0"/>
                </a:lnTo>
                <a:lnTo>
                  <a:pt x="5013" y="677"/>
                </a:lnTo>
                <a:lnTo>
                  <a:pt x="589" y="677"/>
                </a:lnTo>
                <a:lnTo>
                  <a:pt x="0" y="677"/>
                </a:lnTo>
                <a:lnTo>
                  <a:pt x="737" y="0"/>
                </a:lnTo>
              </a:path>
            </a:pathLst>
          </a:custGeom>
          <a:solidFill>
            <a:schemeClr val="bg1"/>
          </a:solidFill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 algn="ctr" defTabSz="762000">
              <a:defRPr/>
            </a:pPr>
            <a:r>
              <a:rPr lang="mn-MN" altLang="ja-JP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Ачиж буулгах болон </a:t>
            </a:r>
          </a:p>
          <a:p>
            <a:pPr algn="ctr" defTabSz="762000">
              <a:defRPr/>
            </a:pPr>
            <a:r>
              <a:rPr lang="mn-MN" altLang="ja-JP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шилжүүлэн ачих зардал</a:t>
            </a:r>
            <a:endParaRPr lang="en-GB" altLang="ja-JP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1027"/>
          <p:cNvSpPr>
            <a:spLocks/>
          </p:cNvSpPr>
          <p:nvPr/>
        </p:nvSpPr>
        <p:spPr bwMode="auto">
          <a:xfrm>
            <a:off x="936627" y="5562600"/>
            <a:ext cx="8207375" cy="1074738"/>
          </a:xfrm>
          <a:custGeom>
            <a:avLst/>
            <a:gdLst>
              <a:gd name="T0" fmla="*/ 2147483647 w 5014"/>
              <a:gd name="T1" fmla="*/ 0 h 677"/>
              <a:gd name="T2" fmla="*/ 2147483647 w 5014"/>
              <a:gd name="T3" fmla="*/ 0 h 677"/>
              <a:gd name="T4" fmla="*/ 2147483647 w 5014"/>
              <a:gd name="T5" fmla="*/ 2147483647 h 677"/>
              <a:gd name="T6" fmla="*/ 2147483647 w 5014"/>
              <a:gd name="T7" fmla="*/ 2147483647 h 677"/>
              <a:gd name="T8" fmla="*/ 0 w 5014"/>
              <a:gd name="T9" fmla="*/ 2147483647 h 677"/>
              <a:gd name="T10" fmla="*/ 2147483647 w 5014"/>
              <a:gd name="T11" fmla="*/ 0 h 6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14"/>
              <a:gd name="T19" fmla="*/ 0 h 677"/>
              <a:gd name="T20" fmla="*/ 5014 w 5014"/>
              <a:gd name="T21" fmla="*/ 677 h 6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14" h="677">
                <a:moveTo>
                  <a:pt x="737" y="0"/>
                </a:moveTo>
                <a:lnTo>
                  <a:pt x="4424" y="0"/>
                </a:lnTo>
                <a:lnTo>
                  <a:pt x="5013" y="676"/>
                </a:lnTo>
                <a:lnTo>
                  <a:pt x="589" y="676"/>
                </a:lnTo>
                <a:lnTo>
                  <a:pt x="0" y="676"/>
                </a:lnTo>
                <a:lnTo>
                  <a:pt x="737" y="0"/>
                </a:lnTo>
              </a:path>
            </a:pathLst>
          </a:cu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ctr" defTabSz="762000">
              <a:defRPr/>
            </a:pPr>
            <a:r>
              <a:rPr lang="mn-MN" altLang="ja-JP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Тээврийн болон экспортын бичиг</a:t>
            </a:r>
          </a:p>
          <a:p>
            <a:pPr algn="ctr" defTabSz="762000">
              <a:defRPr/>
            </a:pPr>
            <a:r>
              <a:rPr lang="mn-MN" altLang="ja-JP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баримт, бүрдүүлэлтийн хураамж</a:t>
            </a:r>
            <a:endParaRPr lang="en-GB" altLang="ja-JP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reeform 1027"/>
          <p:cNvSpPr>
            <a:spLocks/>
          </p:cNvSpPr>
          <p:nvPr/>
        </p:nvSpPr>
        <p:spPr bwMode="auto">
          <a:xfrm>
            <a:off x="936627" y="4495800"/>
            <a:ext cx="8207375" cy="769938"/>
          </a:xfrm>
          <a:custGeom>
            <a:avLst/>
            <a:gdLst>
              <a:gd name="T0" fmla="*/ 2147483647 w 5014"/>
              <a:gd name="T1" fmla="*/ 0 h 677"/>
              <a:gd name="T2" fmla="*/ 2147483647 w 5014"/>
              <a:gd name="T3" fmla="*/ 0 h 677"/>
              <a:gd name="T4" fmla="*/ 2147483647 w 5014"/>
              <a:gd name="T5" fmla="*/ 2147483647 h 677"/>
              <a:gd name="T6" fmla="*/ 2147483647 w 5014"/>
              <a:gd name="T7" fmla="*/ 2147483647 h 677"/>
              <a:gd name="T8" fmla="*/ 0 w 5014"/>
              <a:gd name="T9" fmla="*/ 2147483647 h 677"/>
              <a:gd name="T10" fmla="*/ 2147483647 w 5014"/>
              <a:gd name="T11" fmla="*/ 0 h 6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14"/>
              <a:gd name="T19" fmla="*/ 0 h 677"/>
              <a:gd name="T20" fmla="*/ 5014 w 5014"/>
              <a:gd name="T21" fmla="*/ 677 h 6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14" h="677">
                <a:moveTo>
                  <a:pt x="737" y="0"/>
                </a:moveTo>
                <a:lnTo>
                  <a:pt x="4424" y="0"/>
                </a:lnTo>
                <a:lnTo>
                  <a:pt x="5013" y="676"/>
                </a:lnTo>
                <a:lnTo>
                  <a:pt x="589" y="676"/>
                </a:lnTo>
                <a:lnTo>
                  <a:pt x="0" y="676"/>
                </a:lnTo>
                <a:lnTo>
                  <a:pt x="737" y="0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algn="ctr" defTabSz="762000">
              <a:defRPr/>
            </a:pPr>
            <a:r>
              <a:rPr lang="mn-MN" altLang="ja-JP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Даатгалын шимтгэл</a:t>
            </a:r>
            <a:endParaRPr lang="en-GB" altLang="ja-JP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66750"/>
          </a:xfrm>
        </p:spPr>
        <p:txBody>
          <a:bodyPr/>
          <a:lstStyle/>
          <a:p>
            <a:pPr algn="ctr"/>
            <a:r>
              <a:rPr lang="mn-MN" sz="4000" dirty="0" smtClean="0">
                <a:latin typeface="Times New Roman" pitchFamily="18" charset="0"/>
                <a:cs typeface="Times New Roman" pitchFamily="18" charset="0"/>
              </a:rPr>
              <a:t>Гаалийн үнийг шалгах</a:t>
            </a:r>
            <a:endParaRPr lang="mn-M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4648200"/>
          </a:xfrm>
        </p:spPr>
        <p:txBody>
          <a:bodyPr/>
          <a:lstStyle/>
          <a:p>
            <a:pPr algn="just" fontAlgn="t"/>
            <a:r>
              <a:rPr lang="mn-MN" dirty="0" smtClean="0">
                <a:latin typeface="Times New Roman" pitchFamily="18" charset="0"/>
                <a:cs typeface="Times New Roman" pitchFamily="18" charset="0"/>
              </a:rPr>
              <a:t>Гаалийн байгууллага нь дараахь тохиолдолд бодит мэдээллийг үндэслэн гаалийн үнийг мэдүүлэгчийн тодорхойлсноос өөр аргаар тодорхойлж болно:</a:t>
            </a:r>
          </a:p>
          <a:p>
            <a:pPr algn="just" fontAlgn="t">
              <a:buNone/>
            </a:pPr>
            <a:r>
              <a:rPr lang="mn-MN" dirty="0" smtClean="0">
                <a:latin typeface="Times New Roman" pitchFamily="18" charset="0"/>
                <a:cs typeface="Times New Roman" pitchFamily="18" charset="0"/>
              </a:rPr>
              <a:t>-   гаалийн үнийг тодорхойлоход ашигласан бичиг баримт баталгаажаагүй, эсхүл түүнд тусгагдсан мэдээлэл зөрсөн, бүрэн бус, тоон үзүүлэлт нь хангалтгүй байсан бол;</a:t>
            </a:r>
          </a:p>
          <a:p>
            <a:pPr algn="just" fontAlgn="t">
              <a:buNone/>
            </a:pPr>
            <a:r>
              <a:rPr lang="mn-MN" dirty="0" smtClean="0">
                <a:latin typeface="Times New Roman" pitchFamily="18" charset="0"/>
                <a:cs typeface="Times New Roman" pitchFamily="18" charset="0"/>
              </a:rPr>
              <a:t>-  мэдүүлэгч гаалийн үнийн үнэн зөвийг нотолж чадаагүй бөгөөд гаалийн байгууллага мэдүүлэгчийн тодорхойлсон үнийг үндэслэлгүй гэж үзсэн бол.</a:t>
            </a:r>
          </a:p>
          <a:p>
            <a:endParaRPr lang="mn-M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990600" y="228600"/>
            <a:ext cx="7848600" cy="838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ЗАРДЛААС ТООЦОХ</a:t>
            </a:r>
          </a:p>
          <a:p>
            <a:pPr algn="ctr" eaLnBrk="1" hangingPunct="1">
              <a:defRPr/>
            </a:pPr>
            <a:r>
              <a:rPr lang="mn-MN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ҮНИЙН АРГА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685800" cy="628650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457200" y="1219200"/>
            <a:ext cx="83820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ЗАРДЛААС ТООЦОХ ҮНИЙН АРГААР ЭКСПОРТЫН БАРААНЫ ГААЛИЙН ҮНИЙГ ТОДОРХОЙЛОХДОО </a:t>
            </a:r>
            <a:endParaRPr lang="en-US" sz="24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381000" y="2819400"/>
            <a:ext cx="2667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mn-MN" altLang="en-US" sz="28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Монгол Улсын нутаг дэвсгэрт орших</a:t>
            </a:r>
            <a:endParaRPr lang="mn-MN" altLang="en-US" sz="2800" b="1">
              <a:solidFill>
                <a:srgbClr val="000066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1066800" y="2133600"/>
            <a:ext cx="1143000" cy="6096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7200" y="5181600"/>
            <a:ext cx="7924800" cy="8302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mn-M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Санхүү, нягтлан бодох бүртгэлийн бодит бичиг баримт, мэдээлэлд тулгуурлаж нэгж үнийг тодорхойлно</a:t>
            </a:r>
            <a:endParaRPr lang="en-US" sz="2400" b="1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16" name="Diagram 15"/>
          <p:cNvGraphicFramePr/>
          <p:nvPr/>
        </p:nvGraphicFramePr>
        <p:xfrm>
          <a:off x="3657600" y="2514600"/>
          <a:ext cx="49530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8" grpId="0" animBg="1" autoUpdateAnimBg="0"/>
      <p:bldP spid="34825" grpId="0"/>
      <p:bldP spid="15" grpId="0" animBg="1"/>
      <p:bldGraphic spid="1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19200" y="1371600"/>
            <a:ext cx="73914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2400" b="1" dirty="0">
                <a:solidFill>
                  <a:schemeClr val="tx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Экспортын барааны гаалийн үнийг нэг, эсхүл ижил төрлийн барааны хэлцлийн үнийн аргаар тодорхойлохдоо</a:t>
            </a:r>
            <a:endParaRPr lang="en-US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95400" y="3200400"/>
            <a:ext cx="678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mn-MN" alt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ТУХАЙН ҮЕД БУЮУ ОЙРОЛЦОО ХУГАЦААНД ГААЛИЙН БҮРДҮҮЛЭЛТ </a:t>
            </a:r>
          </a:p>
          <a:p>
            <a:pPr algn="ctr" eaLnBrk="1" hangingPunct="1"/>
            <a:r>
              <a:rPr lang="mn-MN" alt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ХИЙЖ МОНГОЛ УЛСААС ЭКСПОРТОЛСОН</a:t>
            </a:r>
          </a:p>
        </p:txBody>
      </p:sp>
      <p:sp>
        <p:nvSpPr>
          <p:cNvPr id="10" name="Curved Left Arrow 9"/>
          <p:cNvSpPr/>
          <p:nvPr/>
        </p:nvSpPr>
        <p:spPr>
          <a:xfrm>
            <a:off x="7543800" y="2209800"/>
            <a:ext cx="1143000" cy="3657600"/>
          </a:xfrm>
          <a:prstGeom prst="curved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5127" y="5410202"/>
            <a:ext cx="7512121" cy="95410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mn-M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Нэг төрлийн, эсхүл ИЖИЛ ТӨРЛИЙН </a:t>
            </a:r>
          </a:p>
          <a:p>
            <a:pPr algn="ctr" eaLnBrk="1" hangingPunct="1">
              <a:defRPr/>
            </a:pPr>
            <a:r>
              <a:rPr lang="mn-M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БАРААНЫ ХЭЛЦЛИЙН ҮНЭ БАЙНА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90600" y="228600"/>
            <a:ext cx="7848600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НЭГ ТӨРЛИЙН, ЭСХҮЛ ИЖИЛ ТӨРЛИЙН БАРААНЫ ХЭЛЦЛИЙН ҮНИЙН АРГА</a:t>
            </a:r>
            <a:endParaRPr lang="en-US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228600" y="2971800"/>
          <a:ext cx="8610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own Arrow 3"/>
          <p:cNvSpPr/>
          <p:nvPr/>
        </p:nvSpPr>
        <p:spPr>
          <a:xfrm>
            <a:off x="381000" y="1524000"/>
            <a:ext cx="8382000" cy="1524000"/>
          </a:xfrm>
          <a:prstGeom prst="downArrow">
            <a:avLst>
              <a:gd name="adj1" fmla="val 92031"/>
              <a:gd name="adj2" fmla="val 56793"/>
            </a:avLst>
          </a:prstGeom>
          <a:solidFill>
            <a:srgbClr val="00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mn-MN" sz="2400" b="1" dirty="0">
                <a:latin typeface="Times New Roman" pitchFamily="18" charset="0"/>
                <a:cs typeface="Times New Roman" pitchFamily="18" charset="0"/>
              </a:rPr>
              <a:t>олон улсын худалдааны практик, тухайн үеийн дэлхийн зах зээлийн үнийн мэдээлэл, судалгаа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0"/>
            <a:ext cx="1905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33400" y="2133600"/>
            <a:ext cx="7848600" cy="3886200"/>
            <a:chOff x="304800" y="3505200"/>
            <a:chExt cx="7848600" cy="2362200"/>
          </a:xfrm>
        </p:grpSpPr>
        <p:sp>
          <p:nvSpPr>
            <p:cNvPr id="6" name="Rounded Rectangle 5"/>
            <p:cNvSpPr/>
            <p:nvPr/>
          </p:nvSpPr>
          <p:spPr>
            <a:xfrm>
              <a:off x="304800" y="3657600"/>
              <a:ext cx="2133600" cy="7620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mn-MN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Мэдүүлэгч</a:t>
              </a:r>
            </a:p>
            <a:p>
              <a:pPr algn="ctr">
                <a:defRPr/>
              </a:pPr>
              <a:r>
                <a:rPr lang="mn-MN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ГҮ тодорхойлж ГБ-д мэдүүлнэ.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24200" y="3657600"/>
              <a:ext cx="2133600" cy="7620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mn-MN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Гаалийн байгууллага гаалийн үнийг шалгана. </a:t>
              </a:r>
              <a:endPara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943600" y="3657600"/>
              <a:ext cx="2133600" cy="7620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mn-MN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Өөр аргаар тодорхойлно.</a:t>
              </a:r>
              <a:endPara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019800" y="5105400"/>
              <a:ext cx="2133600" cy="7620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mn-MN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Гомдол, маргааныг хянан шийдвэрлэх</a:t>
              </a:r>
              <a:endPara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514600" y="3886356"/>
              <a:ext cx="533400" cy="381155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334000" y="3886356"/>
              <a:ext cx="533400" cy="381155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6782174" y="4572031"/>
              <a:ext cx="532653" cy="381000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03" name="TextBox 11"/>
            <p:cNvSpPr txBox="1">
              <a:spLocks noChangeArrowheads="1"/>
            </p:cNvSpPr>
            <p:nvPr/>
          </p:nvSpPr>
          <p:spPr bwMode="auto">
            <a:xfrm>
              <a:off x="5257800" y="3505200"/>
              <a:ext cx="685800" cy="33855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mn-MN" sz="1600" b="1">
                  <a:latin typeface="Times New Roman" pitchFamily="18" charset="0"/>
                  <a:cs typeface="Times New Roman" pitchFamily="18" charset="0"/>
                </a:rPr>
                <a:t>Үгүй</a:t>
              </a:r>
              <a:endParaRPr lang="en-US" sz="1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404" name="TextBox 12"/>
            <p:cNvSpPr txBox="1">
              <a:spLocks noChangeArrowheads="1"/>
            </p:cNvSpPr>
            <p:nvPr/>
          </p:nvSpPr>
          <p:spPr bwMode="auto">
            <a:xfrm>
              <a:off x="3200400" y="4495800"/>
              <a:ext cx="838200" cy="33855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/>
              <a:r>
                <a:rPr lang="mn-MN" sz="1600" b="1">
                  <a:latin typeface="Times New Roman" pitchFamily="18" charset="0"/>
                  <a:cs typeface="Times New Roman" pitchFamily="18" charset="0"/>
                </a:rPr>
                <a:t>Тийм</a:t>
              </a:r>
              <a:endParaRPr lang="en-US" sz="1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5400000">
              <a:off x="3886574" y="4572031"/>
              <a:ext cx="532653" cy="381000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124200" y="5105400"/>
              <a:ext cx="2133600" cy="7620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mn-MN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Хүлээн зөвшөөрнө. </a:t>
              </a:r>
              <a:endPara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08000" cy="1008000"/>
          </a:xfrm>
        </p:spPr>
        <p:txBody>
          <a:bodyPr/>
          <a:lstStyle/>
          <a:p>
            <a:pPr algn="ctr"/>
            <a:r>
              <a:rPr lang="mn-MN" sz="2800" b="1" dirty="0" smtClean="0">
                <a:latin typeface="Times New Roman" pitchFamily="18" charset="0"/>
                <a:cs typeface="Times New Roman" pitchFamily="18" charset="0"/>
              </a:rPr>
              <a:t>Гаалийн байгууллага, албан тушаалтны шийдвэрийн талаар гомдол гаргах</a:t>
            </a:r>
            <a:r>
              <a:rPr lang="mn-MN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mn-MN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286</TotalTime>
  <Words>668</Words>
  <Application>Microsoft Office PowerPoint</Application>
  <PresentationFormat>On-screen Show (4:3)</PresentationFormat>
  <Paragraphs>208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Flow</vt:lpstr>
      <vt:lpstr>PowerPoint Presentation</vt:lpstr>
      <vt:lpstr>ГААЛИЙН ҮНЭ</vt:lpstr>
      <vt:lpstr>PowerPoint Presentation</vt:lpstr>
      <vt:lpstr>PowerPoint Presentation</vt:lpstr>
      <vt:lpstr>Гаалийн үнийг шалгах</vt:lpstr>
      <vt:lpstr>PowerPoint Presentation</vt:lpstr>
      <vt:lpstr>PowerPoint Presentation</vt:lpstr>
      <vt:lpstr>PowerPoint Presentation</vt:lpstr>
      <vt:lpstr>Гаалийн байгууллага, албан тушаалтны шийдвэрийн талаар гомдол гаргах </vt:lpstr>
      <vt:lpstr>PowerPoint Presentation</vt:lpstr>
      <vt:lpstr>2014.01.01-2014.09.23-ны байдлаар экспортод гаргасан эрдсийн бүтээгдэхүүн</vt:lpstr>
      <vt:lpstr>1. Нүүрс, коксжих, чулуун /2701.12.10/ </vt:lpstr>
      <vt:lpstr>2. Нүүрс, чулуун /2701.12.90/ </vt:lpstr>
      <vt:lpstr>3. Баяжмал, зэсийн /2603.00.20/</vt:lpstr>
      <vt:lpstr>4. Нефть, түүхий /2709.00.20/ </vt:lpstr>
      <vt:lpstr>5. Жонш  /2529.21.30/</vt:lpstr>
      <vt:lpstr>6. Төмрийн хүдэр /2601.11.10/</vt:lpstr>
      <vt:lpstr>Анхаарал тавьсанд баярлалаа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Экспортын бүтээгдэхүүний гаалийн үнийг тодорхойлох арга</dc:title>
  <dc:creator>Administrator</dc:creator>
  <cp:lastModifiedBy>Administrator</cp:lastModifiedBy>
  <cp:revision>74</cp:revision>
  <dcterms:created xsi:type="dcterms:W3CDTF">2014-09-23T02:29:21Z</dcterms:created>
  <dcterms:modified xsi:type="dcterms:W3CDTF">2014-09-24T03:06:32Z</dcterms:modified>
</cp:coreProperties>
</file>