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318" r:id="rId3"/>
    <p:sldId id="317" r:id="rId4"/>
    <p:sldId id="330" r:id="rId5"/>
    <p:sldId id="331" r:id="rId6"/>
    <p:sldId id="332" r:id="rId7"/>
    <p:sldId id="333" r:id="rId8"/>
    <p:sldId id="319" r:id="rId9"/>
    <p:sldId id="329" r:id="rId10"/>
    <p:sldId id="321" r:id="rId11"/>
    <p:sldId id="295" r:id="rId12"/>
    <p:sldId id="343" r:id="rId13"/>
    <p:sldId id="335" r:id="rId14"/>
    <p:sldId id="336" r:id="rId15"/>
    <p:sldId id="337" r:id="rId16"/>
    <p:sldId id="340" r:id="rId17"/>
    <p:sldId id="341" r:id="rId18"/>
    <p:sldId id="338" r:id="rId19"/>
    <p:sldId id="339" r:id="rId20"/>
    <p:sldId id="344" r:id="rId21"/>
    <p:sldId id="346" r:id="rId22"/>
    <p:sldId id="345" r:id="rId23"/>
    <p:sldId id="348" r:id="rId24"/>
    <p:sldId id="349" r:id="rId25"/>
    <p:sldId id="350" r:id="rId26"/>
    <p:sldId id="277" r:id="rId27"/>
    <p:sldId id="347" r:id="rId28"/>
    <p:sldId id="278" r:id="rId29"/>
    <p:sldId id="307" r:id="rId30"/>
    <p:sldId id="267" r:id="rId31"/>
  </p:sldIdLst>
  <p:sldSz cx="9144000" cy="6858000" type="screen4x3"/>
  <p:notesSz cx="6858000" cy="90646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08F"/>
    <a:srgbClr val="292929"/>
    <a:srgbClr val="C09200"/>
    <a:srgbClr val="FFE3E1"/>
    <a:srgbClr val="211E54"/>
    <a:srgbClr val="043C97"/>
    <a:srgbClr val="F4E59C"/>
    <a:srgbClr val="DDDDDD"/>
    <a:srgbClr val="B2B2B2"/>
    <a:srgbClr val="1562B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11" autoAdjust="0"/>
    <p:restoredTop sz="94660"/>
  </p:normalViewPr>
  <p:slideViewPr>
    <p:cSldViewPr>
      <p:cViewPr varScale="1">
        <p:scale>
          <a:sx n="68" d="100"/>
          <a:sy n="68" d="100"/>
        </p:scale>
        <p:origin x="-137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My%20document\Esun%20Erdene%20LLC\Flourspar_acidspar\Resource_Jonsh_Sudalgaa_2013.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PC-1\Desktop\Flash\Association_spar\Jishig%20Une\Jishig_un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PC-1\Desktop\Flash\Association_spar\Jishig%20Une\Jishig_un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ocuments\res%20-%20Fluorspar\Jonsh_201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ocuments\res%20-%20Fluorspar\Jonsh_201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ocuments\res%20-%20Fluorspar\Jonsh_2013.xls"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PC-1\Desktop\Flash\Association_spar\Jishig%20Une\Jishig_u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5.8192956210940117E-2"/>
          <c:y val="1.5920286581872684E-2"/>
          <c:w val="0.91114784442656471"/>
          <c:h val="0.91435240995949729"/>
        </c:manualLayout>
      </c:layout>
      <c:pie3DChart>
        <c:varyColors val="1"/>
        <c:ser>
          <c:idx val="0"/>
          <c:order val="0"/>
          <c:tx>
            <c:strRef>
              <c:f>Sheet1!$E$7</c:f>
              <c:strCache>
                <c:ptCount val="1"/>
                <c:pt idx="0">
                  <c:v>Эзлэх хувь</c:v>
                </c:pt>
              </c:strCache>
            </c:strRef>
          </c:tx>
          <c:explosion val="25"/>
          <c:dLbls>
            <c:dLbl>
              <c:idx val="0"/>
              <c:layout>
                <c:manualLayout>
                  <c:x val="-0.13082116750332545"/>
                  <c:y val="1.7777653349758098E-3"/>
                </c:manualLayout>
              </c:layout>
              <c:tx>
                <c:rich>
                  <a:bodyPr/>
                  <a:lstStyle/>
                  <a:p>
                    <a:r>
                      <a:rPr lang="mn-MN" dirty="0" smtClean="0"/>
                      <a:t>ӨАБНУ</a:t>
                    </a:r>
                    <a:r>
                      <a:rPr lang="mn-MN" dirty="0"/>
                      <a:t>
17%</a:t>
                    </a:r>
                  </a:p>
                </c:rich>
              </c:tx>
              <c:showCatName val="1"/>
              <c:showPercent val="1"/>
            </c:dLbl>
            <c:dLbl>
              <c:idx val="3"/>
              <c:spPr/>
              <c:txPr>
                <a:bodyPr/>
                <a:lstStyle/>
                <a:p>
                  <a:pPr>
                    <a:defRPr sz="1200" b="1"/>
                  </a:pPr>
                  <a:endParaRPr lang="en-US"/>
                </a:p>
              </c:txPr>
            </c:dLbl>
            <c:showCatName val="1"/>
            <c:showPercent val="1"/>
          </c:dLbls>
          <c:cat>
            <c:strRef>
              <c:f>Sheet1!$B$8:$B$15</c:f>
              <c:strCache>
                <c:ptCount val="8"/>
                <c:pt idx="0">
                  <c:v>Өмнөд Африк</c:v>
                </c:pt>
                <c:pt idx="1">
                  <c:v>Мексик</c:v>
                </c:pt>
                <c:pt idx="2">
                  <c:v>Хятад</c:v>
                </c:pt>
                <c:pt idx="3">
                  <c:v>Монгол</c:v>
                </c:pt>
                <c:pt idx="4">
                  <c:v>Испани</c:v>
                </c:pt>
                <c:pt idx="5">
                  <c:v>Намиб</c:v>
                </c:pt>
                <c:pt idx="6">
                  <c:v>Кени</c:v>
                </c:pt>
                <c:pt idx="7">
                  <c:v>Бусад улс</c:v>
                </c:pt>
              </c:strCache>
            </c:strRef>
          </c:cat>
          <c:val>
            <c:numRef>
              <c:f>Sheet1!$D$8:$D$15</c:f>
              <c:numCache>
                <c:formatCode>#,##0</c:formatCode>
                <c:ptCount val="8"/>
                <c:pt idx="0">
                  <c:v>41000</c:v>
                </c:pt>
                <c:pt idx="1">
                  <c:v>32000</c:v>
                </c:pt>
                <c:pt idx="2">
                  <c:v>24000</c:v>
                </c:pt>
                <c:pt idx="3">
                  <c:v>22000</c:v>
                </c:pt>
                <c:pt idx="4">
                  <c:v>6000</c:v>
                </c:pt>
                <c:pt idx="5">
                  <c:v>3000</c:v>
                </c:pt>
                <c:pt idx="6">
                  <c:v>2000</c:v>
                </c:pt>
                <c:pt idx="7">
                  <c:v>110000</c:v>
                </c:pt>
              </c:numCache>
            </c:numRef>
          </c:val>
        </c:ser>
        <c:dLbls>
          <c:showCatName val="1"/>
          <c:showPercent val="1"/>
        </c:dLbls>
      </c:pie3DChart>
    </c:plotArea>
    <c:plotVisOnly val="1"/>
    <c:dispBlanksAs val="zero"/>
  </c:chart>
  <c:txPr>
    <a:bodyPr/>
    <a:lstStyle/>
    <a:p>
      <a:pPr>
        <a:defRPr sz="1100">
          <a:latin typeface="Times New Roman" pitchFamily="18" charset="0"/>
          <a:cs typeface="Times New Roman" pitchFamily="18"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zoruu!$B$25</c:f>
              <c:strCache>
                <c:ptCount val="1"/>
                <c:pt idx="0">
                  <c:v>ЖИШИГ ҮНЭ</c:v>
                </c:pt>
              </c:strCache>
            </c:strRef>
          </c:tx>
          <c:dLbls>
            <c:txPr>
              <a:bodyPr/>
              <a:lstStyle/>
              <a:p>
                <a:pPr>
                  <a:defRPr sz="900"/>
                </a:pPr>
                <a:endParaRPr lang="en-US"/>
              </a:p>
            </c:txPr>
            <c:showVal val="1"/>
          </c:dLbls>
          <c:cat>
            <c:strRef>
              <c:f>zoruu!$A$26:$A$37</c:f>
              <c:strCache>
                <c:ptCount val="12"/>
                <c:pt idx="0">
                  <c:v>1 сар</c:v>
                </c:pt>
                <c:pt idx="1">
                  <c:v>2 сар</c:v>
                </c:pt>
                <c:pt idx="2">
                  <c:v>3 сар</c:v>
                </c:pt>
                <c:pt idx="3">
                  <c:v>4 сар</c:v>
                </c:pt>
                <c:pt idx="4">
                  <c:v>5 сар</c:v>
                </c:pt>
                <c:pt idx="5">
                  <c:v>6 сар</c:v>
                </c:pt>
                <c:pt idx="6">
                  <c:v>7 сар</c:v>
                </c:pt>
                <c:pt idx="7">
                  <c:v>8 сар</c:v>
                </c:pt>
                <c:pt idx="8">
                  <c:v>9 сар</c:v>
                </c:pt>
                <c:pt idx="9">
                  <c:v>10 сар</c:v>
                </c:pt>
                <c:pt idx="10">
                  <c:v>11 сар</c:v>
                </c:pt>
                <c:pt idx="11">
                  <c:v>12 сар</c:v>
                </c:pt>
              </c:strCache>
            </c:strRef>
          </c:cat>
          <c:val>
            <c:numRef>
              <c:f>zoruu!$H$26:$H$37</c:f>
              <c:numCache>
                <c:formatCode>_-* #,##0.0_₮_-;\-* #,##0.0_₮_-;_-* "-"??_₮_-;_-@_-</c:formatCode>
                <c:ptCount val="12"/>
                <c:pt idx="0">
                  <c:v>239.2</c:v>
                </c:pt>
                <c:pt idx="1">
                  <c:v>239.2</c:v>
                </c:pt>
                <c:pt idx="2">
                  <c:v>239.2</c:v>
                </c:pt>
                <c:pt idx="3">
                  <c:v>239.2</c:v>
                </c:pt>
                <c:pt idx="4">
                  <c:v>239.2</c:v>
                </c:pt>
                <c:pt idx="5">
                  <c:v>342.28999999999996</c:v>
                </c:pt>
                <c:pt idx="6">
                  <c:v>324.70999999999992</c:v>
                </c:pt>
                <c:pt idx="7">
                  <c:v>272.75</c:v>
                </c:pt>
                <c:pt idx="8">
                  <c:v>259.76</c:v>
                </c:pt>
                <c:pt idx="9">
                  <c:v>259.76</c:v>
                </c:pt>
                <c:pt idx="10">
                  <c:v>259.76</c:v>
                </c:pt>
                <c:pt idx="11">
                  <c:v>259.76</c:v>
                </c:pt>
              </c:numCache>
            </c:numRef>
          </c:val>
        </c:ser>
        <c:ser>
          <c:idx val="1"/>
          <c:order val="1"/>
          <c:tx>
            <c:strRef>
              <c:f>zoruu!$I$25</c:f>
              <c:strCache>
                <c:ptCount val="1"/>
                <c:pt idx="0">
                  <c:v>ГЭРЭЭНИЙ ДУНДАЖ ҮНЭ</c:v>
                </c:pt>
              </c:strCache>
            </c:strRef>
          </c:tx>
          <c:dLbls>
            <c:dLbl>
              <c:idx val="0"/>
              <c:layout/>
              <c:showVal val="1"/>
            </c:dLbl>
            <c:delete val="1"/>
          </c:dLbls>
          <c:val>
            <c:numRef>
              <c:f>zoruu!$I$26:$I$37</c:f>
              <c:numCache>
                <c:formatCode>General</c:formatCode>
                <c:ptCount val="12"/>
                <c:pt idx="0">
                  <c:v>210</c:v>
                </c:pt>
                <c:pt idx="1">
                  <c:v>210</c:v>
                </c:pt>
                <c:pt idx="2">
                  <c:v>210</c:v>
                </c:pt>
                <c:pt idx="3">
                  <c:v>210</c:v>
                </c:pt>
                <c:pt idx="4">
                  <c:v>210</c:v>
                </c:pt>
                <c:pt idx="5">
                  <c:v>210</c:v>
                </c:pt>
                <c:pt idx="6">
                  <c:v>210</c:v>
                </c:pt>
                <c:pt idx="7">
                  <c:v>210</c:v>
                </c:pt>
                <c:pt idx="8">
                  <c:v>210</c:v>
                </c:pt>
                <c:pt idx="9">
                  <c:v>210</c:v>
                </c:pt>
                <c:pt idx="10">
                  <c:v>210</c:v>
                </c:pt>
                <c:pt idx="11">
                  <c:v>210</c:v>
                </c:pt>
              </c:numCache>
            </c:numRef>
          </c:val>
        </c:ser>
        <c:gapWidth val="75"/>
        <c:overlap val="-25"/>
        <c:axId val="82865536"/>
        <c:axId val="82871424"/>
      </c:barChart>
      <c:catAx>
        <c:axId val="82865536"/>
        <c:scaling>
          <c:orientation val="minMax"/>
        </c:scaling>
        <c:axPos val="b"/>
        <c:numFmt formatCode="General" sourceLinked="1"/>
        <c:majorTickMark val="none"/>
        <c:tickLblPos val="nextTo"/>
        <c:crossAx val="82871424"/>
        <c:crosses val="autoZero"/>
        <c:auto val="1"/>
        <c:lblAlgn val="ctr"/>
        <c:lblOffset val="100"/>
      </c:catAx>
      <c:valAx>
        <c:axId val="82871424"/>
        <c:scaling>
          <c:orientation val="minMax"/>
        </c:scaling>
        <c:axPos val="l"/>
        <c:majorGridlines/>
        <c:numFmt formatCode="_-* #,##0.0_₮_-;\-* #,##0.0_₮_-;_-* &quot;-&quot;??_₮_-;_-@_-" sourceLinked="1"/>
        <c:majorTickMark val="none"/>
        <c:tickLblPos val="nextTo"/>
        <c:spPr>
          <a:ln w="9525">
            <a:noFill/>
          </a:ln>
        </c:spPr>
        <c:crossAx val="82865536"/>
        <c:crosses val="autoZero"/>
        <c:crossBetween val="between"/>
      </c:valAx>
    </c:plotArea>
    <c:legend>
      <c:legendPos val="b"/>
      <c:layout/>
    </c:legend>
    <c:plotVisOnly val="1"/>
  </c:chart>
  <c:txPr>
    <a:bodyPr/>
    <a:lstStyle/>
    <a:p>
      <a:pPr>
        <a:defRPr>
          <a:latin typeface="Times New Roman Mon" pitchFamily="18"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3"/>
  <c:chart>
    <c:autoTitleDeleted val="1"/>
    <c:view3D>
      <c:depthPercent val="100"/>
      <c:rAngAx val="1"/>
    </c:view3D>
    <c:plotArea>
      <c:layout>
        <c:manualLayout>
          <c:layoutTarget val="inner"/>
          <c:xMode val="edge"/>
          <c:yMode val="edge"/>
          <c:x val="0.3512603395175366"/>
          <c:y val="7.9858701894593154E-2"/>
          <c:w val="0.64873966048246345"/>
          <c:h val="0.63117025309415931"/>
        </c:manualLayout>
      </c:layout>
      <c:bar3DChart>
        <c:barDir val="col"/>
        <c:grouping val="clustered"/>
        <c:ser>
          <c:idx val="0"/>
          <c:order val="0"/>
          <c:tx>
            <c:strRef>
              <c:f>АМНАТ!$B$5</c:f>
              <c:strCache>
                <c:ptCount val="1"/>
                <c:pt idx="0">
                  <c:v>Гэрээний үнэ</c:v>
                </c:pt>
              </c:strCache>
            </c:strRef>
          </c:tx>
          <c:cat>
            <c:multiLvlStrRef>
              <c:f>АМНАТ!$C$3:$Q$4</c:f>
              <c:multiLvlStrCache>
                <c:ptCount val="14"/>
                <c:lvl>
                  <c:pt idx="2">
                    <c:v>1 сар</c:v>
                  </c:pt>
                  <c:pt idx="3">
                    <c:v>2 сар</c:v>
                  </c:pt>
                  <c:pt idx="4">
                    <c:v>3 сар</c:v>
                  </c:pt>
                  <c:pt idx="5">
                    <c:v>4 сар</c:v>
                  </c:pt>
                  <c:pt idx="6">
                    <c:v>5 сар</c:v>
                  </c:pt>
                  <c:pt idx="7">
                    <c:v>6 сар</c:v>
                  </c:pt>
                  <c:pt idx="8">
                    <c:v>7 сар</c:v>
                  </c:pt>
                  <c:pt idx="9">
                    <c:v>8 сар</c:v>
                  </c:pt>
                  <c:pt idx="10">
                    <c:v>9 сар</c:v>
                  </c:pt>
                  <c:pt idx="11">
                    <c:v>10 сар</c:v>
                  </c:pt>
                  <c:pt idx="12">
                    <c:v>11 сар</c:v>
                  </c:pt>
                  <c:pt idx="13">
                    <c:v>12 сар</c:v>
                  </c:pt>
                </c:lvl>
                <c:lvl>
                  <c:pt idx="0">
                    <c:v>2011 он</c:v>
                  </c:pt>
                  <c:pt idx="1">
                    <c:v>2012 он</c:v>
                  </c:pt>
                  <c:pt idx="2">
                    <c:v>2013 он</c:v>
                  </c:pt>
                </c:lvl>
              </c:multiLvlStrCache>
            </c:multiLvlStrRef>
          </c:cat>
          <c:val>
            <c:numRef>
              <c:f>АМНАТ!$D$5:$Q$5</c:f>
              <c:numCache>
                <c:formatCode>_-* #,##0.0_₮_-;\-* #,##0.0_₮_-;_-* "-"??_₮_-;_-@_-</c:formatCode>
                <c:ptCount val="14"/>
                <c:pt idx="0" formatCode="General">
                  <c:v>110</c:v>
                </c:pt>
                <c:pt idx="1">
                  <c:v>160</c:v>
                </c:pt>
                <c:pt idx="2">
                  <c:v>160</c:v>
                </c:pt>
                <c:pt idx="3">
                  <c:v>160</c:v>
                </c:pt>
                <c:pt idx="4">
                  <c:v>160</c:v>
                </c:pt>
                <c:pt idx="5">
                  <c:v>160</c:v>
                </c:pt>
                <c:pt idx="6" formatCode="General">
                  <c:v>165</c:v>
                </c:pt>
                <c:pt idx="7" formatCode="General">
                  <c:v>165</c:v>
                </c:pt>
                <c:pt idx="8" formatCode="General">
                  <c:v>165</c:v>
                </c:pt>
                <c:pt idx="9" formatCode="General">
                  <c:v>165</c:v>
                </c:pt>
                <c:pt idx="10" formatCode="General">
                  <c:v>165</c:v>
                </c:pt>
                <c:pt idx="11" formatCode="General">
                  <c:v>165</c:v>
                </c:pt>
                <c:pt idx="12" formatCode="General">
                  <c:v>165</c:v>
                </c:pt>
                <c:pt idx="13" formatCode="General">
                  <c:v>165</c:v>
                </c:pt>
              </c:numCache>
            </c:numRef>
          </c:val>
        </c:ser>
        <c:ser>
          <c:idx val="1"/>
          <c:order val="1"/>
          <c:tx>
            <c:strRef>
              <c:f>АМНАТ!$B$6</c:f>
              <c:strCache>
                <c:ptCount val="1"/>
                <c:pt idx="0">
                  <c:v>Жишиг үнэ /АМНАТ ногдож байгаа үнэ/</c:v>
                </c:pt>
              </c:strCache>
            </c:strRef>
          </c:tx>
          <c:cat>
            <c:multiLvlStrRef>
              <c:f>АМНАТ!$C$3:$Q$4</c:f>
              <c:multiLvlStrCache>
                <c:ptCount val="14"/>
                <c:lvl>
                  <c:pt idx="2">
                    <c:v>1 сар</c:v>
                  </c:pt>
                  <c:pt idx="3">
                    <c:v>2 сар</c:v>
                  </c:pt>
                  <c:pt idx="4">
                    <c:v>3 сар</c:v>
                  </c:pt>
                  <c:pt idx="5">
                    <c:v>4 сар</c:v>
                  </c:pt>
                  <c:pt idx="6">
                    <c:v>5 сар</c:v>
                  </c:pt>
                  <c:pt idx="7">
                    <c:v>6 сар</c:v>
                  </c:pt>
                  <c:pt idx="8">
                    <c:v>7 сар</c:v>
                  </c:pt>
                  <c:pt idx="9">
                    <c:v>8 сар</c:v>
                  </c:pt>
                  <c:pt idx="10">
                    <c:v>9 сар</c:v>
                  </c:pt>
                  <c:pt idx="11">
                    <c:v>10 сар</c:v>
                  </c:pt>
                  <c:pt idx="12">
                    <c:v>11 сар</c:v>
                  </c:pt>
                  <c:pt idx="13">
                    <c:v>12 сар</c:v>
                  </c:pt>
                </c:lvl>
                <c:lvl>
                  <c:pt idx="0">
                    <c:v>2011 он</c:v>
                  </c:pt>
                  <c:pt idx="1">
                    <c:v>2012 он</c:v>
                  </c:pt>
                  <c:pt idx="2">
                    <c:v>2013 он</c:v>
                  </c:pt>
                </c:lvl>
              </c:multiLvlStrCache>
            </c:multiLvlStrRef>
          </c:cat>
          <c:val>
            <c:numRef>
              <c:f>АМНАТ!$D$6:$Q$6</c:f>
              <c:numCache>
                <c:formatCode>_-* #,##0.0_₮_-;\-* #,##0.0_₮_-;_-* "-"??_₮_-;_-@_-</c:formatCode>
                <c:ptCount val="14"/>
                <c:pt idx="0" formatCode="General">
                  <c:v>135</c:v>
                </c:pt>
                <c:pt idx="1">
                  <c:v>200</c:v>
                </c:pt>
                <c:pt idx="2">
                  <c:v>200</c:v>
                </c:pt>
                <c:pt idx="3">
                  <c:v>195</c:v>
                </c:pt>
                <c:pt idx="4">
                  <c:v>195</c:v>
                </c:pt>
                <c:pt idx="5">
                  <c:v>195</c:v>
                </c:pt>
                <c:pt idx="6">
                  <c:v>195</c:v>
                </c:pt>
                <c:pt idx="7">
                  <c:v>210</c:v>
                </c:pt>
                <c:pt idx="8">
                  <c:v>210</c:v>
                </c:pt>
                <c:pt idx="9">
                  <c:v>210</c:v>
                </c:pt>
                <c:pt idx="10">
                  <c:v>196.88000000000002</c:v>
                </c:pt>
                <c:pt idx="11">
                  <c:v>196.88000000000002</c:v>
                </c:pt>
                <c:pt idx="12">
                  <c:v>196.88000000000002</c:v>
                </c:pt>
                <c:pt idx="13">
                  <c:v>196.88000000000002</c:v>
                </c:pt>
              </c:numCache>
            </c:numRef>
          </c:val>
        </c:ser>
        <c:shape val="box"/>
        <c:axId val="83395328"/>
        <c:axId val="83396864"/>
        <c:axId val="0"/>
      </c:bar3DChart>
      <c:catAx>
        <c:axId val="83395328"/>
        <c:scaling>
          <c:orientation val="minMax"/>
        </c:scaling>
        <c:axPos val="b"/>
        <c:numFmt formatCode="General" sourceLinked="1"/>
        <c:majorTickMark val="none"/>
        <c:tickLblPos val="nextTo"/>
        <c:txPr>
          <a:bodyPr rot="0" vert="horz"/>
          <a:lstStyle/>
          <a:p>
            <a:pPr>
              <a:defRPr/>
            </a:pPr>
            <a:endParaRPr lang="en-US"/>
          </a:p>
        </c:txPr>
        <c:crossAx val="83396864"/>
        <c:crosses val="autoZero"/>
        <c:auto val="1"/>
        <c:lblAlgn val="ctr"/>
        <c:lblOffset val="100"/>
      </c:catAx>
      <c:valAx>
        <c:axId val="83396864"/>
        <c:scaling>
          <c:orientation val="minMax"/>
        </c:scaling>
        <c:axPos val="l"/>
        <c:majorGridlines/>
        <c:numFmt formatCode="General" sourceLinked="1"/>
        <c:majorTickMark val="none"/>
        <c:tickLblPos val="nextTo"/>
        <c:txPr>
          <a:bodyPr rot="0" vert="horz"/>
          <a:lstStyle/>
          <a:p>
            <a:pPr>
              <a:defRPr/>
            </a:pPr>
            <a:endParaRPr lang="en-US"/>
          </a:p>
        </c:txPr>
        <c:crossAx val="83395328"/>
        <c:crosses val="autoZero"/>
        <c:crossBetween val="between"/>
      </c:valAx>
      <c:dTable>
        <c:showHorzBorder val="1"/>
        <c:showVertBorder val="1"/>
        <c:showOutline val="1"/>
        <c:showKeys val="1"/>
        <c:txPr>
          <a:bodyPr/>
          <a:lstStyle/>
          <a:p>
            <a:pPr rtl="0">
              <a:defRPr sz="1000" baseline="0"/>
            </a:pPr>
            <a:endParaRPr lang="en-US"/>
          </a:p>
        </c:txPr>
      </c:dTable>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otX val="30"/>
      <c:rotY val="160"/>
      <c:perspective val="30"/>
    </c:view3D>
    <c:plotArea>
      <c:layout>
        <c:manualLayout>
          <c:layoutTarget val="inner"/>
          <c:xMode val="edge"/>
          <c:yMode val="edge"/>
          <c:x val="6.9444444444444883E-3"/>
          <c:y val="0.16832193829462519"/>
          <c:w val="0.99305555555555569"/>
          <c:h val="0.79630675269118822"/>
        </c:manualLayout>
      </c:layout>
      <c:pie3DChart>
        <c:varyColors val="1"/>
        <c:ser>
          <c:idx val="0"/>
          <c:order val="0"/>
          <c:dPt>
            <c:idx val="0"/>
            <c:explosion val="8"/>
          </c:dPt>
          <c:dLbls>
            <c:dLbl>
              <c:idx val="2"/>
              <c:spPr/>
              <c:txPr>
                <a:bodyPr/>
                <a:lstStyle/>
                <a:p>
                  <a:pPr>
                    <a:defRPr b="1"/>
                  </a:pPr>
                  <a:endParaRPr lang="en-US"/>
                </a:p>
              </c:txPr>
            </c:dLbl>
            <c:dLbl>
              <c:idx val="3"/>
              <c:layout/>
              <c:tx>
                <c:rich>
                  <a:bodyPr/>
                  <a:lstStyle/>
                  <a:p>
                    <a:r>
                      <a:rPr lang="mn-MN" smtClean="0"/>
                      <a:t>ӨАБНУ</a:t>
                    </a:r>
                    <a:r>
                      <a:rPr lang="mn-MN"/>
                      <a:t>
3%</a:t>
                    </a:r>
                  </a:p>
                </c:rich>
              </c:tx>
              <c:showCatName val="1"/>
              <c:showPercent val="1"/>
            </c:dLbl>
            <c:showCatName val="1"/>
            <c:showPercent val="1"/>
          </c:dLbls>
          <c:cat>
            <c:strRef>
              <c:f>Sheet4!$B$81:$B$86</c:f>
              <c:strCache>
                <c:ptCount val="6"/>
                <c:pt idx="0">
                  <c:v>БНХАУ</c:v>
                </c:pt>
                <c:pt idx="1">
                  <c:v>Мексик</c:v>
                </c:pt>
                <c:pt idx="2">
                  <c:v>Монгол</c:v>
                </c:pt>
                <c:pt idx="3">
                  <c:v>Өмнөд Африк</c:v>
                </c:pt>
                <c:pt idx="4">
                  <c:v>ОХУ</c:v>
                </c:pt>
                <c:pt idx="5">
                  <c:v>Бусад улс</c:v>
                </c:pt>
              </c:strCache>
            </c:strRef>
          </c:cat>
          <c:val>
            <c:numRef>
              <c:f>Sheet4!$C$81:$C$86</c:f>
              <c:numCache>
                <c:formatCode>0.00%</c:formatCode>
                <c:ptCount val="6"/>
                <c:pt idx="0">
                  <c:v>0.61300000000000165</c:v>
                </c:pt>
                <c:pt idx="1">
                  <c:v>0.17500000000000004</c:v>
                </c:pt>
                <c:pt idx="2">
                  <c:v>6.1000000000000013E-2</c:v>
                </c:pt>
                <c:pt idx="3">
                  <c:v>3.2000000000000042E-2</c:v>
                </c:pt>
                <c:pt idx="4">
                  <c:v>2.1999999999999999E-2</c:v>
                </c:pt>
                <c:pt idx="5">
                  <c:v>9.6000000000000002E-2</c:v>
                </c:pt>
              </c:numCache>
            </c:numRef>
          </c:val>
        </c:ser>
        <c:dLbls>
          <c:showCatName val="1"/>
          <c:showPercent val="1"/>
        </c:dLbls>
      </c:pie3DChart>
    </c:plotArea>
    <c:plotVisOnly val="1"/>
    <c:dispBlanksAs val="zero"/>
  </c:chart>
  <c:spPr>
    <a:noFill/>
    <a:ln>
      <a:noFill/>
    </a:ln>
  </c:spPr>
  <c:txPr>
    <a:bodyPr/>
    <a:lstStyle/>
    <a:p>
      <a:pPr>
        <a:defRPr sz="1200">
          <a:latin typeface="Times New Roman" pitchFamily="18" charset="0"/>
          <a:cs typeface="Times New Roman" pitchFamily="18"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mn-MN" sz="1800" b="1" dirty="0"/>
              <a:t>Үйлдвэрлэлийн</a:t>
            </a:r>
            <a:r>
              <a:rPr lang="mn-MN" sz="1800" b="1" baseline="0" dirty="0"/>
              <a:t> салбараар</a:t>
            </a:r>
            <a:endParaRPr lang="en-US" sz="1800" b="1" dirty="0"/>
          </a:p>
        </c:rich>
      </c:tx>
      <c:layout/>
      <c:overlay val="1"/>
    </c:title>
    <c:view3D>
      <c:rotX val="30"/>
      <c:perspective val="30"/>
    </c:view3D>
    <c:plotArea>
      <c:layout>
        <c:manualLayout>
          <c:layoutTarget val="inner"/>
          <c:xMode val="edge"/>
          <c:yMode val="edge"/>
          <c:x val="4.9896861058933477E-2"/>
          <c:y val="0.15517863533341289"/>
          <c:w val="0.85704743116920346"/>
          <c:h val="0.81474859835381708"/>
        </c:manualLayout>
      </c:layout>
      <c:pie3DChart>
        <c:varyColors val="1"/>
        <c:ser>
          <c:idx val="0"/>
          <c:order val="0"/>
          <c:dLbls>
            <c:dLbl>
              <c:idx val="0"/>
              <c:layout/>
              <c:tx>
                <c:rich>
                  <a:bodyPr/>
                  <a:lstStyle/>
                  <a:p>
                    <a:r>
                      <a:rPr lang="mn-MN" sz="1200" dirty="0" smtClean="0"/>
                      <a:t>Химийн үйлдвэрлэлд </a:t>
                    </a:r>
                    <a:r>
                      <a:rPr lang="en-US" sz="1200" dirty="0"/>
                      <a:t>
</a:t>
                    </a:r>
                    <a:r>
                      <a:rPr lang="en-US" sz="1200" b="1" dirty="0"/>
                      <a:t>53%</a:t>
                    </a:r>
                    <a:endParaRPr lang="en-US" sz="1050" b="1" dirty="0"/>
                  </a:p>
                </c:rich>
              </c:tx>
              <c:showCatName val="1"/>
              <c:showPercent val="1"/>
            </c:dLbl>
            <c:dLbl>
              <c:idx val="1"/>
              <c:layout>
                <c:manualLayout>
                  <c:x val="0.17184549038998329"/>
                  <c:y val="-0.17781074794226498"/>
                </c:manualLayout>
              </c:layout>
              <c:tx>
                <c:rich>
                  <a:bodyPr/>
                  <a:lstStyle/>
                  <a:p>
                    <a:r>
                      <a:rPr lang="mn-MN" sz="1100" dirty="0" smtClean="0"/>
                      <a:t>Төмөрлөгийн </a:t>
                    </a:r>
                    <a:r>
                      <a:rPr lang="mn-MN" sz="1100" dirty="0"/>
                      <a:t>үйлдвэрлэлд</a:t>
                    </a:r>
                    <a:r>
                      <a:rPr lang="mn-MN" sz="1200" dirty="0"/>
                      <a:t>
</a:t>
                    </a:r>
                    <a:r>
                      <a:rPr lang="mn-MN" sz="1200" b="1" dirty="0" smtClean="0"/>
                      <a:t>29%</a:t>
                    </a:r>
                    <a:endParaRPr lang="mn-MN" sz="1050" b="1" dirty="0"/>
                  </a:p>
                </c:rich>
              </c:tx>
              <c:showCatName val="1"/>
              <c:showPercent val="1"/>
            </c:dLbl>
            <c:dLbl>
              <c:idx val="2"/>
              <c:layout>
                <c:manualLayout>
                  <c:x val="0.11425371828521513"/>
                  <c:y val="3.3225450047655647E-2"/>
                </c:manualLayout>
              </c:layout>
              <c:tx>
                <c:rich>
                  <a:bodyPr/>
                  <a:lstStyle/>
                  <a:p>
                    <a:r>
                      <a:rPr lang="mn-MN" sz="1200"/>
                      <a:t>Хөнгөн цагааны үйлдвэрлэлд
</a:t>
                    </a:r>
                    <a:r>
                      <a:rPr lang="mn-MN" sz="1200" b="1"/>
                      <a:t>10%</a:t>
                    </a:r>
                    <a:endParaRPr lang="mn-MN" sz="1050" b="1"/>
                  </a:p>
                </c:rich>
              </c:tx>
              <c:showCatName val="1"/>
              <c:showPercent val="1"/>
            </c:dLbl>
            <c:txPr>
              <a:bodyPr/>
              <a:lstStyle/>
              <a:p>
                <a:pPr>
                  <a:defRPr sz="1200"/>
                </a:pPr>
                <a:endParaRPr lang="en-US"/>
              </a:p>
            </c:txPr>
            <c:showCatName val="1"/>
            <c:showPercent val="1"/>
            <c:showLeaderLines val="1"/>
          </c:dLbls>
          <c:cat>
            <c:strRef>
              <c:f>Sheet4!$B$50:$B$53</c:f>
              <c:strCache>
                <c:ptCount val="4"/>
                <c:pt idx="0">
                  <c:v>Хайлуурын хүчлийн үйлдвэрлэлд (HF)</c:v>
                </c:pt>
                <c:pt idx="1">
                  <c:v>Гангийн үйлдвэрлэлд</c:v>
                </c:pt>
                <c:pt idx="2">
                  <c:v>Хөнгөн цагааны үйлдвэрлэлд</c:v>
                </c:pt>
                <c:pt idx="3">
                  <c:v>Бусад</c:v>
                </c:pt>
              </c:strCache>
            </c:strRef>
          </c:cat>
          <c:val>
            <c:numRef>
              <c:f>Sheet4!$C$50:$C$53</c:f>
              <c:numCache>
                <c:formatCode>0%</c:formatCode>
                <c:ptCount val="4"/>
                <c:pt idx="0">
                  <c:v>0.53</c:v>
                </c:pt>
                <c:pt idx="1">
                  <c:v>0.29000000000000031</c:v>
                </c:pt>
                <c:pt idx="2">
                  <c:v>0.1</c:v>
                </c:pt>
                <c:pt idx="3">
                  <c:v>8.0000000000000043E-2</c:v>
                </c:pt>
              </c:numCache>
            </c:numRef>
          </c:val>
        </c:ser>
        <c:dLbls>
          <c:showCatName val="1"/>
          <c:showPercent val="1"/>
        </c:dLbls>
      </c:pie3DChart>
    </c:plotArea>
    <c:plotVisOnly val="1"/>
    <c:dispBlanksAs val="zero"/>
  </c:chart>
  <c:spPr>
    <a:noFill/>
    <a:ln>
      <a:noFill/>
    </a:ln>
  </c:spPr>
  <c:txPr>
    <a:bodyPr/>
    <a:lstStyle/>
    <a:p>
      <a:pPr>
        <a:defRPr>
          <a:latin typeface="Times New Roman" pitchFamily="18" charset="0"/>
          <a:cs typeface="Times New Roman"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mn-MN"/>
              <a:t>УЛСААР</a:t>
            </a:r>
            <a:endParaRPr lang="en-US"/>
          </a:p>
        </c:rich>
      </c:tx>
      <c:layout>
        <c:manualLayout>
          <c:xMode val="edge"/>
          <c:yMode val="edge"/>
          <c:x val="0.37980816065137762"/>
          <c:y val="4.7050280819786829E-2"/>
        </c:manualLayout>
      </c:layout>
    </c:title>
    <c:view3D>
      <c:rotX val="30"/>
      <c:rotY val="120"/>
      <c:perspective val="30"/>
    </c:view3D>
    <c:plotArea>
      <c:layout>
        <c:manualLayout>
          <c:layoutTarget val="inner"/>
          <c:xMode val="edge"/>
          <c:yMode val="edge"/>
          <c:x val="2.3534873446339401E-2"/>
          <c:y val="0.17903954859776847"/>
          <c:w val="0.93588308364695139"/>
          <c:h val="0.77404119019925965"/>
        </c:manualLayout>
      </c:layout>
      <c:pie3DChart>
        <c:varyColors val="1"/>
        <c:ser>
          <c:idx val="0"/>
          <c:order val="0"/>
          <c:dLbls>
            <c:dLbl>
              <c:idx val="0"/>
              <c:layout>
                <c:manualLayout>
                  <c:x val="0.28086366633556165"/>
                  <c:y val="-0.34593726097260596"/>
                </c:manualLayout>
              </c:layout>
              <c:showCatName val="1"/>
              <c:showPercent val="1"/>
            </c:dLbl>
            <c:dLbl>
              <c:idx val="1"/>
              <c:layout>
                <c:manualLayout>
                  <c:x val="4.2826455991022798E-2"/>
                  <c:y val="2.8080553728513896E-2"/>
                </c:manualLayout>
              </c:layout>
              <c:showCatName val="1"/>
              <c:showPercent val="1"/>
            </c:dLbl>
            <c:dLbl>
              <c:idx val="3"/>
              <c:layout>
                <c:manualLayout>
                  <c:x val="-0.10725919257381802"/>
                  <c:y val="-4.5915488462279386E-2"/>
                </c:manualLayout>
              </c:layout>
              <c:showCatName val="1"/>
              <c:showPercent val="1"/>
            </c:dLbl>
            <c:dLbl>
              <c:idx val="4"/>
              <c:layout>
                <c:manualLayout>
                  <c:x val="-5.0189723081168714E-3"/>
                  <c:y val="-1.6538558431832214E-2"/>
                </c:manualLayout>
              </c:layout>
              <c:showCatName val="1"/>
              <c:showPercent val="1"/>
            </c:dLbl>
            <c:showCatName val="1"/>
            <c:showPercent val="1"/>
            <c:showLeaderLines val="1"/>
          </c:dLbls>
          <c:cat>
            <c:strRef>
              <c:f>Sheet4!$B$66:$B$71</c:f>
              <c:strCache>
                <c:ptCount val="6"/>
                <c:pt idx="0">
                  <c:v>БНХАУ</c:v>
                </c:pt>
                <c:pt idx="1">
                  <c:v>Баруун Европын орнууд</c:v>
                </c:pt>
                <c:pt idx="2">
                  <c:v>АНУ</c:v>
                </c:pt>
                <c:pt idx="3">
                  <c:v>Бусад орнууд</c:v>
                </c:pt>
                <c:pt idx="4">
                  <c:v>Мексик</c:v>
                </c:pt>
                <c:pt idx="5">
                  <c:v>Япон</c:v>
                </c:pt>
              </c:strCache>
            </c:strRef>
          </c:cat>
          <c:val>
            <c:numRef>
              <c:f>Sheet4!$C$66:$C$71</c:f>
              <c:numCache>
                <c:formatCode>0%</c:formatCode>
                <c:ptCount val="6"/>
                <c:pt idx="0">
                  <c:v>0.51</c:v>
                </c:pt>
                <c:pt idx="1">
                  <c:v>0.18000000000000024</c:v>
                </c:pt>
                <c:pt idx="2">
                  <c:v>0.11</c:v>
                </c:pt>
                <c:pt idx="3">
                  <c:v>8.0000000000000043E-2</c:v>
                </c:pt>
                <c:pt idx="4">
                  <c:v>7.0000000000000021E-2</c:v>
                </c:pt>
                <c:pt idx="5">
                  <c:v>0.05</c:v>
                </c:pt>
              </c:numCache>
            </c:numRef>
          </c:val>
        </c:ser>
        <c:dLbls>
          <c:showCatName val="1"/>
          <c:showPercent val="1"/>
        </c:dLbls>
      </c:pie3DChart>
    </c:plotArea>
    <c:plotVisOnly val="1"/>
    <c:dispBlanksAs val="zero"/>
  </c:chart>
  <c:spPr>
    <a:noFill/>
    <a:ln>
      <a:noFill/>
    </a:ln>
  </c:spPr>
  <c:txPr>
    <a:bodyPr/>
    <a:lstStyle/>
    <a:p>
      <a:pPr>
        <a:defRPr sz="1600">
          <a:solidFill>
            <a:schemeClr val="tx1"/>
          </a:solidFill>
          <a:latin typeface="Times New Roman" pitchFamily="18" charset="0"/>
          <a:cs typeface="Times New Roman" pitchFamily="18"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sz="1400" b="0" baseline="0" dirty="0" smtClean="0">
                <a:latin typeface="Times New Roman" pitchFamily="18" charset="0"/>
                <a:cs typeface="Times New Roman" pitchFamily="18" charset="0"/>
              </a:rPr>
              <a:t>Хайлуур жоншны бүтээгдэхүүний  экспортын хэмжээ</a:t>
            </a:r>
            <a:r>
              <a:rPr lang="en-US" sz="1400" b="0" baseline="0" dirty="0" smtClean="0">
                <a:latin typeface="Times New Roman" pitchFamily="18" charset="0"/>
                <a:cs typeface="Times New Roman" pitchFamily="18" charset="0"/>
              </a:rPr>
              <a:t>/</a:t>
            </a:r>
            <a:r>
              <a:rPr lang="mn-MN" sz="1400" b="0" baseline="0" dirty="0" smtClean="0">
                <a:latin typeface="Times New Roman" pitchFamily="18" charset="0"/>
                <a:cs typeface="Times New Roman" pitchFamily="18" charset="0"/>
              </a:rPr>
              <a:t>мянган.тн</a:t>
            </a:r>
            <a:r>
              <a:rPr lang="en-US" sz="1400" b="0" baseline="0" dirty="0">
                <a:latin typeface="Times New Roman" pitchFamily="18" charset="0"/>
                <a:cs typeface="Times New Roman" pitchFamily="18" charset="0"/>
              </a:rPr>
              <a:t>/</a:t>
            </a:r>
            <a:endParaRPr lang="en-US" sz="1400" b="0" dirty="0">
              <a:latin typeface="Times New Roman" pitchFamily="18" charset="0"/>
              <a:cs typeface="Times New Roman" pitchFamily="18" charset="0"/>
            </a:endParaRPr>
          </a:p>
        </c:rich>
      </c:tx>
      <c:layout/>
    </c:title>
    <c:view3D>
      <c:rAngAx val="1"/>
    </c:view3D>
    <c:plotArea>
      <c:layout>
        <c:manualLayout>
          <c:layoutTarget val="inner"/>
          <c:xMode val="edge"/>
          <c:yMode val="edge"/>
          <c:x val="0.27170868549688176"/>
          <c:y val="0.11070629585985559"/>
          <c:w val="0.70994269064990745"/>
          <c:h val="0.66798970414693148"/>
        </c:manualLayout>
      </c:layout>
      <c:bar3DChart>
        <c:barDir val="col"/>
        <c:grouping val="clustered"/>
        <c:ser>
          <c:idx val="0"/>
          <c:order val="0"/>
          <c:tx>
            <c:strRef>
              <c:f>Sheet2!$C$14</c:f>
              <c:strCache>
                <c:ptCount val="1"/>
                <c:pt idx="0">
                  <c:v>Металлургийн баяжмал экспорт</c:v>
                </c:pt>
              </c:strCache>
            </c:strRef>
          </c:tx>
          <c:cat>
            <c:strRef>
              <c:f>Sheet2!$D$13:$H$13</c:f>
              <c:strCache>
                <c:ptCount val="5"/>
                <c:pt idx="0">
                  <c:v>2010</c:v>
                </c:pt>
                <c:pt idx="1">
                  <c:v>2011</c:v>
                </c:pt>
                <c:pt idx="2">
                  <c:v>2012</c:v>
                </c:pt>
                <c:pt idx="3">
                  <c:v>2013</c:v>
                </c:pt>
                <c:pt idx="4">
                  <c:v>2014/08</c:v>
                </c:pt>
              </c:strCache>
            </c:strRef>
          </c:cat>
          <c:val>
            <c:numRef>
              <c:f>Sheet2!$D$14:$H$14</c:f>
              <c:numCache>
                <c:formatCode>_(* #,##0_);_(* \(#,##0\);_(* "-"??_);_(@_)</c:formatCode>
                <c:ptCount val="5"/>
                <c:pt idx="0">
                  <c:v>402</c:v>
                </c:pt>
                <c:pt idx="1">
                  <c:v>251</c:v>
                </c:pt>
                <c:pt idx="2">
                  <c:v>272</c:v>
                </c:pt>
                <c:pt idx="3">
                  <c:v>221</c:v>
                </c:pt>
                <c:pt idx="4">
                  <c:v>99.45</c:v>
                </c:pt>
              </c:numCache>
            </c:numRef>
          </c:val>
        </c:ser>
        <c:ser>
          <c:idx val="1"/>
          <c:order val="1"/>
          <c:tx>
            <c:strRef>
              <c:f>Sheet2!$C$15</c:f>
              <c:strCache>
                <c:ptCount val="1"/>
                <c:pt idx="0">
                  <c:v>Флотацийн баяжмал экспорт</c:v>
                </c:pt>
              </c:strCache>
            </c:strRef>
          </c:tx>
          <c:spPr>
            <a:solidFill>
              <a:schemeClr val="bg1"/>
            </a:solidFill>
          </c:spPr>
          <c:cat>
            <c:strRef>
              <c:f>Sheet2!$D$13:$H$13</c:f>
              <c:strCache>
                <c:ptCount val="5"/>
                <c:pt idx="0">
                  <c:v>2010</c:v>
                </c:pt>
                <c:pt idx="1">
                  <c:v>2011</c:v>
                </c:pt>
                <c:pt idx="2">
                  <c:v>2012</c:v>
                </c:pt>
                <c:pt idx="3">
                  <c:v>2013</c:v>
                </c:pt>
                <c:pt idx="4">
                  <c:v>2014/08</c:v>
                </c:pt>
              </c:strCache>
            </c:strRef>
          </c:cat>
          <c:val>
            <c:numRef>
              <c:f>Sheet2!$D$15:$H$15</c:f>
              <c:numCache>
                <c:formatCode>_(* #,##0_);_(* \(#,##0\);_(* "-"??_);_(@_)</c:formatCode>
                <c:ptCount val="5"/>
                <c:pt idx="0">
                  <c:v>141</c:v>
                </c:pt>
                <c:pt idx="1">
                  <c:v>152</c:v>
                </c:pt>
                <c:pt idx="2">
                  <c:v>157</c:v>
                </c:pt>
                <c:pt idx="3">
                  <c:v>109</c:v>
                </c:pt>
                <c:pt idx="4">
                  <c:v>32.70000000000001</c:v>
                </c:pt>
              </c:numCache>
            </c:numRef>
          </c:val>
        </c:ser>
        <c:ser>
          <c:idx val="2"/>
          <c:order val="2"/>
          <c:tx>
            <c:strRef>
              <c:f>Sheet2!$C$16</c:f>
              <c:strCache>
                <c:ptCount val="1"/>
              </c:strCache>
            </c:strRef>
          </c:tx>
          <c:cat>
            <c:strRef>
              <c:f>Sheet2!$D$13:$H$13</c:f>
              <c:strCache>
                <c:ptCount val="5"/>
                <c:pt idx="0">
                  <c:v>2010</c:v>
                </c:pt>
                <c:pt idx="1">
                  <c:v>2011</c:v>
                </c:pt>
                <c:pt idx="2">
                  <c:v>2012</c:v>
                </c:pt>
                <c:pt idx="3">
                  <c:v>2013</c:v>
                </c:pt>
                <c:pt idx="4">
                  <c:v>2014/08</c:v>
                </c:pt>
              </c:strCache>
            </c:strRef>
          </c:cat>
          <c:val>
            <c:numRef>
              <c:f>Sheet2!$D$16:$H$16</c:f>
              <c:numCache>
                <c:formatCode>General</c:formatCode>
                <c:ptCount val="5"/>
              </c:numCache>
            </c:numRef>
          </c:val>
        </c:ser>
        <c:ser>
          <c:idx val="3"/>
          <c:order val="3"/>
          <c:tx>
            <c:strRef>
              <c:f>Sheet2!$C$17</c:f>
              <c:strCache>
                <c:ptCount val="1"/>
                <c:pt idx="0">
                  <c:v>Нийт экспорт</c:v>
                </c:pt>
              </c:strCache>
            </c:strRef>
          </c:tx>
          <c:spPr>
            <a:solidFill>
              <a:srgbClr val="FFC000"/>
            </a:solidFill>
          </c:spPr>
          <c:cat>
            <c:strRef>
              <c:f>Sheet2!$D$13:$H$13</c:f>
              <c:strCache>
                <c:ptCount val="5"/>
                <c:pt idx="0">
                  <c:v>2010</c:v>
                </c:pt>
                <c:pt idx="1">
                  <c:v>2011</c:v>
                </c:pt>
                <c:pt idx="2">
                  <c:v>2012</c:v>
                </c:pt>
                <c:pt idx="3">
                  <c:v>2013</c:v>
                </c:pt>
                <c:pt idx="4">
                  <c:v>2014/08</c:v>
                </c:pt>
              </c:strCache>
            </c:strRef>
          </c:cat>
          <c:val>
            <c:numRef>
              <c:f>Sheet2!$D$17:$H$17</c:f>
              <c:numCache>
                <c:formatCode>_(* #,##0_);_(* \(#,##0\);_(* "-"??_);_(@_)</c:formatCode>
                <c:ptCount val="5"/>
                <c:pt idx="0">
                  <c:v>543</c:v>
                </c:pt>
                <c:pt idx="1">
                  <c:v>403</c:v>
                </c:pt>
                <c:pt idx="2">
                  <c:v>429</c:v>
                </c:pt>
                <c:pt idx="3">
                  <c:v>330</c:v>
                </c:pt>
                <c:pt idx="4">
                  <c:v>132.15</c:v>
                </c:pt>
              </c:numCache>
            </c:numRef>
          </c:val>
        </c:ser>
        <c:shape val="cylinder"/>
        <c:axId val="84245504"/>
        <c:axId val="103453440"/>
        <c:axId val="0"/>
      </c:bar3DChart>
      <c:catAx>
        <c:axId val="84245504"/>
        <c:scaling>
          <c:orientation val="minMax"/>
        </c:scaling>
        <c:axPos val="b"/>
        <c:numFmt formatCode="General" sourceLinked="1"/>
        <c:majorTickMark val="none"/>
        <c:tickLblPos val="nextTo"/>
        <c:crossAx val="103453440"/>
        <c:crosses val="autoZero"/>
        <c:auto val="1"/>
        <c:lblAlgn val="ctr"/>
        <c:lblOffset val="100"/>
      </c:catAx>
      <c:valAx>
        <c:axId val="103453440"/>
        <c:scaling>
          <c:orientation val="minMax"/>
        </c:scaling>
        <c:axPos val="l"/>
        <c:majorGridlines/>
        <c:numFmt formatCode="_(* #,##0_);_(* \(#,##0\);_(* &quot;-&quot;??_);_(@_)" sourceLinked="1"/>
        <c:majorTickMark val="none"/>
        <c:tickLblPos val="nextTo"/>
        <c:crossAx val="84245504"/>
        <c:crosses val="autoZero"/>
        <c:crossBetween val="between"/>
      </c:valAx>
      <c:dTable>
        <c:showHorzBorder val="1"/>
        <c:showVertBorder val="1"/>
        <c:showOutline val="1"/>
        <c:showKeys val="1"/>
      </c:dTable>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lineChart>
        <c:grouping val="percentStacked"/>
        <c:ser>
          <c:idx val="0"/>
          <c:order val="0"/>
          <c:tx>
            <c:strRef>
              <c:f>Sheet1!$B$1</c:f>
              <c:strCache>
                <c:ptCount val="1"/>
                <c:pt idx="0">
                  <c:v>Хайлуур жоншны баяжмал ФФ-97</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320</c:v>
                </c:pt>
                <c:pt idx="1">
                  <c:v>320</c:v>
                </c:pt>
                <c:pt idx="2">
                  <c:v>320</c:v>
                </c:pt>
                <c:pt idx="3">
                  <c:v>320</c:v>
                </c:pt>
                <c:pt idx="4">
                  <c:v>320</c:v>
                </c:pt>
                <c:pt idx="5">
                  <c:v>320</c:v>
                </c:pt>
                <c:pt idx="6">
                  <c:v>320</c:v>
                </c:pt>
                <c:pt idx="7">
                  <c:v>320</c:v>
                </c:pt>
                <c:pt idx="8">
                  <c:v>320</c:v>
                </c:pt>
                <c:pt idx="9">
                  <c:v>320</c:v>
                </c:pt>
                <c:pt idx="10">
                  <c:v>305</c:v>
                </c:pt>
                <c:pt idx="11">
                  <c:v>400</c:v>
                </c:pt>
              </c:numCache>
            </c:numRef>
          </c:val>
        </c:ser>
        <c:ser>
          <c:idx val="1"/>
          <c:order val="1"/>
          <c:tx>
            <c:strRef>
              <c:f>Sheet1!$C$1</c:f>
              <c:strCache>
                <c:ptCount val="1"/>
                <c:pt idx="0">
                  <c:v>Хайлуур жоншны баяжмал ФФ-95</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General</c:formatCode>
                <c:ptCount val="12"/>
                <c:pt idx="0">
                  <c:v>330</c:v>
                </c:pt>
                <c:pt idx="1">
                  <c:v>330</c:v>
                </c:pt>
                <c:pt idx="2">
                  <c:v>330</c:v>
                </c:pt>
                <c:pt idx="3">
                  <c:v>370</c:v>
                </c:pt>
                <c:pt idx="4">
                  <c:v>370</c:v>
                </c:pt>
                <c:pt idx="5">
                  <c:v>370</c:v>
                </c:pt>
                <c:pt idx="6">
                  <c:v>355</c:v>
                </c:pt>
                <c:pt idx="7">
                  <c:v>355</c:v>
                </c:pt>
                <c:pt idx="8">
                  <c:v>355</c:v>
                </c:pt>
                <c:pt idx="9">
                  <c:v>355</c:v>
                </c:pt>
                <c:pt idx="10">
                  <c:v>365</c:v>
                </c:pt>
                <c:pt idx="11">
                  <c:v>390</c:v>
                </c:pt>
              </c:numCache>
            </c:numRef>
          </c:val>
        </c:ser>
        <c:ser>
          <c:idx val="2"/>
          <c:order val="2"/>
          <c:tx>
            <c:strRef>
              <c:f>Sheet1!$D$1</c:f>
              <c:strCache>
                <c:ptCount val="1"/>
                <c:pt idx="0">
                  <c:v>Бүхэллэг жонш ФК-92</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Sheet1!$D$2:$D$13</c:f>
              <c:numCache>
                <c:formatCode>General</c:formatCode>
                <c:ptCount val="12"/>
                <c:pt idx="0">
                  <c:v>165.6</c:v>
                </c:pt>
                <c:pt idx="1">
                  <c:v>165.6</c:v>
                </c:pt>
                <c:pt idx="2">
                  <c:v>165.6</c:v>
                </c:pt>
                <c:pt idx="3">
                  <c:v>165.6</c:v>
                </c:pt>
                <c:pt idx="4">
                  <c:v>165.6</c:v>
                </c:pt>
                <c:pt idx="5">
                  <c:v>239.2</c:v>
                </c:pt>
                <c:pt idx="6">
                  <c:v>239.2</c:v>
                </c:pt>
                <c:pt idx="7">
                  <c:v>239.2</c:v>
                </c:pt>
                <c:pt idx="8">
                  <c:v>239.2</c:v>
                </c:pt>
                <c:pt idx="9">
                  <c:v>239.2</c:v>
                </c:pt>
                <c:pt idx="10">
                  <c:v>239.2</c:v>
                </c:pt>
                <c:pt idx="11">
                  <c:v>239.2</c:v>
                </c:pt>
              </c:numCache>
            </c:numRef>
          </c:val>
        </c:ser>
        <c:ser>
          <c:idx val="3"/>
          <c:order val="3"/>
          <c:tx>
            <c:strRef>
              <c:f>Sheet1!$E$1</c:f>
              <c:strCache>
                <c:ptCount val="1"/>
                <c:pt idx="0">
                  <c:v>Бүхэллэг жонш ФК-85</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Sheet1!$E$2:$E$13</c:f>
              <c:numCache>
                <c:formatCode>General</c:formatCode>
                <c:ptCount val="12"/>
                <c:pt idx="0">
                  <c:v>153</c:v>
                </c:pt>
                <c:pt idx="1">
                  <c:v>153</c:v>
                </c:pt>
                <c:pt idx="2">
                  <c:v>153</c:v>
                </c:pt>
                <c:pt idx="3">
                  <c:v>153</c:v>
                </c:pt>
                <c:pt idx="4">
                  <c:v>153</c:v>
                </c:pt>
                <c:pt idx="5">
                  <c:v>221</c:v>
                </c:pt>
                <c:pt idx="6">
                  <c:v>221</c:v>
                </c:pt>
                <c:pt idx="7">
                  <c:v>221</c:v>
                </c:pt>
                <c:pt idx="8">
                  <c:v>221</c:v>
                </c:pt>
                <c:pt idx="9">
                  <c:v>221</c:v>
                </c:pt>
                <c:pt idx="10">
                  <c:v>221</c:v>
                </c:pt>
                <c:pt idx="11">
                  <c:v>221</c:v>
                </c:pt>
              </c:numCache>
            </c:numRef>
          </c:val>
        </c:ser>
        <c:ser>
          <c:idx val="4"/>
          <c:order val="4"/>
          <c:tx>
            <c:strRef>
              <c:f>Sheet1!$F$1</c:f>
              <c:strCache>
                <c:ptCount val="1"/>
                <c:pt idx="0">
                  <c:v>Бүхэллэг жонш ФК-80</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Sheet1!$F$2:$F$13</c:f>
              <c:numCache>
                <c:formatCode>General</c:formatCode>
                <c:ptCount val="12"/>
                <c:pt idx="0">
                  <c:v>144</c:v>
                </c:pt>
                <c:pt idx="1">
                  <c:v>144</c:v>
                </c:pt>
                <c:pt idx="2">
                  <c:v>144</c:v>
                </c:pt>
                <c:pt idx="3">
                  <c:v>144</c:v>
                </c:pt>
                <c:pt idx="4">
                  <c:v>144</c:v>
                </c:pt>
                <c:pt idx="5">
                  <c:v>208</c:v>
                </c:pt>
                <c:pt idx="6">
                  <c:v>208</c:v>
                </c:pt>
                <c:pt idx="7">
                  <c:v>208</c:v>
                </c:pt>
                <c:pt idx="8">
                  <c:v>208</c:v>
                </c:pt>
                <c:pt idx="9">
                  <c:v>208</c:v>
                </c:pt>
                <c:pt idx="10">
                  <c:v>208</c:v>
                </c:pt>
                <c:pt idx="11">
                  <c:v>208</c:v>
                </c:pt>
              </c:numCache>
            </c:numRef>
          </c:val>
        </c:ser>
        <c:ser>
          <c:idx val="5"/>
          <c:order val="5"/>
          <c:tx>
            <c:strRef>
              <c:f>Sheet1!$G$1</c:f>
              <c:strCache>
                <c:ptCount val="1"/>
                <c:pt idx="0">
                  <c:v>Бүхэллэг жонш ФК-75</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Sheet1!$G$2:$G$13</c:f>
              <c:numCache>
                <c:formatCode>General</c:formatCode>
                <c:ptCount val="12"/>
                <c:pt idx="0">
                  <c:v>135</c:v>
                </c:pt>
                <c:pt idx="1">
                  <c:v>135</c:v>
                </c:pt>
                <c:pt idx="2">
                  <c:v>135</c:v>
                </c:pt>
                <c:pt idx="3">
                  <c:v>135</c:v>
                </c:pt>
                <c:pt idx="4">
                  <c:v>135</c:v>
                </c:pt>
                <c:pt idx="5">
                  <c:v>200</c:v>
                </c:pt>
                <c:pt idx="6">
                  <c:v>200</c:v>
                </c:pt>
                <c:pt idx="7">
                  <c:v>200</c:v>
                </c:pt>
                <c:pt idx="8">
                  <c:v>200</c:v>
                </c:pt>
                <c:pt idx="9">
                  <c:v>200</c:v>
                </c:pt>
                <c:pt idx="10">
                  <c:v>200</c:v>
                </c:pt>
                <c:pt idx="11">
                  <c:v>200</c:v>
                </c:pt>
              </c:numCache>
            </c:numRef>
          </c:val>
        </c:ser>
        <c:marker val="1"/>
        <c:axId val="105220736"/>
        <c:axId val="105234816"/>
      </c:lineChart>
      <c:catAx>
        <c:axId val="105220736"/>
        <c:scaling>
          <c:orientation val="minMax"/>
        </c:scaling>
        <c:axPos val="b"/>
        <c:numFmt formatCode="General" sourceLinked="1"/>
        <c:tickLblPos val="nextTo"/>
        <c:txPr>
          <a:bodyPr/>
          <a:lstStyle/>
          <a:p>
            <a:pPr>
              <a:defRPr sz="1500"/>
            </a:pPr>
            <a:endParaRPr lang="en-US"/>
          </a:p>
        </c:txPr>
        <c:crossAx val="105234816"/>
        <c:crosses val="autoZero"/>
        <c:auto val="1"/>
        <c:lblAlgn val="ctr"/>
        <c:lblOffset val="100"/>
      </c:catAx>
      <c:valAx>
        <c:axId val="105234816"/>
        <c:scaling>
          <c:orientation val="minMax"/>
          <c:min val="1.0000000000000005E-2"/>
        </c:scaling>
        <c:delete val="1"/>
        <c:axPos val="l"/>
        <c:majorGridlines/>
        <c:numFmt formatCode="_-* #,##0.00&quot;₮&quot;_-;\-* #,##0.00&quot;₮&quot;_-;_-* &quot;-&quot;??&quot;₮&quot;_-;_-@_-" sourceLinked="0"/>
        <c:tickLblPos val="nextTo"/>
        <c:crossAx val="105220736"/>
        <c:crosses val="autoZero"/>
        <c:crossBetween val="between"/>
        <c:majorUnit val="0.1"/>
        <c:minorUnit val="4.0000000000000022E-2"/>
      </c:valAx>
    </c:plotArea>
    <c:legend>
      <c:legendPos val="r"/>
      <c:layout/>
      <c:txPr>
        <a:bodyPr/>
        <a:lstStyle/>
        <a:p>
          <a:pPr>
            <a:defRPr sz="1000"/>
          </a:pPr>
          <a:endParaRPr lang="en-US"/>
        </a:p>
      </c:txPr>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lineChart>
        <c:grouping val="percentStacked"/>
        <c:ser>
          <c:idx val="0"/>
          <c:order val="0"/>
          <c:tx>
            <c:strRef>
              <c:f>Sheet1!$B$1</c:f>
              <c:strCache>
                <c:ptCount val="1"/>
                <c:pt idx="0">
                  <c:v>Хайлуур жоншны баяжмал ФФ-97</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_-* #,##0.0_₮_-;\-* #,##0.0_₮_-;_-* "-"??_₮_-;_-@_-</c:formatCode>
                <c:ptCount val="12"/>
                <c:pt idx="0">
                  <c:v>400</c:v>
                </c:pt>
                <c:pt idx="1">
                  <c:v>407.5</c:v>
                </c:pt>
                <c:pt idx="2">
                  <c:v>407.5</c:v>
                </c:pt>
                <c:pt idx="3">
                  <c:v>407.5</c:v>
                </c:pt>
                <c:pt idx="4">
                  <c:v>407.5</c:v>
                </c:pt>
                <c:pt idx="5">
                  <c:v>371.88</c:v>
                </c:pt>
                <c:pt idx="6">
                  <c:v>360</c:v>
                </c:pt>
                <c:pt idx="7">
                  <c:v>316</c:v>
                </c:pt>
                <c:pt idx="8">
                  <c:v>305</c:v>
                </c:pt>
                <c:pt idx="9">
                  <c:v>305</c:v>
                </c:pt>
                <c:pt idx="10">
                  <c:v>305</c:v>
                </c:pt>
                <c:pt idx="11">
                  <c:v>316.25</c:v>
                </c:pt>
              </c:numCache>
            </c:numRef>
          </c:val>
        </c:ser>
        <c:ser>
          <c:idx val="1"/>
          <c:order val="1"/>
          <c:tx>
            <c:strRef>
              <c:f>Sheet1!$C$1</c:f>
              <c:strCache>
                <c:ptCount val="1"/>
                <c:pt idx="0">
                  <c:v>Хайлуур жоншны баяжмал ФФ-95</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_-* #,##0.0_₮_-;\-* #,##0.0_₮_-;_-* "-"??_₮_-;_-@_-</c:formatCode>
                <c:ptCount val="12"/>
                <c:pt idx="0">
                  <c:v>390</c:v>
                </c:pt>
                <c:pt idx="1">
                  <c:v>399</c:v>
                </c:pt>
                <c:pt idx="2">
                  <c:v>399</c:v>
                </c:pt>
                <c:pt idx="3">
                  <c:v>399</c:v>
                </c:pt>
                <c:pt idx="4">
                  <c:v>399.1</c:v>
                </c:pt>
                <c:pt idx="5">
                  <c:v>364.21</c:v>
                </c:pt>
                <c:pt idx="6">
                  <c:v>352.58</c:v>
                </c:pt>
                <c:pt idx="7">
                  <c:v>309.4799999999999</c:v>
                </c:pt>
                <c:pt idx="8">
                  <c:v>298.70999999999987</c:v>
                </c:pt>
                <c:pt idx="9">
                  <c:v>298.70999999999987</c:v>
                </c:pt>
                <c:pt idx="10">
                  <c:v>298.70999999999987</c:v>
                </c:pt>
                <c:pt idx="11">
                  <c:v>309.7299999999999</c:v>
                </c:pt>
              </c:numCache>
            </c:numRef>
          </c:val>
        </c:ser>
        <c:ser>
          <c:idx val="2"/>
          <c:order val="2"/>
          <c:tx>
            <c:strRef>
              <c:f>Sheet1!$D$1</c:f>
              <c:strCache>
                <c:ptCount val="1"/>
                <c:pt idx="0">
                  <c:v>Бүхэллэг жонш ФК-92</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Sheet1!$D$2:$D$13</c:f>
              <c:numCache>
                <c:formatCode>_-* #,##0.0_₮_-;\-* #,##0.0_₮_-;_-* "-"??_₮_-;_-@_-</c:formatCode>
                <c:ptCount val="12"/>
                <c:pt idx="0">
                  <c:v>239.2</c:v>
                </c:pt>
                <c:pt idx="1">
                  <c:v>239.2</c:v>
                </c:pt>
                <c:pt idx="2">
                  <c:v>239.2</c:v>
                </c:pt>
                <c:pt idx="3">
                  <c:v>239.2</c:v>
                </c:pt>
                <c:pt idx="4">
                  <c:v>239.2</c:v>
                </c:pt>
                <c:pt idx="5">
                  <c:v>342.28999999999991</c:v>
                </c:pt>
                <c:pt idx="6">
                  <c:v>324.70999999999987</c:v>
                </c:pt>
                <c:pt idx="7">
                  <c:v>272.75</c:v>
                </c:pt>
                <c:pt idx="8">
                  <c:v>259.76</c:v>
                </c:pt>
                <c:pt idx="9">
                  <c:v>259.76</c:v>
                </c:pt>
                <c:pt idx="10">
                  <c:v>259.76</c:v>
                </c:pt>
                <c:pt idx="11">
                  <c:v>259.76</c:v>
                </c:pt>
              </c:numCache>
            </c:numRef>
          </c:val>
        </c:ser>
        <c:ser>
          <c:idx val="3"/>
          <c:order val="3"/>
          <c:tx>
            <c:strRef>
              <c:f>Sheet1!$E$1</c:f>
              <c:strCache>
                <c:ptCount val="1"/>
                <c:pt idx="0">
                  <c:v>Бүхэллэг жонш ФК-85</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Sheet1!$E$2:$E$13</c:f>
              <c:numCache>
                <c:formatCode>_-* #,##0.0_₮_-;\-* #,##0.0_₮_-;_-* "-"??_₮_-;_-@_-</c:formatCode>
                <c:ptCount val="12"/>
                <c:pt idx="0">
                  <c:v>221</c:v>
                </c:pt>
                <c:pt idx="1">
                  <c:v>221</c:v>
                </c:pt>
                <c:pt idx="2">
                  <c:v>221</c:v>
                </c:pt>
                <c:pt idx="3">
                  <c:v>221</c:v>
                </c:pt>
                <c:pt idx="4">
                  <c:v>221</c:v>
                </c:pt>
                <c:pt idx="5">
                  <c:v>316.25</c:v>
                </c:pt>
                <c:pt idx="6">
                  <c:v>300</c:v>
                </c:pt>
                <c:pt idx="7">
                  <c:v>252</c:v>
                </c:pt>
                <c:pt idx="8">
                  <c:v>240</c:v>
                </c:pt>
                <c:pt idx="9">
                  <c:v>240</c:v>
                </c:pt>
                <c:pt idx="10">
                  <c:v>240</c:v>
                </c:pt>
                <c:pt idx="11">
                  <c:v>240</c:v>
                </c:pt>
              </c:numCache>
            </c:numRef>
          </c:val>
        </c:ser>
        <c:ser>
          <c:idx val="4"/>
          <c:order val="4"/>
          <c:tx>
            <c:strRef>
              <c:f>Sheet1!$F$1</c:f>
              <c:strCache>
                <c:ptCount val="1"/>
                <c:pt idx="0">
                  <c:v>Бүхэллэг жонш ФК-80</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Sheet1!$F$2:$F$13</c:f>
              <c:numCache>
                <c:formatCode>_-* #,##0.0_₮_-;\-* #,##0.0_₮_-;_-* "-"??_₮_-;_-@_-</c:formatCode>
                <c:ptCount val="12"/>
                <c:pt idx="0">
                  <c:v>208</c:v>
                </c:pt>
                <c:pt idx="1">
                  <c:v>195</c:v>
                </c:pt>
                <c:pt idx="2">
                  <c:v>195</c:v>
                </c:pt>
                <c:pt idx="3">
                  <c:v>208</c:v>
                </c:pt>
                <c:pt idx="4">
                  <c:v>208</c:v>
                </c:pt>
                <c:pt idx="5">
                  <c:v>296.25</c:v>
                </c:pt>
                <c:pt idx="6">
                  <c:v>280</c:v>
                </c:pt>
                <c:pt idx="7">
                  <c:v>224</c:v>
                </c:pt>
                <c:pt idx="8">
                  <c:v>210</c:v>
                </c:pt>
                <c:pt idx="9">
                  <c:v>210</c:v>
                </c:pt>
                <c:pt idx="10">
                  <c:v>210</c:v>
                </c:pt>
                <c:pt idx="11">
                  <c:v>210</c:v>
                </c:pt>
              </c:numCache>
            </c:numRef>
          </c:val>
        </c:ser>
        <c:ser>
          <c:idx val="5"/>
          <c:order val="5"/>
          <c:tx>
            <c:strRef>
              <c:f>Sheet1!$G$1</c:f>
              <c:strCache>
                <c:ptCount val="1"/>
                <c:pt idx="0">
                  <c:v>Бүхэллэг жонш ФК-75</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Sheet1!$G$2:$G$13</c:f>
              <c:numCache>
                <c:formatCode>_-* #,##0.0_₮_-;\-* #,##0.0_₮_-;_-* "-"??_₮_-;_-@_-</c:formatCode>
                <c:ptCount val="12"/>
                <c:pt idx="0">
                  <c:v>200</c:v>
                </c:pt>
                <c:pt idx="1">
                  <c:v>195</c:v>
                </c:pt>
                <c:pt idx="2">
                  <c:v>195</c:v>
                </c:pt>
                <c:pt idx="3">
                  <c:v>195</c:v>
                </c:pt>
                <c:pt idx="4">
                  <c:v>195</c:v>
                </c:pt>
                <c:pt idx="5">
                  <c:v>210</c:v>
                </c:pt>
                <c:pt idx="6">
                  <c:v>210</c:v>
                </c:pt>
                <c:pt idx="7">
                  <c:v>210</c:v>
                </c:pt>
                <c:pt idx="8">
                  <c:v>196.88000000000005</c:v>
                </c:pt>
                <c:pt idx="9">
                  <c:v>196.88000000000005</c:v>
                </c:pt>
                <c:pt idx="10">
                  <c:v>196.88000000000005</c:v>
                </c:pt>
                <c:pt idx="11">
                  <c:v>196.88000000000005</c:v>
                </c:pt>
              </c:numCache>
            </c:numRef>
          </c:val>
        </c:ser>
        <c:marker val="1"/>
        <c:axId val="105443712"/>
        <c:axId val="105445248"/>
      </c:lineChart>
      <c:catAx>
        <c:axId val="105443712"/>
        <c:scaling>
          <c:orientation val="minMax"/>
        </c:scaling>
        <c:axPos val="b"/>
        <c:numFmt formatCode="General" sourceLinked="1"/>
        <c:tickLblPos val="nextTo"/>
        <c:txPr>
          <a:bodyPr/>
          <a:lstStyle/>
          <a:p>
            <a:pPr>
              <a:defRPr sz="1500"/>
            </a:pPr>
            <a:endParaRPr lang="en-US"/>
          </a:p>
        </c:txPr>
        <c:crossAx val="105445248"/>
        <c:crosses val="autoZero"/>
        <c:auto val="1"/>
        <c:lblAlgn val="ctr"/>
        <c:lblOffset val="100"/>
      </c:catAx>
      <c:valAx>
        <c:axId val="105445248"/>
        <c:scaling>
          <c:orientation val="minMax"/>
          <c:min val="1.0000000000000005E-2"/>
        </c:scaling>
        <c:delete val="1"/>
        <c:axPos val="l"/>
        <c:majorGridlines/>
        <c:numFmt formatCode="_-* #,##0.00&quot;₮&quot;_-;\-* #,##0.00&quot;₮&quot;_-;_-* &quot;-&quot;??&quot;₮&quot;_-;_-@_-" sourceLinked="0"/>
        <c:tickLblPos val="nextTo"/>
        <c:crossAx val="105443712"/>
        <c:crosses val="autoZero"/>
        <c:crossBetween val="between"/>
        <c:majorUnit val="0.1"/>
        <c:minorUnit val="4.0000000000000022E-2"/>
      </c:valAx>
    </c:plotArea>
    <c:legend>
      <c:legendPos val="r"/>
      <c:layout/>
      <c:txPr>
        <a:bodyPr/>
        <a:lstStyle/>
        <a:p>
          <a:pPr>
            <a:defRPr sz="1000"/>
          </a:pPr>
          <a:endParaRPr lang="en-US"/>
        </a:p>
      </c:txPr>
    </c:legend>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lineChart>
        <c:grouping val="percentStacked"/>
        <c:ser>
          <c:idx val="0"/>
          <c:order val="0"/>
          <c:tx>
            <c:strRef>
              <c:f>Sheet1!$B$1</c:f>
              <c:strCache>
                <c:ptCount val="1"/>
                <c:pt idx="0">
                  <c:v>Хайлуур жоншны баяжмал ФФ-97</c:v>
                </c:pt>
              </c:strCache>
            </c:strRef>
          </c:tx>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_-* #,##0.00_₮_-;\-* #,##0.00_₮_-;_-* "-"??_₮_-;_-@_-</c:formatCode>
                <c:ptCount val="8"/>
                <c:pt idx="0">
                  <c:v>320</c:v>
                </c:pt>
                <c:pt idx="1">
                  <c:v>320</c:v>
                </c:pt>
                <c:pt idx="2">
                  <c:v>331.25</c:v>
                </c:pt>
                <c:pt idx="3">
                  <c:v>335</c:v>
                </c:pt>
                <c:pt idx="4">
                  <c:v>330</c:v>
                </c:pt>
                <c:pt idx="5">
                  <c:v>325</c:v>
                </c:pt>
                <c:pt idx="6">
                  <c:v>325</c:v>
                </c:pt>
                <c:pt idx="7">
                  <c:v>315</c:v>
                </c:pt>
              </c:numCache>
            </c:numRef>
          </c:val>
        </c:ser>
        <c:ser>
          <c:idx val="1"/>
          <c:order val="1"/>
          <c:tx>
            <c:strRef>
              <c:f>Sheet1!$C$1</c:f>
              <c:strCache>
                <c:ptCount val="1"/>
                <c:pt idx="0">
                  <c:v>Хайлуур жоншны баяжмал ФФ-95</c:v>
                </c:pt>
              </c:strCache>
            </c:strRef>
          </c:tx>
          <c:cat>
            <c:numRef>
              <c:f>Sheet1!$A$2:$A$9</c:f>
              <c:numCache>
                <c:formatCode>General</c:formatCode>
                <c:ptCount val="8"/>
                <c:pt idx="0">
                  <c:v>1</c:v>
                </c:pt>
                <c:pt idx="1">
                  <c:v>2</c:v>
                </c:pt>
                <c:pt idx="2">
                  <c:v>3</c:v>
                </c:pt>
                <c:pt idx="3">
                  <c:v>4</c:v>
                </c:pt>
                <c:pt idx="4">
                  <c:v>5</c:v>
                </c:pt>
                <c:pt idx="5">
                  <c:v>6</c:v>
                </c:pt>
                <c:pt idx="6">
                  <c:v>7</c:v>
                </c:pt>
                <c:pt idx="7">
                  <c:v>8</c:v>
                </c:pt>
              </c:numCache>
            </c:numRef>
          </c:cat>
          <c:val>
            <c:numRef>
              <c:f>Sheet1!$C$2:$C$9</c:f>
              <c:numCache>
                <c:formatCode>_-* #,##0.00_₮_-;\-* #,##0.00_₮_-;_-* "-"??_₮_-;_-@_-</c:formatCode>
                <c:ptCount val="8"/>
                <c:pt idx="0">
                  <c:v>313.39999999999986</c:v>
                </c:pt>
                <c:pt idx="1">
                  <c:v>313.39999999999986</c:v>
                </c:pt>
                <c:pt idx="2">
                  <c:v>324.4199999999999</c:v>
                </c:pt>
                <c:pt idx="3">
                  <c:v>328.09</c:v>
                </c:pt>
                <c:pt idx="4">
                  <c:v>323.2</c:v>
                </c:pt>
                <c:pt idx="5">
                  <c:v>318.3</c:v>
                </c:pt>
                <c:pt idx="6">
                  <c:v>318.3</c:v>
                </c:pt>
                <c:pt idx="7">
                  <c:v>308.51</c:v>
                </c:pt>
              </c:numCache>
            </c:numRef>
          </c:val>
        </c:ser>
        <c:ser>
          <c:idx val="2"/>
          <c:order val="2"/>
          <c:tx>
            <c:strRef>
              <c:f>Sheet1!$D$1</c:f>
              <c:strCache>
                <c:ptCount val="1"/>
                <c:pt idx="0">
                  <c:v>Бүхэллэг жонш ФК-92</c:v>
                </c:pt>
              </c:strCache>
            </c:strRef>
          </c:tx>
          <c:cat>
            <c:numRef>
              <c:f>Sheet1!$A$2:$A$9</c:f>
              <c:numCache>
                <c:formatCode>General</c:formatCode>
                <c:ptCount val="8"/>
                <c:pt idx="0">
                  <c:v>1</c:v>
                </c:pt>
                <c:pt idx="1">
                  <c:v>2</c:v>
                </c:pt>
                <c:pt idx="2">
                  <c:v>3</c:v>
                </c:pt>
                <c:pt idx="3">
                  <c:v>4</c:v>
                </c:pt>
                <c:pt idx="4">
                  <c:v>5</c:v>
                </c:pt>
                <c:pt idx="5">
                  <c:v>6</c:v>
                </c:pt>
                <c:pt idx="6">
                  <c:v>7</c:v>
                </c:pt>
                <c:pt idx="7">
                  <c:v>8</c:v>
                </c:pt>
              </c:numCache>
            </c:numRef>
          </c:cat>
          <c:val>
            <c:numRef>
              <c:f>Sheet1!$D$2:$D$9</c:f>
              <c:numCache>
                <c:formatCode>_-* #,##0.00_₮_-;\-* #,##0.00_₮_-;_-* "-"??_₮_-;_-@_-</c:formatCode>
                <c:ptCount val="8"/>
                <c:pt idx="0">
                  <c:v>259.76</c:v>
                </c:pt>
                <c:pt idx="1">
                  <c:v>259.76</c:v>
                </c:pt>
                <c:pt idx="2">
                  <c:v>259.76</c:v>
                </c:pt>
                <c:pt idx="3">
                  <c:v>259.76</c:v>
                </c:pt>
                <c:pt idx="4">
                  <c:v>259.76</c:v>
                </c:pt>
                <c:pt idx="5">
                  <c:v>259.76</c:v>
                </c:pt>
                <c:pt idx="6">
                  <c:v>259.76</c:v>
                </c:pt>
                <c:pt idx="7">
                  <c:v>259.76</c:v>
                </c:pt>
              </c:numCache>
            </c:numRef>
          </c:val>
        </c:ser>
        <c:ser>
          <c:idx val="3"/>
          <c:order val="3"/>
          <c:tx>
            <c:strRef>
              <c:f>Sheet1!$E$1</c:f>
              <c:strCache>
                <c:ptCount val="1"/>
                <c:pt idx="0">
                  <c:v>Бүхэллэг жонш ФК-85</c:v>
                </c:pt>
              </c:strCache>
            </c:strRef>
          </c:tx>
          <c:cat>
            <c:numRef>
              <c:f>Sheet1!$A$2:$A$9</c:f>
              <c:numCache>
                <c:formatCode>General</c:formatCode>
                <c:ptCount val="8"/>
                <c:pt idx="0">
                  <c:v>1</c:v>
                </c:pt>
                <c:pt idx="1">
                  <c:v>2</c:v>
                </c:pt>
                <c:pt idx="2">
                  <c:v>3</c:v>
                </c:pt>
                <c:pt idx="3">
                  <c:v>4</c:v>
                </c:pt>
                <c:pt idx="4">
                  <c:v>5</c:v>
                </c:pt>
                <c:pt idx="5">
                  <c:v>6</c:v>
                </c:pt>
                <c:pt idx="6">
                  <c:v>7</c:v>
                </c:pt>
                <c:pt idx="7">
                  <c:v>8</c:v>
                </c:pt>
              </c:numCache>
            </c:numRef>
          </c:cat>
          <c:val>
            <c:numRef>
              <c:f>Sheet1!$E$2:$E$9</c:f>
              <c:numCache>
                <c:formatCode>_-* #,##0.00_₮_-;\-* #,##0.00_₮_-;_-* "-"??_₮_-;_-@_-</c:formatCode>
                <c:ptCount val="8"/>
                <c:pt idx="0">
                  <c:v>240</c:v>
                </c:pt>
                <c:pt idx="1">
                  <c:v>240</c:v>
                </c:pt>
                <c:pt idx="2">
                  <c:v>240</c:v>
                </c:pt>
                <c:pt idx="3">
                  <c:v>240</c:v>
                </c:pt>
                <c:pt idx="4">
                  <c:v>240</c:v>
                </c:pt>
                <c:pt idx="5">
                  <c:v>240</c:v>
                </c:pt>
                <c:pt idx="6">
                  <c:v>240</c:v>
                </c:pt>
                <c:pt idx="7">
                  <c:v>240</c:v>
                </c:pt>
              </c:numCache>
            </c:numRef>
          </c:val>
        </c:ser>
        <c:ser>
          <c:idx val="4"/>
          <c:order val="4"/>
          <c:tx>
            <c:strRef>
              <c:f>Sheet1!$F$1</c:f>
              <c:strCache>
                <c:ptCount val="1"/>
                <c:pt idx="0">
                  <c:v>Бүхэллэг жонш ФК-80</c:v>
                </c:pt>
              </c:strCache>
            </c:strRef>
          </c:tx>
          <c:cat>
            <c:numRef>
              <c:f>Sheet1!$A$2:$A$9</c:f>
              <c:numCache>
                <c:formatCode>General</c:formatCode>
                <c:ptCount val="8"/>
                <c:pt idx="0">
                  <c:v>1</c:v>
                </c:pt>
                <c:pt idx="1">
                  <c:v>2</c:v>
                </c:pt>
                <c:pt idx="2">
                  <c:v>3</c:v>
                </c:pt>
                <c:pt idx="3">
                  <c:v>4</c:v>
                </c:pt>
                <c:pt idx="4">
                  <c:v>5</c:v>
                </c:pt>
                <c:pt idx="5">
                  <c:v>6</c:v>
                </c:pt>
                <c:pt idx="6">
                  <c:v>7</c:v>
                </c:pt>
                <c:pt idx="7">
                  <c:v>8</c:v>
                </c:pt>
              </c:numCache>
            </c:numRef>
          </c:cat>
          <c:val>
            <c:numRef>
              <c:f>Sheet1!$F$2:$F$9</c:f>
              <c:numCache>
                <c:formatCode>_-* #,##0.00_₮_-;\-* #,##0.00_₮_-;_-* "-"??_₮_-;_-@_-</c:formatCode>
                <c:ptCount val="8"/>
                <c:pt idx="0">
                  <c:v>210</c:v>
                </c:pt>
                <c:pt idx="1">
                  <c:v>210</c:v>
                </c:pt>
                <c:pt idx="2">
                  <c:v>210</c:v>
                </c:pt>
                <c:pt idx="3">
                  <c:v>210</c:v>
                </c:pt>
                <c:pt idx="4">
                  <c:v>210</c:v>
                </c:pt>
                <c:pt idx="5">
                  <c:v>210</c:v>
                </c:pt>
                <c:pt idx="6">
                  <c:v>210</c:v>
                </c:pt>
                <c:pt idx="7">
                  <c:v>210</c:v>
                </c:pt>
              </c:numCache>
            </c:numRef>
          </c:val>
        </c:ser>
        <c:ser>
          <c:idx val="5"/>
          <c:order val="5"/>
          <c:tx>
            <c:strRef>
              <c:f>Sheet1!$G$1</c:f>
              <c:strCache>
                <c:ptCount val="1"/>
                <c:pt idx="0">
                  <c:v>Бүхэллэг жонш ФК-75</c:v>
                </c:pt>
              </c:strCache>
            </c:strRef>
          </c:tx>
          <c:cat>
            <c:numRef>
              <c:f>Sheet1!$A$2:$A$9</c:f>
              <c:numCache>
                <c:formatCode>General</c:formatCode>
                <c:ptCount val="8"/>
                <c:pt idx="0">
                  <c:v>1</c:v>
                </c:pt>
                <c:pt idx="1">
                  <c:v>2</c:v>
                </c:pt>
                <c:pt idx="2">
                  <c:v>3</c:v>
                </c:pt>
                <c:pt idx="3">
                  <c:v>4</c:v>
                </c:pt>
                <c:pt idx="4">
                  <c:v>5</c:v>
                </c:pt>
                <c:pt idx="5">
                  <c:v>6</c:v>
                </c:pt>
                <c:pt idx="6">
                  <c:v>7</c:v>
                </c:pt>
                <c:pt idx="7">
                  <c:v>8</c:v>
                </c:pt>
              </c:numCache>
            </c:numRef>
          </c:cat>
          <c:val>
            <c:numRef>
              <c:f>Sheet1!$G$2:$G$9</c:f>
              <c:numCache>
                <c:formatCode>_-* #,##0.00_₮_-;\-* #,##0.00_₮_-;_-* "-"??_₮_-;_-@_-</c:formatCode>
                <c:ptCount val="8"/>
                <c:pt idx="0">
                  <c:v>196.88000000000005</c:v>
                </c:pt>
                <c:pt idx="1">
                  <c:v>196.88000000000005</c:v>
                </c:pt>
                <c:pt idx="2">
                  <c:v>196.88000000000005</c:v>
                </c:pt>
                <c:pt idx="3">
                  <c:v>196.88000000000005</c:v>
                </c:pt>
                <c:pt idx="4">
                  <c:v>196.88000000000005</c:v>
                </c:pt>
                <c:pt idx="5">
                  <c:v>196.88000000000005</c:v>
                </c:pt>
                <c:pt idx="6">
                  <c:v>196.88000000000005</c:v>
                </c:pt>
                <c:pt idx="7">
                  <c:v>196.88000000000005</c:v>
                </c:pt>
              </c:numCache>
            </c:numRef>
          </c:val>
        </c:ser>
        <c:marker val="1"/>
        <c:axId val="105805696"/>
        <c:axId val="105807232"/>
      </c:lineChart>
      <c:catAx>
        <c:axId val="105805696"/>
        <c:scaling>
          <c:orientation val="minMax"/>
        </c:scaling>
        <c:axPos val="b"/>
        <c:numFmt formatCode="General" sourceLinked="1"/>
        <c:tickLblPos val="nextTo"/>
        <c:txPr>
          <a:bodyPr/>
          <a:lstStyle/>
          <a:p>
            <a:pPr>
              <a:defRPr sz="1500"/>
            </a:pPr>
            <a:endParaRPr lang="en-US"/>
          </a:p>
        </c:txPr>
        <c:crossAx val="105807232"/>
        <c:crosses val="autoZero"/>
        <c:auto val="1"/>
        <c:lblAlgn val="ctr"/>
        <c:lblOffset val="100"/>
      </c:catAx>
      <c:valAx>
        <c:axId val="105807232"/>
        <c:scaling>
          <c:orientation val="minMax"/>
          <c:min val="1.0000000000000005E-2"/>
        </c:scaling>
        <c:delete val="1"/>
        <c:axPos val="l"/>
        <c:majorGridlines/>
        <c:numFmt formatCode="_-* #,##0.00&quot;₮&quot;_-;\-* #,##0.00&quot;₮&quot;_-;_-* &quot;-&quot;??&quot;₮&quot;_-;_-@_-" sourceLinked="0"/>
        <c:tickLblPos val="nextTo"/>
        <c:crossAx val="105805696"/>
        <c:crosses val="autoZero"/>
        <c:crossBetween val="between"/>
        <c:majorUnit val="0.1"/>
        <c:minorUnit val="4.0000000000000022E-2"/>
      </c:valAx>
    </c:plotArea>
    <c:legend>
      <c:legendPos val="r"/>
      <c:layout/>
      <c:txPr>
        <a:bodyPr/>
        <a:lstStyle/>
        <a:p>
          <a:pPr>
            <a:defRPr sz="1000"/>
          </a:pPr>
          <a:endParaRPr lang="en-US"/>
        </a:p>
      </c:txPr>
    </c:legend>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zoruu!$B$25</c:f>
              <c:strCache>
                <c:ptCount val="1"/>
                <c:pt idx="0">
                  <c:v>ЖИШИГ ҮНЭ</c:v>
                </c:pt>
              </c:strCache>
            </c:strRef>
          </c:tx>
          <c:dLbls>
            <c:txPr>
              <a:bodyPr/>
              <a:lstStyle/>
              <a:p>
                <a:pPr>
                  <a:defRPr sz="900"/>
                </a:pPr>
                <a:endParaRPr lang="en-US"/>
              </a:p>
            </c:txPr>
            <c:showVal val="1"/>
          </c:dLbls>
          <c:cat>
            <c:strRef>
              <c:f>zoruu!$A$26:$A$37</c:f>
              <c:strCache>
                <c:ptCount val="12"/>
                <c:pt idx="0">
                  <c:v>1 сар</c:v>
                </c:pt>
                <c:pt idx="1">
                  <c:v>2 сар</c:v>
                </c:pt>
                <c:pt idx="2">
                  <c:v>3 сар</c:v>
                </c:pt>
                <c:pt idx="3">
                  <c:v>4 сар</c:v>
                </c:pt>
                <c:pt idx="4">
                  <c:v>5 сар</c:v>
                </c:pt>
                <c:pt idx="5">
                  <c:v>6 сар</c:v>
                </c:pt>
                <c:pt idx="6">
                  <c:v>7 сар</c:v>
                </c:pt>
                <c:pt idx="7">
                  <c:v>8 сар</c:v>
                </c:pt>
                <c:pt idx="8">
                  <c:v>9 сар</c:v>
                </c:pt>
                <c:pt idx="9">
                  <c:v>10 сар</c:v>
                </c:pt>
                <c:pt idx="10">
                  <c:v>11 сар</c:v>
                </c:pt>
                <c:pt idx="11">
                  <c:v>12 сар</c:v>
                </c:pt>
              </c:strCache>
            </c:strRef>
          </c:cat>
          <c:val>
            <c:numRef>
              <c:f>zoruu!$B$26:$B$37</c:f>
              <c:numCache>
                <c:formatCode>_-* #,##0.0_₮_-;\-* #,##0.0_₮_-;_-* "-"??_₮_-;_-@_-</c:formatCode>
                <c:ptCount val="12"/>
                <c:pt idx="0">
                  <c:v>400</c:v>
                </c:pt>
                <c:pt idx="1">
                  <c:v>407.5</c:v>
                </c:pt>
                <c:pt idx="2">
                  <c:v>407.5</c:v>
                </c:pt>
                <c:pt idx="3">
                  <c:v>407.5</c:v>
                </c:pt>
                <c:pt idx="4">
                  <c:v>407.5</c:v>
                </c:pt>
                <c:pt idx="5">
                  <c:v>371.88</c:v>
                </c:pt>
                <c:pt idx="6">
                  <c:v>360</c:v>
                </c:pt>
                <c:pt idx="7">
                  <c:v>316</c:v>
                </c:pt>
                <c:pt idx="8">
                  <c:v>305</c:v>
                </c:pt>
                <c:pt idx="9">
                  <c:v>305</c:v>
                </c:pt>
                <c:pt idx="10">
                  <c:v>305</c:v>
                </c:pt>
                <c:pt idx="11">
                  <c:v>316.25</c:v>
                </c:pt>
              </c:numCache>
            </c:numRef>
          </c:val>
        </c:ser>
        <c:ser>
          <c:idx val="1"/>
          <c:order val="1"/>
          <c:tx>
            <c:strRef>
              <c:f>zoruu!$C$25</c:f>
              <c:strCache>
                <c:ptCount val="1"/>
                <c:pt idx="0">
                  <c:v>ГЭРЭЭНИЙ ДУНДАЖ ҮНЭ</c:v>
                </c:pt>
              </c:strCache>
            </c:strRef>
          </c:tx>
          <c:dLbls>
            <c:txPr>
              <a:bodyPr/>
              <a:lstStyle/>
              <a:p>
                <a:pPr>
                  <a:defRPr sz="800"/>
                </a:pPr>
                <a:endParaRPr lang="en-US"/>
              </a:p>
            </c:txPr>
            <c:showVal val="1"/>
          </c:dLbls>
          <c:val>
            <c:numRef>
              <c:f>zoruu!$C$26:$C$37</c:f>
              <c:numCache>
                <c:formatCode>General</c:formatCode>
                <c:ptCount val="12"/>
                <c:pt idx="0">
                  <c:v>350</c:v>
                </c:pt>
                <c:pt idx="1">
                  <c:v>350</c:v>
                </c:pt>
                <c:pt idx="2">
                  <c:v>350</c:v>
                </c:pt>
                <c:pt idx="3">
                  <c:v>350</c:v>
                </c:pt>
                <c:pt idx="4">
                  <c:v>350</c:v>
                </c:pt>
                <c:pt idx="5">
                  <c:v>350</c:v>
                </c:pt>
                <c:pt idx="6">
                  <c:v>350</c:v>
                </c:pt>
                <c:pt idx="7">
                  <c:v>280</c:v>
                </c:pt>
                <c:pt idx="8">
                  <c:v>280</c:v>
                </c:pt>
                <c:pt idx="9">
                  <c:v>280</c:v>
                </c:pt>
                <c:pt idx="10">
                  <c:v>280</c:v>
                </c:pt>
                <c:pt idx="11">
                  <c:v>280</c:v>
                </c:pt>
              </c:numCache>
            </c:numRef>
          </c:val>
        </c:ser>
        <c:gapWidth val="75"/>
        <c:overlap val="-25"/>
        <c:axId val="82848384"/>
        <c:axId val="82858368"/>
      </c:barChart>
      <c:catAx>
        <c:axId val="82848384"/>
        <c:scaling>
          <c:orientation val="minMax"/>
        </c:scaling>
        <c:axPos val="b"/>
        <c:numFmt formatCode="General" sourceLinked="1"/>
        <c:majorTickMark val="none"/>
        <c:tickLblPos val="nextTo"/>
        <c:crossAx val="82858368"/>
        <c:crosses val="autoZero"/>
        <c:auto val="1"/>
        <c:lblAlgn val="ctr"/>
        <c:lblOffset val="100"/>
      </c:catAx>
      <c:valAx>
        <c:axId val="82858368"/>
        <c:scaling>
          <c:orientation val="minMax"/>
        </c:scaling>
        <c:axPos val="l"/>
        <c:majorGridlines/>
        <c:numFmt formatCode="_-* #,##0.0_₮_-;\-* #,##0.0_₮_-;_-* &quot;-&quot;??_₮_-;_-@_-" sourceLinked="1"/>
        <c:majorTickMark val="none"/>
        <c:tickLblPos val="nextTo"/>
        <c:spPr>
          <a:ln w="9525">
            <a:noFill/>
          </a:ln>
        </c:spPr>
        <c:crossAx val="82848384"/>
        <c:crosses val="autoZero"/>
        <c:crossBetween val="between"/>
      </c:valAx>
    </c:plotArea>
    <c:legend>
      <c:legendPos val="b"/>
      <c:layout/>
    </c:legend>
    <c:plotVisOnly val="1"/>
  </c:chart>
  <c:txPr>
    <a:bodyPr/>
    <a:lstStyle/>
    <a:p>
      <a:pPr>
        <a:defRPr>
          <a:latin typeface="Times New Roman Mon" pitchFamily="18"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44021-0606-49E7-8A91-CBFA91349CA4}"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DA23F96A-371B-499B-8B4D-D9DA140A45F1}">
      <dgm:prSet phldrT="[Text]" custT="1"/>
      <dgm:spPr/>
      <dgm:t>
        <a:bodyPr/>
        <a:lstStyle/>
        <a:p>
          <a:r>
            <a:rPr lang="mn-MN" sz="1400" dirty="0" smtClean="0">
              <a:solidFill>
                <a:srgbClr val="FFFF00"/>
              </a:solidFill>
              <a:latin typeface="Times New Roman" pitchFamily="18" charset="0"/>
              <a:cs typeface="Times New Roman" pitchFamily="18" charset="0"/>
            </a:rPr>
            <a:t>Дэлхийн нөөц</a:t>
          </a:r>
          <a:endParaRPr lang="en-US" sz="1400" dirty="0">
            <a:solidFill>
              <a:srgbClr val="FFFF00"/>
            </a:solidFill>
            <a:latin typeface="Times New Roman" pitchFamily="18" charset="0"/>
            <a:cs typeface="Times New Roman" pitchFamily="18" charset="0"/>
          </a:endParaRPr>
        </a:p>
      </dgm:t>
    </dgm:pt>
    <dgm:pt modelId="{38CA5D78-9907-4B2F-8CE8-A52EE830FD10}" type="parTrans" cxnId="{D3FEB6B7-F914-44DE-B7CA-6D4AEA6306CE}">
      <dgm:prSet/>
      <dgm:spPr/>
      <dgm:t>
        <a:bodyPr/>
        <a:lstStyle/>
        <a:p>
          <a:endParaRPr lang="en-US"/>
        </a:p>
      </dgm:t>
    </dgm:pt>
    <dgm:pt modelId="{AE141E7E-4B72-4A7C-A12A-BECBC445324B}" type="sibTrans" cxnId="{D3FEB6B7-F914-44DE-B7CA-6D4AEA6306CE}">
      <dgm:prSet/>
      <dgm:spPr/>
      <dgm:t>
        <a:bodyPr/>
        <a:lstStyle/>
        <a:p>
          <a:endParaRPr lang="en-US"/>
        </a:p>
      </dgm:t>
    </dgm:pt>
    <dgm:pt modelId="{73234CDA-E439-481E-B9D1-6FF55F769E2F}">
      <dgm:prSet phldrT="[Text]" custT="1"/>
      <dgm:spPr/>
      <dgm:t>
        <a:bodyPr/>
        <a:lstStyle/>
        <a:p>
          <a:r>
            <a:rPr lang="mn-MN" sz="1800" dirty="0" smtClean="0">
              <a:solidFill>
                <a:schemeClr val="bg1"/>
              </a:solidFill>
              <a:latin typeface="Times New Roman" pitchFamily="18" charset="0"/>
              <a:cs typeface="Times New Roman" pitchFamily="18" charset="0"/>
            </a:rPr>
            <a:t>Нөөц 240 сая тонн,</a:t>
          </a:r>
          <a:endParaRPr lang="en-US" sz="1800" dirty="0">
            <a:solidFill>
              <a:schemeClr val="bg1"/>
            </a:solidFill>
            <a:latin typeface="Times New Roman" pitchFamily="18" charset="0"/>
            <a:cs typeface="Times New Roman" pitchFamily="18" charset="0"/>
          </a:endParaRPr>
        </a:p>
      </dgm:t>
    </dgm:pt>
    <dgm:pt modelId="{4925EDBC-DE2B-4F13-96EE-0558FDCEFFDE}" type="parTrans" cxnId="{D2E48F16-8FE5-4701-A24C-C77BAB892873}">
      <dgm:prSet/>
      <dgm:spPr/>
      <dgm:t>
        <a:bodyPr/>
        <a:lstStyle/>
        <a:p>
          <a:endParaRPr lang="en-US"/>
        </a:p>
      </dgm:t>
    </dgm:pt>
    <dgm:pt modelId="{E21763C1-581C-4151-A418-A436AE00CA63}" type="sibTrans" cxnId="{D2E48F16-8FE5-4701-A24C-C77BAB892873}">
      <dgm:prSet/>
      <dgm:spPr/>
      <dgm:t>
        <a:bodyPr/>
        <a:lstStyle/>
        <a:p>
          <a:endParaRPr lang="en-US"/>
        </a:p>
      </dgm:t>
    </dgm:pt>
    <dgm:pt modelId="{FBF3E27F-6FEC-4938-AE3A-8B8B17EC789F}">
      <dgm:prSet phldrT="[Text]" custT="1"/>
      <dgm:spPr/>
      <dgm:t>
        <a:bodyPr/>
        <a:lstStyle/>
        <a:p>
          <a:r>
            <a:rPr lang="mn-MN" sz="1800" dirty="0" smtClean="0">
              <a:solidFill>
                <a:schemeClr val="bg1"/>
              </a:solidFill>
              <a:latin typeface="Times New Roman" pitchFamily="18" charset="0"/>
              <a:cs typeface="Times New Roman" pitchFamily="18" charset="0"/>
            </a:rPr>
            <a:t>Боломжит нөөц 500 сая тонн</a:t>
          </a:r>
          <a:endParaRPr lang="en-US" sz="1800" dirty="0">
            <a:solidFill>
              <a:schemeClr val="bg1"/>
            </a:solidFill>
            <a:latin typeface="Times New Roman" pitchFamily="18" charset="0"/>
            <a:cs typeface="Times New Roman" pitchFamily="18" charset="0"/>
          </a:endParaRPr>
        </a:p>
      </dgm:t>
    </dgm:pt>
    <dgm:pt modelId="{178EAC7E-4513-4BFE-AEF5-5B52A14C656C}" type="parTrans" cxnId="{DC7279FB-58E9-424C-A8D6-0F0A7E4F8E3A}">
      <dgm:prSet/>
      <dgm:spPr/>
      <dgm:t>
        <a:bodyPr/>
        <a:lstStyle/>
        <a:p>
          <a:endParaRPr lang="en-US"/>
        </a:p>
      </dgm:t>
    </dgm:pt>
    <dgm:pt modelId="{029D4C84-B27A-4CFC-BF64-5514B02936B7}" type="sibTrans" cxnId="{DC7279FB-58E9-424C-A8D6-0F0A7E4F8E3A}">
      <dgm:prSet/>
      <dgm:spPr/>
      <dgm:t>
        <a:bodyPr/>
        <a:lstStyle/>
        <a:p>
          <a:endParaRPr lang="en-US"/>
        </a:p>
      </dgm:t>
    </dgm:pt>
    <dgm:pt modelId="{695DA53D-2739-42A7-942B-24F8EFF5D514}" type="pres">
      <dgm:prSet presAssocID="{8FA44021-0606-49E7-8A91-CBFA91349CA4}" presName="linearFlow" presStyleCnt="0">
        <dgm:presLayoutVars>
          <dgm:dir/>
          <dgm:animLvl val="lvl"/>
          <dgm:resizeHandles val="exact"/>
        </dgm:presLayoutVars>
      </dgm:prSet>
      <dgm:spPr/>
      <dgm:t>
        <a:bodyPr/>
        <a:lstStyle/>
        <a:p>
          <a:endParaRPr lang="en-US"/>
        </a:p>
      </dgm:t>
    </dgm:pt>
    <dgm:pt modelId="{5A8CDF9B-4B9C-46EA-B33F-6001BF565392}" type="pres">
      <dgm:prSet presAssocID="{DA23F96A-371B-499B-8B4D-D9DA140A45F1}" presName="composite" presStyleCnt="0"/>
      <dgm:spPr/>
      <dgm:t>
        <a:bodyPr/>
        <a:lstStyle/>
        <a:p>
          <a:endParaRPr lang="en-US"/>
        </a:p>
      </dgm:t>
    </dgm:pt>
    <dgm:pt modelId="{04BE88A2-C5F2-4FE3-9649-DE436211F058}" type="pres">
      <dgm:prSet presAssocID="{DA23F96A-371B-499B-8B4D-D9DA140A45F1}" presName="parentText" presStyleLbl="alignNode1" presStyleIdx="0" presStyleCnt="1">
        <dgm:presLayoutVars>
          <dgm:chMax val="1"/>
          <dgm:bulletEnabled val="1"/>
        </dgm:presLayoutVars>
      </dgm:prSet>
      <dgm:spPr/>
      <dgm:t>
        <a:bodyPr/>
        <a:lstStyle/>
        <a:p>
          <a:endParaRPr lang="en-US"/>
        </a:p>
      </dgm:t>
    </dgm:pt>
    <dgm:pt modelId="{E48CC933-539D-4FD5-A7F1-353337DE3119}" type="pres">
      <dgm:prSet presAssocID="{DA23F96A-371B-499B-8B4D-D9DA140A45F1}" presName="descendantText" presStyleLbl="alignAcc1" presStyleIdx="0" presStyleCnt="1">
        <dgm:presLayoutVars>
          <dgm:bulletEnabled val="1"/>
        </dgm:presLayoutVars>
      </dgm:prSet>
      <dgm:spPr/>
      <dgm:t>
        <a:bodyPr/>
        <a:lstStyle/>
        <a:p>
          <a:endParaRPr lang="en-US"/>
        </a:p>
      </dgm:t>
    </dgm:pt>
  </dgm:ptLst>
  <dgm:cxnLst>
    <dgm:cxn modelId="{0CBF18BB-533F-4698-B625-9D7616F57522}" type="presOf" srcId="{DA23F96A-371B-499B-8B4D-D9DA140A45F1}" destId="{04BE88A2-C5F2-4FE3-9649-DE436211F058}" srcOrd="0" destOrd="0" presId="urn:microsoft.com/office/officeart/2005/8/layout/chevron2"/>
    <dgm:cxn modelId="{5E06DFAC-5234-443C-9621-0AE7D01CD67A}" type="presOf" srcId="{FBF3E27F-6FEC-4938-AE3A-8B8B17EC789F}" destId="{E48CC933-539D-4FD5-A7F1-353337DE3119}" srcOrd="0" destOrd="1" presId="urn:microsoft.com/office/officeart/2005/8/layout/chevron2"/>
    <dgm:cxn modelId="{D2E48F16-8FE5-4701-A24C-C77BAB892873}" srcId="{DA23F96A-371B-499B-8B4D-D9DA140A45F1}" destId="{73234CDA-E439-481E-B9D1-6FF55F769E2F}" srcOrd="0" destOrd="0" parTransId="{4925EDBC-DE2B-4F13-96EE-0558FDCEFFDE}" sibTransId="{E21763C1-581C-4151-A418-A436AE00CA63}"/>
    <dgm:cxn modelId="{DC7279FB-58E9-424C-A8D6-0F0A7E4F8E3A}" srcId="{DA23F96A-371B-499B-8B4D-D9DA140A45F1}" destId="{FBF3E27F-6FEC-4938-AE3A-8B8B17EC789F}" srcOrd="1" destOrd="0" parTransId="{178EAC7E-4513-4BFE-AEF5-5B52A14C656C}" sibTransId="{029D4C84-B27A-4CFC-BF64-5514B02936B7}"/>
    <dgm:cxn modelId="{93B30D93-B035-41C2-B022-B2F12CFE8D02}" type="presOf" srcId="{8FA44021-0606-49E7-8A91-CBFA91349CA4}" destId="{695DA53D-2739-42A7-942B-24F8EFF5D514}" srcOrd="0" destOrd="0" presId="urn:microsoft.com/office/officeart/2005/8/layout/chevron2"/>
    <dgm:cxn modelId="{D3FEB6B7-F914-44DE-B7CA-6D4AEA6306CE}" srcId="{8FA44021-0606-49E7-8A91-CBFA91349CA4}" destId="{DA23F96A-371B-499B-8B4D-D9DA140A45F1}" srcOrd="0" destOrd="0" parTransId="{38CA5D78-9907-4B2F-8CE8-A52EE830FD10}" sibTransId="{AE141E7E-4B72-4A7C-A12A-BECBC445324B}"/>
    <dgm:cxn modelId="{AAB95F96-BE4D-4398-BDF4-7B12F87C624A}" type="presOf" srcId="{73234CDA-E439-481E-B9D1-6FF55F769E2F}" destId="{E48CC933-539D-4FD5-A7F1-353337DE3119}" srcOrd="0" destOrd="0" presId="urn:microsoft.com/office/officeart/2005/8/layout/chevron2"/>
    <dgm:cxn modelId="{51DAFA1D-E687-418B-AF7B-0CDFA713D600}" type="presParOf" srcId="{695DA53D-2739-42A7-942B-24F8EFF5D514}" destId="{5A8CDF9B-4B9C-46EA-B33F-6001BF565392}" srcOrd="0" destOrd="0" presId="urn:microsoft.com/office/officeart/2005/8/layout/chevron2"/>
    <dgm:cxn modelId="{665660F8-AC2B-4701-B794-AB925B892A3C}" type="presParOf" srcId="{5A8CDF9B-4B9C-46EA-B33F-6001BF565392}" destId="{04BE88A2-C5F2-4FE3-9649-DE436211F058}" srcOrd="0" destOrd="0" presId="urn:microsoft.com/office/officeart/2005/8/layout/chevron2"/>
    <dgm:cxn modelId="{10C03EB2-3FAA-4274-8556-86F496F191F7}" type="presParOf" srcId="{5A8CDF9B-4B9C-46EA-B33F-6001BF565392}" destId="{E48CC933-539D-4FD5-A7F1-353337DE3119}"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8FA44021-0606-49E7-8A91-CBFA91349CA4}"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DA23F96A-371B-499B-8B4D-D9DA140A45F1}">
      <dgm:prSet phldrT="[Text]" custT="1"/>
      <dgm:spPr/>
      <dgm:t>
        <a:bodyPr/>
        <a:lstStyle/>
        <a:p>
          <a:r>
            <a:rPr lang="mn-MN" sz="1400" dirty="0" smtClean="0">
              <a:solidFill>
                <a:srgbClr val="FFFF00"/>
              </a:solidFill>
              <a:latin typeface="Times New Roman" pitchFamily="18" charset="0"/>
              <a:cs typeface="Times New Roman" pitchFamily="18" charset="0"/>
            </a:rPr>
            <a:t>Монгол орны нөөц</a:t>
          </a:r>
          <a:endParaRPr lang="en-US" sz="1400" dirty="0">
            <a:solidFill>
              <a:srgbClr val="FFFF00"/>
            </a:solidFill>
            <a:latin typeface="Times New Roman" pitchFamily="18" charset="0"/>
            <a:cs typeface="Times New Roman" pitchFamily="18" charset="0"/>
          </a:endParaRPr>
        </a:p>
      </dgm:t>
    </dgm:pt>
    <dgm:pt modelId="{38CA5D78-9907-4B2F-8CE8-A52EE830FD10}" type="parTrans" cxnId="{D3FEB6B7-F914-44DE-B7CA-6D4AEA6306CE}">
      <dgm:prSet/>
      <dgm:spPr/>
      <dgm:t>
        <a:bodyPr/>
        <a:lstStyle/>
        <a:p>
          <a:endParaRPr lang="en-US"/>
        </a:p>
      </dgm:t>
    </dgm:pt>
    <dgm:pt modelId="{AE141E7E-4B72-4A7C-A12A-BECBC445324B}" type="sibTrans" cxnId="{D3FEB6B7-F914-44DE-B7CA-6D4AEA6306CE}">
      <dgm:prSet/>
      <dgm:spPr/>
      <dgm:t>
        <a:bodyPr/>
        <a:lstStyle/>
        <a:p>
          <a:endParaRPr lang="en-US"/>
        </a:p>
      </dgm:t>
    </dgm:pt>
    <dgm:pt modelId="{73234CDA-E439-481E-B9D1-6FF55F769E2F}">
      <dgm:prSet phldrT="[Text]" custT="1"/>
      <dgm:spPr/>
      <dgm:t>
        <a:bodyPr/>
        <a:lstStyle/>
        <a:p>
          <a:r>
            <a:rPr lang="mn-MN" sz="1800" dirty="0" smtClean="0">
              <a:solidFill>
                <a:schemeClr val="bg1"/>
              </a:solidFill>
              <a:latin typeface="Times New Roman" pitchFamily="18" charset="0"/>
              <a:cs typeface="Times New Roman" pitchFamily="18" charset="0"/>
            </a:rPr>
            <a:t>Нөөц 22 сая тонн,</a:t>
          </a:r>
          <a:endParaRPr lang="en-US" sz="1800" dirty="0">
            <a:solidFill>
              <a:schemeClr val="bg1"/>
            </a:solidFill>
            <a:latin typeface="Times New Roman" pitchFamily="18" charset="0"/>
            <a:cs typeface="Times New Roman" pitchFamily="18" charset="0"/>
          </a:endParaRPr>
        </a:p>
      </dgm:t>
    </dgm:pt>
    <dgm:pt modelId="{4925EDBC-DE2B-4F13-96EE-0558FDCEFFDE}" type="parTrans" cxnId="{D2E48F16-8FE5-4701-A24C-C77BAB892873}">
      <dgm:prSet/>
      <dgm:spPr/>
      <dgm:t>
        <a:bodyPr/>
        <a:lstStyle/>
        <a:p>
          <a:endParaRPr lang="en-US"/>
        </a:p>
      </dgm:t>
    </dgm:pt>
    <dgm:pt modelId="{E21763C1-581C-4151-A418-A436AE00CA63}" type="sibTrans" cxnId="{D2E48F16-8FE5-4701-A24C-C77BAB892873}">
      <dgm:prSet/>
      <dgm:spPr/>
      <dgm:t>
        <a:bodyPr/>
        <a:lstStyle/>
        <a:p>
          <a:endParaRPr lang="en-US"/>
        </a:p>
      </dgm:t>
    </dgm:pt>
    <dgm:pt modelId="{FBF3E27F-6FEC-4938-AE3A-8B8B17EC789F}">
      <dgm:prSet phldrT="[Text]" custT="1"/>
      <dgm:spPr/>
      <dgm:t>
        <a:bodyPr/>
        <a:lstStyle/>
        <a:p>
          <a:r>
            <a:rPr lang="mn-MN" sz="1800" dirty="0" smtClean="0">
              <a:solidFill>
                <a:schemeClr val="bg1"/>
              </a:solidFill>
              <a:latin typeface="Times New Roman" pitchFamily="18" charset="0"/>
              <a:cs typeface="Times New Roman" pitchFamily="18" charset="0"/>
            </a:rPr>
            <a:t>Дундаж агуулга 39%</a:t>
          </a:r>
          <a:endParaRPr lang="en-US" sz="1800" dirty="0">
            <a:solidFill>
              <a:schemeClr val="bg1"/>
            </a:solidFill>
            <a:latin typeface="Times New Roman" pitchFamily="18" charset="0"/>
            <a:cs typeface="Times New Roman" pitchFamily="18" charset="0"/>
          </a:endParaRPr>
        </a:p>
      </dgm:t>
    </dgm:pt>
    <dgm:pt modelId="{178EAC7E-4513-4BFE-AEF5-5B52A14C656C}" type="parTrans" cxnId="{DC7279FB-58E9-424C-A8D6-0F0A7E4F8E3A}">
      <dgm:prSet/>
      <dgm:spPr/>
      <dgm:t>
        <a:bodyPr/>
        <a:lstStyle/>
        <a:p>
          <a:endParaRPr lang="en-US"/>
        </a:p>
      </dgm:t>
    </dgm:pt>
    <dgm:pt modelId="{029D4C84-B27A-4CFC-BF64-5514B02936B7}" type="sibTrans" cxnId="{DC7279FB-58E9-424C-A8D6-0F0A7E4F8E3A}">
      <dgm:prSet/>
      <dgm:spPr/>
      <dgm:t>
        <a:bodyPr/>
        <a:lstStyle/>
        <a:p>
          <a:endParaRPr lang="en-US"/>
        </a:p>
      </dgm:t>
    </dgm:pt>
    <dgm:pt modelId="{695DA53D-2739-42A7-942B-24F8EFF5D514}" type="pres">
      <dgm:prSet presAssocID="{8FA44021-0606-49E7-8A91-CBFA91349CA4}" presName="linearFlow" presStyleCnt="0">
        <dgm:presLayoutVars>
          <dgm:dir/>
          <dgm:animLvl val="lvl"/>
          <dgm:resizeHandles val="exact"/>
        </dgm:presLayoutVars>
      </dgm:prSet>
      <dgm:spPr/>
      <dgm:t>
        <a:bodyPr/>
        <a:lstStyle/>
        <a:p>
          <a:endParaRPr lang="en-US"/>
        </a:p>
      </dgm:t>
    </dgm:pt>
    <dgm:pt modelId="{5A8CDF9B-4B9C-46EA-B33F-6001BF565392}" type="pres">
      <dgm:prSet presAssocID="{DA23F96A-371B-499B-8B4D-D9DA140A45F1}" presName="composite" presStyleCnt="0"/>
      <dgm:spPr/>
      <dgm:t>
        <a:bodyPr/>
        <a:lstStyle/>
        <a:p>
          <a:endParaRPr lang="en-US"/>
        </a:p>
      </dgm:t>
    </dgm:pt>
    <dgm:pt modelId="{04BE88A2-C5F2-4FE3-9649-DE436211F058}" type="pres">
      <dgm:prSet presAssocID="{DA23F96A-371B-499B-8B4D-D9DA140A45F1}" presName="parentText" presStyleLbl="alignNode1" presStyleIdx="0" presStyleCnt="1">
        <dgm:presLayoutVars>
          <dgm:chMax val="1"/>
          <dgm:bulletEnabled val="1"/>
        </dgm:presLayoutVars>
      </dgm:prSet>
      <dgm:spPr/>
      <dgm:t>
        <a:bodyPr/>
        <a:lstStyle/>
        <a:p>
          <a:endParaRPr lang="en-US"/>
        </a:p>
      </dgm:t>
    </dgm:pt>
    <dgm:pt modelId="{E48CC933-539D-4FD5-A7F1-353337DE3119}" type="pres">
      <dgm:prSet presAssocID="{DA23F96A-371B-499B-8B4D-D9DA140A45F1}" presName="descendantText" presStyleLbl="alignAcc1" presStyleIdx="0" presStyleCnt="1">
        <dgm:presLayoutVars>
          <dgm:bulletEnabled val="1"/>
        </dgm:presLayoutVars>
      </dgm:prSet>
      <dgm:spPr/>
      <dgm:t>
        <a:bodyPr/>
        <a:lstStyle/>
        <a:p>
          <a:endParaRPr lang="en-US"/>
        </a:p>
      </dgm:t>
    </dgm:pt>
  </dgm:ptLst>
  <dgm:cxnLst>
    <dgm:cxn modelId="{B200A094-22C3-480E-BED6-4B2630451DD4}" type="presOf" srcId="{DA23F96A-371B-499B-8B4D-D9DA140A45F1}" destId="{04BE88A2-C5F2-4FE3-9649-DE436211F058}" srcOrd="0" destOrd="0" presId="urn:microsoft.com/office/officeart/2005/8/layout/chevron2"/>
    <dgm:cxn modelId="{D2E48F16-8FE5-4701-A24C-C77BAB892873}" srcId="{DA23F96A-371B-499B-8B4D-D9DA140A45F1}" destId="{73234CDA-E439-481E-B9D1-6FF55F769E2F}" srcOrd="0" destOrd="0" parTransId="{4925EDBC-DE2B-4F13-96EE-0558FDCEFFDE}" sibTransId="{E21763C1-581C-4151-A418-A436AE00CA63}"/>
    <dgm:cxn modelId="{DC7279FB-58E9-424C-A8D6-0F0A7E4F8E3A}" srcId="{DA23F96A-371B-499B-8B4D-D9DA140A45F1}" destId="{FBF3E27F-6FEC-4938-AE3A-8B8B17EC789F}" srcOrd="1" destOrd="0" parTransId="{178EAC7E-4513-4BFE-AEF5-5B52A14C656C}" sibTransId="{029D4C84-B27A-4CFC-BF64-5514B02936B7}"/>
    <dgm:cxn modelId="{E01B5F59-E83D-4C7F-AE5C-AE1CA69AE8F5}" type="presOf" srcId="{73234CDA-E439-481E-B9D1-6FF55F769E2F}" destId="{E48CC933-539D-4FD5-A7F1-353337DE3119}" srcOrd="0" destOrd="0" presId="urn:microsoft.com/office/officeart/2005/8/layout/chevron2"/>
    <dgm:cxn modelId="{D3FEB6B7-F914-44DE-B7CA-6D4AEA6306CE}" srcId="{8FA44021-0606-49E7-8A91-CBFA91349CA4}" destId="{DA23F96A-371B-499B-8B4D-D9DA140A45F1}" srcOrd="0" destOrd="0" parTransId="{38CA5D78-9907-4B2F-8CE8-A52EE830FD10}" sibTransId="{AE141E7E-4B72-4A7C-A12A-BECBC445324B}"/>
    <dgm:cxn modelId="{BF04036B-DD3D-46C1-B2F4-CE67D883B8A2}" type="presOf" srcId="{FBF3E27F-6FEC-4938-AE3A-8B8B17EC789F}" destId="{E48CC933-539D-4FD5-A7F1-353337DE3119}" srcOrd="0" destOrd="1" presId="urn:microsoft.com/office/officeart/2005/8/layout/chevron2"/>
    <dgm:cxn modelId="{0071176C-713C-4E23-9405-DD85F4A464C5}" type="presOf" srcId="{8FA44021-0606-49E7-8A91-CBFA91349CA4}" destId="{695DA53D-2739-42A7-942B-24F8EFF5D514}" srcOrd="0" destOrd="0" presId="urn:microsoft.com/office/officeart/2005/8/layout/chevron2"/>
    <dgm:cxn modelId="{C502F342-CC75-4337-9B2D-1F980CF86702}" type="presParOf" srcId="{695DA53D-2739-42A7-942B-24F8EFF5D514}" destId="{5A8CDF9B-4B9C-46EA-B33F-6001BF565392}" srcOrd="0" destOrd="0" presId="urn:microsoft.com/office/officeart/2005/8/layout/chevron2"/>
    <dgm:cxn modelId="{60BB3921-6FFE-4D84-B80F-E6EF36DF6EC0}" type="presParOf" srcId="{5A8CDF9B-4B9C-46EA-B33F-6001BF565392}" destId="{04BE88A2-C5F2-4FE3-9649-DE436211F058}" srcOrd="0" destOrd="0" presId="urn:microsoft.com/office/officeart/2005/8/layout/chevron2"/>
    <dgm:cxn modelId="{6059683D-2CFC-4526-8EC3-ED464E92A8EF}" type="presParOf" srcId="{5A8CDF9B-4B9C-46EA-B33F-6001BF565392}" destId="{E48CC933-539D-4FD5-A7F1-353337DE3119}"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2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3231"/>
          </a:xfrm>
          <a:prstGeom prst="rect">
            <a:avLst/>
          </a:prstGeom>
        </p:spPr>
        <p:txBody>
          <a:bodyPr vert="horz" lIns="91440" tIns="45720" rIns="91440" bIns="45720" rtlCol="0"/>
          <a:lstStyle>
            <a:lvl1pPr algn="r">
              <a:defRPr sz="1200"/>
            </a:lvl1pPr>
          </a:lstStyle>
          <a:p>
            <a:fld id="{D5CE0086-8B7C-46C5-8887-64988A6DD739}" type="datetimeFigureOut">
              <a:rPr lang="en-US" smtClean="0"/>
              <a:pPr/>
              <a:t>9/17/2014</a:t>
            </a:fld>
            <a:endParaRPr lang="en-US"/>
          </a:p>
        </p:txBody>
      </p:sp>
      <p:sp>
        <p:nvSpPr>
          <p:cNvPr id="4" name="Slide Image Placeholder 3"/>
          <p:cNvSpPr>
            <a:spLocks noGrp="1" noRot="1" noChangeAspect="1"/>
          </p:cNvSpPr>
          <p:nvPr>
            <p:ph type="sldImg" idx="2"/>
          </p:nvPr>
        </p:nvSpPr>
        <p:spPr>
          <a:xfrm>
            <a:off x="1163638" y="679450"/>
            <a:ext cx="4530725" cy="33988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05697"/>
            <a:ext cx="5486400" cy="407908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09821"/>
            <a:ext cx="2971800" cy="4532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09821"/>
            <a:ext cx="2971800" cy="453231"/>
          </a:xfrm>
          <a:prstGeom prst="rect">
            <a:avLst/>
          </a:prstGeom>
        </p:spPr>
        <p:txBody>
          <a:bodyPr vert="horz" lIns="91440" tIns="45720" rIns="91440" bIns="45720" rtlCol="0" anchor="b"/>
          <a:lstStyle>
            <a:lvl1pPr algn="r">
              <a:defRPr sz="1200"/>
            </a:lvl1pPr>
          </a:lstStyle>
          <a:p>
            <a:fld id="{C15C4A6A-68F0-41D4-8C21-5073B74E30C6}" type="slidenum">
              <a:rPr lang="en-US" smtClean="0"/>
              <a:pPr/>
              <a:t>‹#›</a:t>
            </a:fld>
            <a:endParaRPr lang="en-US"/>
          </a:p>
        </p:txBody>
      </p:sp>
    </p:spTree>
    <p:extLst>
      <p:ext uri="{BB962C8B-B14F-4D97-AF65-F5344CB8AC3E}">
        <p14:creationId xmlns="" xmlns:p14="http://schemas.microsoft.com/office/powerpoint/2010/main" val="215306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tx1"/>
        </a:solidFill>
        <a:effectLst/>
      </p:bgPr>
    </p:bg>
    <p:spTree>
      <p:nvGrpSpPr>
        <p:cNvPr id="1" name=""/>
        <p:cNvGrpSpPr/>
        <p:nvPr/>
      </p:nvGrpSpPr>
      <p:grpSpPr>
        <a:xfrm>
          <a:off x="0" y="0"/>
          <a:ext cx="0" cy="0"/>
          <a:chOff x="0" y="0"/>
          <a:chExt cx="0" cy="0"/>
        </a:xfrm>
      </p:grpSpPr>
      <p:graphicFrame>
        <p:nvGraphicFramePr>
          <p:cNvPr id="3096" name="Object 24"/>
          <p:cNvGraphicFramePr>
            <a:graphicFrameLocks noChangeAspect="1"/>
          </p:cNvGraphicFramePr>
          <p:nvPr/>
        </p:nvGraphicFramePr>
        <p:xfrm>
          <a:off x="0" y="0"/>
          <a:ext cx="5029200" cy="5867400"/>
        </p:xfrm>
        <a:graphic>
          <a:graphicData uri="http://schemas.openxmlformats.org/presentationml/2006/ole">
            <p:oleObj spid="_x0000_s3354" name="Image" r:id="rId3" imgW="7415873" imgH="7225397" progId="">
              <p:embed/>
            </p:oleObj>
          </a:graphicData>
        </a:graphic>
      </p:graphicFrame>
      <p:sp>
        <p:nvSpPr>
          <p:cNvPr id="3097" name="Freeform 25"/>
          <p:cNvSpPr>
            <a:spLocks/>
          </p:cNvSpPr>
          <p:nvPr/>
        </p:nvSpPr>
        <p:spPr bwMode="gray">
          <a:xfrm>
            <a:off x="0" y="4483100"/>
            <a:ext cx="4122738" cy="2368550"/>
          </a:xfrm>
          <a:custGeom>
            <a:avLst/>
            <a:gdLst>
              <a:gd name="T0" fmla="*/ 0 w 2597"/>
              <a:gd name="T1" fmla="*/ 489 h 1492"/>
              <a:gd name="T2" fmla="*/ 1328 w 2597"/>
              <a:gd name="T3" fmla="*/ 840 h 1492"/>
              <a:gd name="T4" fmla="*/ 2488 w 2597"/>
              <a:gd name="T5" fmla="*/ 0 h 1492"/>
              <a:gd name="T6" fmla="*/ 1712 w 2597"/>
              <a:gd name="T7" fmla="*/ 1124 h 1492"/>
              <a:gd name="T8" fmla="*/ 636 w 2597"/>
              <a:gd name="T9" fmla="*/ 1492 h 1492"/>
              <a:gd name="T10" fmla="*/ 1 w 2597"/>
              <a:gd name="T11" fmla="*/ 1492 h 1492"/>
              <a:gd name="T12" fmla="*/ 0 w 2597"/>
              <a:gd name="T13" fmla="*/ 489 h 1492"/>
            </a:gdLst>
            <a:ahLst/>
            <a:cxnLst>
              <a:cxn ang="0">
                <a:pos x="T0" y="T1"/>
              </a:cxn>
              <a:cxn ang="0">
                <a:pos x="T2" y="T3"/>
              </a:cxn>
              <a:cxn ang="0">
                <a:pos x="T4" y="T5"/>
              </a:cxn>
              <a:cxn ang="0">
                <a:pos x="T6" y="T7"/>
              </a:cxn>
              <a:cxn ang="0">
                <a:pos x="T8" y="T9"/>
              </a:cxn>
              <a:cxn ang="0">
                <a:pos x="T10" y="T11"/>
              </a:cxn>
              <a:cxn ang="0">
                <a:pos x="T12" y="T13"/>
              </a:cxn>
            </a:cxnLst>
            <a:rect l="0" t="0" r="r" b="b"/>
            <a:pathLst>
              <a:path w="2597" h="1492">
                <a:moveTo>
                  <a:pt x="0" y="489"/>
                </a:moveTo>
                <a:cubicBezTo>
                  <a:pt x="247" y="671"/>
                  <a:pt x="632" y="920"/>
                  <a:pt x="1328" y="840"/>
                </a:cubicBezTo>
                <a:cubicBezTo>
                  <a:pt x="2024" y="760"/>
                  <a:pt x="2360" y="131"/>
                  <a:pt x="2488" y="0"/>
                </a:cubicBezTo>
                <a:cubicBezTo>
                  <a:pt x="2597" y="53"/>
                  <a:pt x="1792" y="1068"/>
                  <a:pt x="1712" y="1124"/>
                </a:cubicBezTo>
                <a:cubicBezTo>
                  <a:pt x="1632" y="1180"/>
                  <a:pt x="921" y="1431"/>
                  <a:pt x="636" y="1492"/>
                </a:cubicBezTo>
                <a:lnTo>
                  <a:pt x="1" y="1492"/>
                </a:lnTo>
                <a:lnTo>
                  <a:pt x="0" y="489"/>
                </a:lnTo>
                <a:close/>
              </a:path>
            </a:pathLst>
          </a:custGeom>
          <a:gradFill rotWithShape="1">
            <a:gsLst>
              <a:gs pos="0">
                <a:schemeClr val="hlink">
                  <a:gamma/>
                  <a:shade val="24314"/>
                  <a:invGamma/>
                </a:schemeClr>
              </a:gs>
              <a:gs pos="100000">
                <a:schemeClr val="hlink"/>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Freeform 26"/>
          <p:cNvSpPr>
            <a:spLocks/>
          </p:cNvSpPr>
          <p:nvPr/>
        </p:nvSpPr>
        <p:spPr bwMode="gray">
          <a:xfrm>
            <a:off x="-12700" y="4149725"/>
            <a:ext cx="4152900" cy="2708275"/>
          </a:xfrm>
          <a:custGeom>
            <a:avLst/>
            <a:gdLst>
              <a:gd name="T0" fmla="*/ 0 w 2576"/>
              <a:gd name="T1" fmla="*/ 1688 h 1688"/>
              <a:gd name="T2" fmla="*/ 0 w 2576"/>
              <a:gd name="T3" fmla="*/ 1112 h 1688"/>
              <a:gd name="T4" fmla="*/ 2576 w 2576"/>
              <a:gd name="T5" fmla="*/ 0 h 1688"/>
              <a:gd name="T6" fmla="*/ 2135 w 2576"/>
              <a:gd name="T7" fmla="*/ 826 h 1688"/>
              <a:gd name="T8" fmla="*/ 635 w 2576"/>
              <a:gd name="T9" fmla="*/ 1688 h 1688"/>
              <a:gd name="T10" fmla="*/ 0 w 2576"/>
              <a:gd name="T11" fmla="*/ 1688 h 1688"/>
            </a:gdLst>
            <a:ahLst/>
            <a:cxnLst>
              <a:cxn ang="0">
                <a:pos x="T0" y="T1"/>
              </a:cxn>
              <a:cxn ang="0">
                <a:pos x="T2" y="T3"/>
              </a:cxn>
              <a:cxn ang="0">
                <a:pos x="T4" y="T5"/>
              </a:cxn>
              <a:cxn ang="0">
                <a:pos x="T6" y="T7"/>
              </a:cxn>
              <a:cxn ang="0">
                <a:pos x="T8" y="T9"/>
              </a:cxn>
              <a:cxn ang="0">
                <a:pos x="T10" y="T11"/>
              </a:cxn>
            </a:cxnLst>
            <a:rect l="0" t="0" r="r" b="b"/>
            <a:pathLst>
              <a:path w="2576" h="1688">
                <a:moveTo>
                  <a:pt x="0" y="1688"/>
                </a:moveTo>
                <a:lnTo>
                  <a:pt x="0" y="1112"/>
                </a:lnTo>
                <a:cubicBezTo>
                  <a:pt x="1960" y="1464"/>
                  <a:pt x="2419" y="304"/>
                  <a:pt x="2576" y="0"/>
                </a:cubicBezTo>
                <a:lnTo>
                  <a:pt x="2135" y="826"/>
                </a:lnTo>
                <a:cubicBezTo>
                  <a:pt x="1618" y="1315"/>
                  <a:pt x="1286" y="1456"/>
                  <a:pt x="635" y="1688"/>
                </a:cubicBezTo>
                <a:lnTo>
                  <a:pt x="0" y="1688"/>
                </a:lnTo>
                <a:close/>
              </a:path>
            </a:pathLst>
          </a:custGeom>
          <a:gradFill rotWithShape="1">
            <a:gsLst>
              <a:gs pos="0">
                <a:schemeClr val="accent2"/>
              </a:gs>
              <a:gs pos="100000">
                <a:schemeClr val="accent2">
                  <a:gamma/>
                  <a:shade val="46275"/>
                  <a:invGamma/>
                </a:schemeClr>
              </a:gs>
            </a:gsLst>
            <a:lin ang="0" scaled="1"/>
          </a:gradFill>
          <a:ln>
            <a:noFill/>
          </a:ln>
          <a:effectLst/>
          <a:extLst>
            <a:ext uri="{91240B29-F687-4F45-9708-019B960494DF}">
              <a14:hiddenLine xmlns="" xmlns:a14="http://schemas.microsoft.com/office/drawing/2010/main" w="9525">
                <a:solidFill>
                  <a:schemeClr val="bg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Freeform 27"/>
          <p:cNvSpPr>
            <a:spLocks/>
          </p:cNvSpPr>
          <p:nvPr/>
        </p:nvSpPr>
        <p:spPr bwMode="grayWhite">
          <a:xfrm>
            <a:off x="2230438" y="-22225"/>
            <a:ext cx="6946900" cy="6888163"/>
          </a:xfrm>
          <a:custGeom>
            <a:avLst/>
            <a:gdLst>
              <a:gd name="T0" fmla="*/ 189 w 4362"/>
              <a:gd name="T1" fmla="*/ 5 h 4335"/>
              <a:gd name="T2" fmla="*/ 561 w 4362"/>
              <a:gd name="T3" fmla="*/ 186 h 4335"/>
              <a:gd name="T4" fmla="*/ 943 w 4362"/>
              <a:gd name="T5" fmla="*/ 494 h 4335"/>
              <a:gd name="T6" fmla="*/ 1221 w 4362"/>
              <a:gd name="T7" fmla="*/ 960 h 4335"/>
              <a:gd name="T8" fmla="*/ 1413 w 4362"/>
              <a:gd name="T9" fmla="*/ 1623 h 4335"/>
              <a:gd name="T10" fmla="*/ 1290 w 4362"/>
              <a:gd name="T11" fmla="*/ 2653 h 4335"/>
              <a:gd name="T12" fmla="*/ 0 w 4362"/>
              <a:gd name="T13" fmla="*/ 4335 h 4335"/>
              <a:gd name="T14" fmla="*/ 4349 w 4362"/>
              <a:gd name="T15" fmla="*/ 4335 h 4335"/>
              <a:gd name="T16" fmla="*/ 4362 w 4362"/>
              <a:gd name="T17" fmla="*/ 0 h 4335"/>
              <a:gd name="T18" fmla="*/ 189 w 4362"/>
              <a:gd name="T19" fmla="*/ 5 h 4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2" h="4335">
                <a:moveTo>
                  <a:pt x="189" y="5"/>
                </a:moveTo>
                <a:lnTo>
                  <a:pt x="561" y="186"/>
                </a:lnTo>
                <a:lnTo>
                  <a:pt x="943" y="494"/>
                </a:lnTo>
                <a:lnTo>
                  <a:pt x="1221" y="960"/>
                </a:lnTo>
                <a:lnTo>
                  <a:pt x="1413" y="1623"/>
                </a:lnTo>
                <a:lnTo>
                  <a:pt x="1290" y="2653"/>
                </a:lnTo>
                <a:lnTo>
                  <a:pt x="0" y="4335"/>
                </a:lnTo>
                <a:lnTo>
                  <a:pt x="4349" y="4335"/>
                </a:lnTo>
                <a:lnTo>
                  <a:pt x="4362" y="0"/>
                </a:lnTo>
                <a:lnTo>
                  <a:pt x="189" y="5"/>
                </a:lnTo>
                <a:close/>
              </a:path>
            </a:pathLst>
          </a:custGeom>
          <a:gradFill rotWithShape="1">
            <a:gsLst>
              <a:gs pos="0">
                <a:schemeClr val="bg1"/>
              </a:gs>
              <a:gs pos="100000">
                <a:schemeClr val="accent2"/>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Text Box 28"/>
          <p:cNvSpPr txBox="1">
            <a:spLocks noChangeArrowheads="1"/>
          </p:cNvSpPr>
          <p:nvPr/>
        </p:nvSpPr>
        <p:spPr bwMode="black">
          <a:xfrm>
            <a:off x="7391400" y="5867400"/>
            <a:ext cx="13843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r"/>
            <a:r>
              <a:rPr lang="en-US" sz="2800" b="1" i="1"/>
              <a:t>LOGO</a:t>
            </a:r>
          </a:p>
        </p:txBody>
      </p:sp>
      <p:sp>
        <p:nvSpPr>
          <p:cNvPr id="3102" name="Rectangle 30"/>
          <p:cNvSpPr>
            <a:spLocks noChangeArrowheads="1"/>
          </p:cNvSpPr>
          <p:nvPr/>
        </p:nvSpPr>
        <p:spPr bwMode="gray">
          <a:xfrm>
            <a:off x="4295775" y="3933825"/>
            <a:ext cx="4875213" cy="4318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Line 31"/>
          <p:cNvSpPr>
            <a:spLocks noChangeShapeType="1"/>
          </p:cNvSpPr>
          <p:nvPr/>
        </p:nvSpPr>
        <p:spPr bwMode="grayWhite">
          <a:xfrm>
            <a:off x="4295775" y="3933825"/>
            <a:ext cx="4859338"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Line 32"/>
          <p:cNvSpPr>
            <a:spLocks noChangeShapeType="1"/>
          </p:cNvSpPr>
          <p:nvPr/>
        </p:nvSpPr>
        <p:spPr bwMode="grayWhite">
          <a:xfrm>
            <a:off x="4295775" y="4365625"/>
            <a:ext cx="4859338"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5" name="Freeform 33"/>
          <p:cNvSpPr>
            <a:spLocks/>
          </p:cNvSpPr>
          <p:nvPr/>
        </p:nvSpPr>
        <p:spPr bwMode="gray">
          <a:xfrm>
            <a:off x="965200" y="-11113"/>
            <a:ext cx="3822700" cy="6881813"/>
          </a:xfrm>
          <a:custGeom>
            <a:avLst/>
            <a:gdLst>
              <a:gd name="T0" fmla="*/ 858 w 2408"/>
              <a:gd name="T1" fmla="*/ 0 h 4335"/>
              <a:gd name="T2" fmla="*/ 1984 w 2408"/>
              <a:gd name="T3" fmla="*/ 2583 h 4335"/>
              <a:gd name="T4" fmla="*/ 0 w 2408"/>
              <a:gd name="T5" fmla="*/ 4327 h 4335"/>
              <a:gd name="T6" fmla="*/ 1208 w 2408"/>
              <a:gd name="T7" fmla="*/ 4335 h 4335"/>
              <a:gd name="T8" fmla="*/ 2272 w 2408"/>
              <a:gd name="T9" fmla="*/ 2567 h 4335"/>
              <a:gd name="T10" fmla="*/ 998 w 2408"/>
              <a:gd name="T11" fmla="*/ 3 h 4335"/>
              <a:gd name="T12" fmla="*/ 858 w 2408"/>
              <a:gd name="T13" fmla="*/ 0 h 4335"/>
            </a:gdLst>
            <a:ahLst/>
            <a:cxnLst>
              <a:cxn ang="0">
                <a:pos x="T0" y="T1"/>
              </a:cxn>
              <a:cxn ang="0">
                <a:pos x="T2" y="T3"/>
              </a:cxn>
              <a:cxn ang="0">
                <a:pos x="T4" y="T5"/>
              </a:cxn>
              <a:cxn ang="0">
                <a:pos x="T6" y="T7"/>
              </a:cxn>
              <a:cxn ang="0">
                <a:pos x="T8" y="T9"/>
              </a:cxn>
              <a:cxn ang="0">
                <a:pos x="T10" y="T11"/>
              </a:cxn>
              <a:cxn ang="0">
                <a:pos x="T12" y="T13"/>
              </a:cxn>
            </a:cxnLst>
            <a:rect l="0" t="0" r="r" b="b"/>
            <a:pathLst>
              <a:path w="2408" h="4335">
                <a:moveTo>
                  <a:pt x="858" y="0"/>
                </a:moveTo>
                <a:cubicBezTo>
                  <a:pt x="2020" y="270"/>
                  <a:pt x="2408" y="1631"/>
                  <a:pt x="1984" y="2583"/>
                </a:cubicBezTo>
                <a:cubicBezTo>
                  <a:pt x="1560" y="3535"/>
                  <a:pt x="880" y="3976"/>
                  <a:pt x="0" y="4327"/>
                </a:cubicBezTo>
                <a:lnTo>
                  <a:pt x="1208" y="4335"/>
                </a:lnTo>
                <a:cubicBezTo>
                  <a:pt x="1520" y="4079"/>
                  <a:pt x="2144" y="3343"/>
                  <a:pt x="2272" y="2567"/>
                </a:cubicBezTo>
                <a:cubicBezTo>
                  <a:pt x="2400" y="1791"/>
                  <a:pt x="2278" y="419"/>
                  <a:pt x="998" y="3"/>
                </a:cubicBezTo>
                <a:lnTo>
                  <a:pt x="858" y="0"/>
                </a:lnTo>
                <a:close/>
              </a:path>
            </a:pathLst>
          </a:custGeom>
          <a:gradFill rotWithShape="1">
            <a:gsLst>
              <a:gs pos="0">
                <a:schemeClr val="folHlink">
                  <a:gamma/>
                  <a:tint val="27451"/>
                  <a:invGamma/>
                </a:schemeClr>
              </a:gs>
              <a:gs pos="100000">
                <a:schemeClr val="folHlink"/>
              </a:gs>
            </a:gsLst>
            <a:lin ang="5400000" scaled="1"/>
          </a:gradFill>
          <a:ln>
            <a:noFill/>
          </a:ln>
          <a:effectLst/>
          <a:extLst>
            <a:ext uri="{91240B29-F687-4F45-9708-019B960494DF}">
              <a14:hiddenLine xmlns="" xmlns:a14="http://schemas.microsoft.com/office/drawing/2010/main" w="9525">
                <a:solidFill>
                  <a:schemeClr val="bg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 name="Rectangle 2"/>
          <p:cNvSpPr>
            <a:spLocks noGrp="1" noChangeArrowheads="1"/>
          </p:cNvSpPr>
          <p:nvPr>
            <p:ph type="ctrTitle"/>
          </p:nvPr>
        </p:nvSpPr>
        <p:spPr bwMode="black">
          <a:xfrm>
            <a:off x="4724400" y="2819400"/>
            <a:ext cx="4114800" cy="838200"/>
          </a:xfrm>
          <a:extLst>
            <a:ext uri="{AF507438-7753-43E0-B8FC-AC1667EBCBE1}">
              <a14:hiddenEffects xmlns="" xmlns:a14="http://schemas.microsoft.com/office/drawing/2010/main">
                <a:effectLst>
                  <a:outerShdw dist="53882" dir="2700000" algn="ctr" rotWithShape="0">
                    <a:srgbClr val="000000"/>
                  </a:outerShdw>
                </a:effectLst>
              </a14:hiddenEffects>
            </a:ext>
          </a:extLst>
        </p:spPr>
        <p:txBody>
          <a:bodyPr/>
          <a:lstStyle>
            <a:lvl1pPr algn="r">
              <a:defRPr sz="3600"/>
            </a:lvl1pPr>
          </a:lstStyle>
          <a:p>
            <a:pPr lvl="0"/>
            <a:r>
              <a:rPr lang="en-US" noProof="0" smtClean="0"/>
              <a:t>Click to edit Master title style</a:t>
            </a:r>
          </a:p>
        </p:txBody>
      </p:sp>
      <p:sp>
        <p:nvSpPr>
          <p:cNvPr id="3075" name="Rectangle 3"/>
          <p:cNvSpPr>
            <a:spLocks noGrp="1" noChangeArrowheads="1"/>
          </p:cNvSpPr>
          <p:nvPr>
            <p:ph type="subTitle" idx="1"/>
          </p:nvPr>
        </p:nvSpPr>
        <p:spPr bwMode="gray">
          <a:xfrm>
            <a:off x="4735513" y="3962400"/>
            <a:ext cx="4038600" cy="304800"/>
          </a:xfrm>
        </p:spPr>
        <p:txBody>
          <a:bodyPr/>
          <a:lstStyle>
            <a:lvl1pPr marL="0" indent="0" algn="r">
              <a:buFont typeface="Wingdings" pitchFamily="2" charset="2"/>
              <a:buNone/>
              <a:defRPr sz="1800"/>
            </a:lvl1pPr>
          </a:lstStyle>
          <a:p>
            <a:pPr lvl="0"/>
            <a:r>
              <a:rPr lang="en-US" noProof="0" smtClean="0"/>
              <a:t>Click to edit Master subtitle style</a:t>
            </a:r>
          </a:p>
        </p:txBody>
      </p:sp>
      <p:sp>
        <p:nvSpPr>
          <p:cNvPr id="3076" name="Rectangle 4"/>
          <p:cNvSpPr>
            <a:spLocks noGrp="1" noChangeArrowheads="1"/>
          </p:cNvSpPr>
          <p:nvPr>
            <p:ph type="dt" sz="half" idx="2"/>
          </p:nvPr>
        </p:nvSpPr>
        <p:spPr bwMode="gray">
          <a:xfrm>
            <a:off x="457200" y="6610350"/>
            <a:ext cx="2133600" cy="171450"/>
          </a:xfrm>
        </p:spPr>
        <p:txBody>
          <a:bodyPr/>
          <a:lstStyle>
            <a:lvl1pPr>
              <a:defRPr sz="1400"/>
            </a:lvl1pPr>
          </a:lstStyle>
          <a:p>
            <a:endParaRPr lang="en-US"/>
          </a:p>
        </p:txBody>
      </p:sp>
      <p:sp>
        <p:nvSpPr>
          <p:cNvPr id="3078" name="Rectangle 6"/>
          <p:cNvSpPr>
            <a:spLocks noGrp="1" noChangeArrowheads="1"/>
          </p:cNvSpPr>
          <p:nvPr>
            <p:ph type="sldNum" sz="quarter" idx="4"/>
          </p:nvPr>
        </p:nvSpPr>
        <p:spPr bwMode="gray">
          <a:xfrm>
            <a:off x="6553200" y="6610350"/>
            <a:ext cx="2133600" cy="171450"/>
          </a:xfrm>
        </p:spPr>
        <p:txBody>
          <a:bodyPr/>
          <a:lstStyle>
            <a:lvl1pPr>
              <a:defRPr sz="1400">
                <a:solidFill>
                  <a:schemeClr val="tx1"/>
                </a:solidFill>
              </a:defRPr>
            </a:lvl1pPr>
          </a:lstStyle>
          <a:p>
            <a:fld id="{08AE1F17-0C0B-4836-BA92-4556894B8F81}" type="slidenum">
              <a:rPr lang="en-US"/>
              <a:pPr/>
              <a:t>‹#›</a:t>
            </a:fld>
            <a:endParaRPr lang="en-US"/>
          </a:p>
        </p:txBody>
      </p:sp>
      <p:sp>
        <p:nvSpPr>
          <p:cNvPr id="3093" name="Text Box 21"/>
          <p:cNvSpPr txBox="1">
            <a:spLocks noChangeArrowheads="1"/>
          </p:cNvSpPr>
          <p:nvPr/>
        </p:nvSpPr>
        <p:spPr bwMode="gray">
          <a:xfrm>
            <a:off x="381000" y="3429000"/>
            <a:ext cx="32766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 Add your company slogan ”</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3322DD-D11C-41A0-ACE0-ACD00FE32E38}" type="slidenum">
              <a:rPr lang="en-US"/>
              <a:pPr/>
              <a:t>‹#›</a:t>
            </a:fld>
            <a:endParaRPr lang="en-US"/>
          </a:p>
        </p:txBody>
      </p:sp>
    </p:spTree>
    <p:extLst>
      <p:ext uri="{BB962C8B-B14F-4D97-AF65-F5344CB8AC3E}">
        <p14:creationId xmlns="" xmlns:p14="http://schemas.microsoft.com/office/powerpoint/2010/main" val="300588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AD27BB-5053-47B1-9E7C-D04096BA2A19}" type="slidenum">
              <a:rPr lang="en-US"/>
              <a:pPr/>
              <a:t>‹#›</a:t>
            </a:fld>
            <a:endParaRPr lang="en-US"/>
          </a:p>
        </p:txBody>
      </p:sp>
    </p:spTree>
    <p:extLst>
      <p:ext uri="{BB962C8B-B14F-4D97-AF65-F5344CB8AC3E}">
        <p14:creationId xmlns="" xmlns:p14="http://schemas.microsoft.com/office/powerpoint/2010/main" val="416263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AFF70C-407B-4749-BF3A-AC1BCB2867AF}" type="slidenum">
              <a:rPr lang="en-US"/>
              <a:pPr/>
              <a:t>‹#›</a:t>
            </a:fld>
            <a:endParaRPr lang="en-US"/>
          </a:p>
        </p:txBody>
      </p:sp>
    </p:spTree>
    <p:extLst>
      <p:ext uri="{BB962C8B-B14F-4D97-AF65-F5344CB8AC3E}">
        <p14:creationId xmlns="" xmlns:p14="http://schemas.microsoft.com/office/powerpoint/2010/main" val="219535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52B002-B147-4E1B-9E16-BB6848B8AEC0}" type="slidenum">
              <a:rPr lang="en-US"/>
              <a:pPr/>
              <a:t>‹#›</a:t>
            </a:fld>
            <a:endParaRPr lang="en-US"/>
          </a:p>
        </p:txBody>
      </p:sp>
    </p:spTree>
    <p:extLst>
      <p:ext uri="{BB962C8B-B14F-4D97-AF65-F5344CB8AC3E}">
        <p14:creationId xmlns="" xmlns:p14="http://schemas.microsoft.com/office/powerpoint/2010/main" val="14904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E8EA83-277D-4DDD-A21D-84830985EA82}" type="slidenum">
              <a:rPr lang="en-US"/>
              <a:pPr/>
              <a:t>‹#›</a:t>
            </a:fld>
            <a:endParaRPr lang="en-US"/>
          </a:p>
        </p:txBody>
      </p:sp>
    </p:spTree>
    <p:extLst>
      <p:ext uri="{BB962C8B-B14F-4D97-AF65-F5344CB8AC3E}">
        <p14:creationId xmlns="" xmlns:p14="http://schemas.microsoft.com/office/powerpoint/2010/main" val="26591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2C03A89-2432-48E9-8D61-310DE3AAD9F0}" type="slidenum">
              <a:rPr lang="en-US"/>
              <a:pPr/>
              <a:t>‹#›</a:t>
            </a:fld>
            <a:endParaRPr lang="en-US"/>
          </a:p>
        </p:txBody>
      </p:sp>
    </p:spTree>
    <p:extLst>
      <p:ext uri="{BB962C8B-B14F-4D97-AF65-F5344CB8AC3E}">
        <p14:creationId xmlns="" xmlns:p14="http://schemas.microsoft.com/office/powerpoint/2010/main" val="83387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EA55738-D48D-4D46-9A54-79088A4244E8}" type="slidenum">
              <a:rPr lang="en-US"/>
              <a:pPr/>
              <a:t>‹#›</a:t>
            </a:fld>
            <a:endParaRPr lang="en-US"/>
          </a:p>
        </p:txBody>
      </p:sp>
    </p:spTree>
    <p:extLst>
      <p:ext uri="{BB962C8B-B14F-4D97-AF65-F5344CB8AC3E}">
        <p14:creationId xmlns="" xmlns:p14="http://schemas.microsoft.com/office/powerpoint/2010/main" val="257181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3E0749D-1A14-4599-8DED-CB19701D1D83}" type="slidenum">
              <a:rPr lang="en-US"/>
              <a:pPr/>
              <a:t>‹#›</a:t>
            </a:fld>
            <a:endParaRPr lang="en-US"/>
          </a:p>
        </p:txBody>
      </p:sp>
    </p:spTree>
    <p:extLst>
      <p:ext uri="{BB962C8B-B14F-4D97-AF65-F5344CB8AC3E}">
        <p14:creationId xmlns="" xmlns:p14="http://schemas.microsoft.com/office/powerpoint/2010/main" val="321874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B9B9A0-96A6-43D0-AED2-EDAE7E90CAF9}" type="slidenum">
              <a:rPr lang="en-US"/>
              <a:pPr/>
              <a:t>‹#›</a:t>
            </a:fld>
            <a:endParaRPr lang="en-US"/>
          </a:p>
        </p:txBody>
      </p:sp>
    </p:spTree>
    <p:extLst>
      <p:ext uri="{BB962C8B-B14F-4D97-AF65-F5344CB8AC3E}">
        <p14:creationId xmlns="" xmlns:p14="http://schemas.microsoft.com/office/powerpoint/2010/main" val="347521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DA0F42-4140-4839-840F-708891E15D57}" type="slidenum">
              <a:rPr lang="en-US"/>
              <a:pPr/>
              <a:t>‹#›</a:t>
            </a:fld>
            <a:endParaRPr lang="en-US"/>
          </a:p>
        </p:txBody>
      </p:sp>
    </p:spTree>
    <p:extLst>
      <p:ext uri="{BB962C8B-B14F-4D97-AF65-F5344CB8AC3E}">
        <p14:creationId xmlns="" xmlns:p14="http://schemas.microsoft.com/office/powerpoint/2010/main" val="127705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aphicFrame>
        <p:nvGraphicFramePr>
          <p:cNvPr id="1051" name="Object 27"/>
          <p:cNvGraphicFramePr>
            <a:graphicFrameLocks noChangeAspect="1"/>
          </p:cNvGraphicFramePr>
          <p:nvPr/>
        </p:nvGraphicFramePr>
        <p:xfrm>
          <a:off x="0" y="0"/>
          <a:ext cx="9144000" cy="381000"/>
        </p:xfrm>
        <a:graphic>
          <a:graphicData uri="http://schemas.openxmlformats.org/presentationml/2006/ole">
            <p:oleObj spid="_x0000_s1305" name="Image" r:id="rId15" imgW="11034921" imgH="1130159" progId="">
              <p:embed/>
            </p:oleObj>
          </a:graphicData>
        </a:graphic>
      </p:graphicFrame>
      <p:sp>
        <p:nvSpPr>
          <p:cNvPr id="1052" name="Freeform 28"/>
          <p:cNvSpPr>
            <a:spLocks/>
          </p:cNvSpPr>
          <p:nvPr/>
        </p:nvSpPr>
        <p:spPr bwMode="gray">
          <a:xfrm>
            <a:off x="-1588" y="6413500"/>
            <a:ext cx="4205288" cy="444500"/>
          </a:xfrm>
          <a:custGeom>
            <a:avLst/>
            <a:gdLst>
              <a:gd name="T0" fmla="*/ 2649 w 2649"/>
              <a:gd name="T1" fmla="*/ 280 h 280"/>
              <a:gd name="T2" fmla="*/ 1337 w 2649"/>
              <a:gd name="T3" fmla="*/ 184 h 280"/>
              <a:gd name="T4" fmla="*/ 1 w 2649"/>
              <a:gd name="T5" fmla="*/ 0 h 280"/>
              <a:gd name="T6" fmla="*/ 0 w 2649"/>
              <a:gd name="T7" fmla="*/ 279 h 280"/>
              <a:gd name="T8" fmla="*/ 2649 w 2649"/>
              <a:gd name="T9" fmla="*/ 280 h 280"/>
            </a:gdLst>
            <a:ahLst/>
            <a:cxnLst>
              <a:cxn ang="0">
                <a:pos x="T0" y="T1"/>
              </a:cxn>
              <a:cxn ang="0">
                <a:pos x="T2" y="T3"/>
              </a:cxn>
              <a:cxn ang="0">
                <a:pos x="T4" y="T5"/>
              </a:cxn>
              <a:cxn ang="0">
                <a:pos x="T6" y="T7"/>
              </a:cxn>
              <a:cxn ang="0">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tx2"/>
              </a:gs>
            </a:gsLst>
            <a:lin ang="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9"/>
          <p:cNvSpPr>
            <a:spLocks/>
          </p:cNvSpPr>
          <p:nvPr/>
        </p:nvSpPr>
        <p:spPr bwMode="gray">
          <a:xfrm>
            <a:off x="4932363" y="6337300"/>
            <a:ext cx="4211637" cy="520700"/>
          </a:xfrm>
          <a:custGeom>
            <a:avLst/>
            <a:gdLst>
              <a:gd name="T0" fmla="*/ 0 w 2653"/>
              <a:gd name="T1" fmla="*/ 328 h 328"/>
              <a:gd name="T2" fmla="*/ 1321 w 2653"/>
              <a:gd name="T3" fmla="*/ 224 h 328"/>
              <a:gd name="T4" fmla="*/ 2653 w 2653"/>
              <a:gd name="T5" fmla="*/ 0 h 328"/>
              <a:gd name="T6" fmla="*/ 2653 w 2653"/>
              <a:gd name="T7" fmla="*/ 328 h 328"/>
              <a:gd name="T8" fmla="*/ 0 w 2653"/>
              <a:gd name="T9" fmla="*/ 328 h 328"/>
            </a:gdLst>
            <a:ahLst/>
            <a:cxnLst>
              <a:cxn ang="0">
                <a:pos x="T0" y="T1"/>
              </a:cxn>
              <a:cxn ang="0">
                <a:pos x="T2" y="T3"/>
              </a:cxn>
              <a:cxn ang="0">
                <a:pos x="T4" y="T5"/>
              </a:cxn>
              <a:cxn ang="0">
                <a:pos x="T6" y="T7"/>
              </a:cxn>
              <a:cxn ang="0">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tx2"/>
              </a:gs>
            </a:gsLst>
            <a:lin ang="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30"/>
          <p:cNvSpPr>
            <a:spLocks/>
          </p:cNvSpPr>
          <p:nvPr/>
        </p:nvSpPr>
        <p:spPr bwMode="gray">
          <a:xfrm>
            <a:off x="4978400" y="800100"/>
            <a:ext cx="4165600" cy="444500"/>
          </a:xfrm>
          <a:custGeom>
            <a:avLst/>
            <a:gdLst>
              <a:gd name="T0" fmla="*/ 0 w 2624"/>
              <a:gd name="T1" fmla="*/ 8 h 280"/>
              <a:gd name="T2" fmla="*/ 1288 w 2624"/>
              <a:gd name="T3" fmla="*/ 120 h 280"/>
              <a:gd name="T4" fmla="*/ 2624 w 2624"/>
              <a:gd name="T5" fmla="*/ 280 h 280"/>
              <a:gd name="T6" fmla="*/ 2624 w 2624"/>
              <a:gd name="T7" fmla="*/ 0 h 280"/>
              <a:gd name="T8" fmla="*/ 0 w 2624"/>
              <a:gd name="T9" fmla="*/ 8 h 280"/>
            </a:gdLst>
            <a:ahLst/>
            <a:cxnLst>
              <a:cxn ang="0">
                <a:pos x="T0" y="T1"/>
              </a:cxn>
              <a:cxn ang="0">
                <a:pos x="T2" y="T3"/>
              </a:cxn>
              <a:cxn ang="0">
                <a:pos x="T4" y="T5"/>
              </a:cxn>
              <a:cxn ang="0">
                <a:pos x="T6" y="T7"/>
              </a:cxn>
              <a:cxn ang="0">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accent2"/>
          </a:soli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31"/>
          <p:cNvSpPr>
            <a:spLocks/>
          </p:cNvSpPr>
          <p:nvPr/>
        </p:nvSpPr>
        <p:spPr bwMode="invGray">
          <a:xfrm>
            <a:off x="0" y="0"/>
            <a:ext cx="9144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bg1"/>
              </a:gs>
              <a:gs pos="50000">
                <a:schemeClr val="accent2"/>
              </a:gs>
              <a:gs pos="100000">
                <a:schemeClr val="bg1"/>
              </a:gs>
            </a:gsLst>
            <a:lin ang="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Freeform 32"/>
          <p:cNvSpPr>
            <a:spLocks/>
          </p:cNvSpPr>
          <p:nvPr/>
        </p:nvSpPr>
        <p:spPr bwMode="gray">
          <a:xfrm flipH="1">
            <a:off x="0" y="793750"/>
            <a:ext cx="3635375" cy="444500"/>
          </a:xfrm>
          <a:custGeom>
            <a:avLst/>
            <a:gdLst>
              <a:gd name="T0" fmla="*/ 0 w 2096"/>
              <a:gd name="T1" fmla="*/ 16 h 280"/>
              <a:gd name="T2" fmla="*/ 1000 w 2096"/>
              <a:gd name="T3" fmla="*/ 104 h 280"/>
              <a:gd name="T4" fmla="*/ 2096 w 2096"/>
              <a:gd name="T5" fmla="*/ 280 h 280"/>
              <a:gd name="T6" fmla="*/ 2096 w 2096"/>
              <a:gd name="T7" fmla="*/ 0 h 280"/>
              <a:gd name="T8" fmla="*/ 0 w 2096"/>
              <a:gd name="T9" fmla="*/ 16 h 280"/>
            </a:gdLst>
            <a:ahLst/>
            <a:cxnLst>
              <a:cxn ang="0">
                <a:pos x="T0" y="T1"/>
              </a:cxn>
              <a:cxn ang="0">
                <a:pos x="T2" y="T3"/>
              </a:cxn>
              <a:cxn ang="0">
                <a:pos x="T4" y="T5"/>
              </a:cxn>
              <a:cxn ang="0">
                <a:pos x="T6" y="T7"/>
              </a:cxn>
              <a:cxn ang="0">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accent2"/>
          </a:soli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p:cNvSpPr>
            <a:spLocks noGrp="1" noChangeArrowheads="1"/>
          </p:cNvSpPr>
          <p:nvPr>
            <p:ph type="title"/>
          </p:nvPr>
        </p:nvSpPr>
        <p:spPr bwMode="auto">
          <a:xfrm>
            <a:off x="457200" y="228600"/>
            <a:ext cx="830580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45791" dir="3378596"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457200" y="6553200"/>
            <a:ext cx="2133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endParaRPr lang="en-US"/>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C6287E0E-0CC4-487C-B7DD-2E8B51E83764}" type="slidenum">
              <a:rPr lang="en-US"/>
              <a:pPr/>
              <a:t>‹#›</a:t>
            </a:fld>
            <a:endParaRPr lang="en-US"/>
          </a:p>
        </p:txBody>
      </p:sp>
      <p:sp>
        <p:nvSpPr>
          <p:cNvPr id="1027" name="Rectangle 3"/>
          <p:cNvSpPr>
            <a:spLocks noGrp="1" noChangeArrowheads="1"/>
          </p:cNvSpPr>
          <p:nvPr>
            <p:ph type="body" idx="1"/>
          </p:nvPr>
        </p:nvSpPr>
        <p:spPr bwMode="auto">
          <a:xfrm>
            <a:off x="457200" y="1219200"/>
            <a:ext cx="82296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3200" b="1">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Arial" charset="0"/>
        </a:defRPr>
      </a:lvl2pPr>
      <a:lvl3pPr algn="ctr" rtl="0" eaLnBrk="1" fontAlgn="base" hangingPunct="1">
        <a:spcBef>
          <a:spcPct val="0"/>
        </a:spcBef>
        <a:spcAft>
          <a:spcPct val="0"/>
        </a:spcAft>
        <a:defRPr sz="3200" b="1">
          <a:solidFill>
            <a:schemeClr val="tx1"/>
          </a:solidFill>
          <a:latin typeface="Arial" charset="0"/>
        </a:defRPr>
      </a:lvl3pPr>
      <a:lvl4pPr algn="ctr" rtl="0" eaLnBrk="1" fontAlgn="base" hangingPunct="1">
        <a:spcBef>
          <a:spcPct val="0"/>
        </a:spcBef>
        <a:spcAft>
          <a:spcPct val="0"/>
        </a:spcAft>
        <a:defRPr sz="3200" b="1">
          <a:solidFill>
            <a:schemeClr val="tx1"/>
          </a:solidFill>
          <a:latin typeface="Arial" charset="0"/>
        </a:defRPr>
      </a:lvl4pPr>
      <a:lvl5pPr algn="ctr" rtl="0" eaLnBrk="1" fontAlgn="base" hangingPunct="1">
        <a:spcBef>
          <a:spcPct val="0"/>
        </a:spcBef>
        <a:spcAft>
          <a:spcPct val="0"/>
        </a:spcAft>
        <a:defRPr sz="3200" b="1">
          <a:solidFill>
            <a:schemeClr val="tx1"/>
          </a:solidFill>
          <a:latin typeface="Arial" charset="0"/>
        </a:defRPr>
      </a:lvl5pPr>
      <a:lvl6pPr marL="457200" algn="ctr" rtl="0" eaLnBrk="1" fontAlgn="base" hangingPunct="1">
        <a:spcBef>
          <a:spcPct val="0"/>
        </a:spcBef>
        <a:spcAft>
          <a:spcPct val="0"/>
        </a:spcAft>
        <a:defRPr sz="3200" b="1">
          <a:solidFill>
            <a:schemeClr val="tx1"/>
          </a:solidFill>
          <a:latin typeface="Arial" charset="0"/>
        </a:defRPr>
      </a:lvl6pPr>
      <a:lvl7pPr marL="914400" algn="ctr" rtl="0" eaLnBrk="1" fontAlgn="base" hangingPunct="1">
        <a:spcBef>
          <a:spcPct val="0"/>
        </a:spcBef>
        <a:spcAft>
          <a:spcPct val="0"/>
        </a:spcAft>
        <a:defRPr sz="3200" b="1">
          <a:solidFill>
            <a:schemeClr val="tx1"/>
          </a:solidFill>
          <a:latin typeface="Arial" charset="0"/>
        </a:defRPr>
      </a:lvl7pPr>
      <a:lvl8pPr marL="1371600" algn="ctr" rtl="0" eaLnBrk="1" fontAlgn="base" hangingPunct="1">
        <a:spcBef>
          <a:spcPct val="0"/>
        </a:spcBef>
        <a:spcAft>
          <a:spcPct val="0"/>
        </a:spcAft>
        <a:defRPr sz="3200" b="1">
          <a:solidFill>
            <a:schemeClr val="tx1"/>
          </a:solidFill>
          <a:latin typeface="Arial" charset="0"/>
        </a:defRPr>
      </a:lvl8pPr>
      <a:lvl9pPr marL="1828800" algn="ctr"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4267200" y="2133600"/>
            <a:ext cx="4987636" cy="1600200"/>
          </a:xfrm>
        </p:spPr>
        <p:txBody>
          <a:bodyPr/>
          <a:lstStyle/>
          <a:p>
            <a:pPr algn="ctr"/>
            <a:r>
              <a:rPr lang="mn-MN" sz="2400" dirty="0" smtClean="0">
                <a:latin typeface="Times New Roman" pitchFamily="18" charset="0"/>
                <a:cs typeface="Times New Roman" pitchFamily="18" charset="0"/>
              </a:rPr>
              <a:t>“Хайлуур жоншны салбар-бодит бус жишиг үнэ, гарц”</a:t>
            </a:r>
            <a:endParaRPr lang="en-US" sz="2400" dirty="0">
              <a:latin typeface="Times New Roman" pitchFamily="18" charset="0"/>
              <a:cs typeface="Times New Roman" pitchFamily="18" charset="0"/>
            </a:endParaRPr>
          </a:p>
        </p:txBody>
      </p:sp>
      <p:sp>
        <p:nvSpPr>
          <p:cNvPr id="7173" name="Rectangle 5"/>
          <p:cNvSpPr>
            <a:spLocks noGrp="1" noChangeArrowheads="1"/>
          </p:cNvSpPr>
          <p:nvPr>
            <p:ph type="subTitle" idx="1"/>
          </p:nvPr>
        </p:nvSpPr>
        <p:spPr/>
        <p:txBody>
          <a:bodyPr/>
          <a:lstStyle/>
          <a:p>
            <a:r>
              <a:rPr lang="mn-MN" dirty="0" smtClean="0">
                <a:latin typeface="Times New Roman" pitchFamily="18" charset="0"/>
                <a:cs typeface="Times New Roman" pitchFamily="18" charset="0"/>
              </a:rPr>
              <a:t>Д.Мөнхбазар</a:t>
            </a:r>
            <a:endParaRPr lang="en-US" dirty="0">
              <a:latin typeface="Times New Roman" pitchFamily="18" charset="0"/>
              <a:cs typeface="Times New Roman" pitchFamily="18" charset="0"/>
            </a:endParaRPr>
          </a:p>
        </p:txBody>
      </p:sp>
      <p:pic>
        <p:nvPicPr>
          <p:cNvPr id="4098" name="Picture 2" descr="C:\Users\PC-1\Desktop\Flash\Association_spar\Logo\logo.png"/>
          <p:cNvPicPr>
            <a:picLocks noChangeAspect="1" noChangeArrowheads="1"/>
          </p:cNvPicPr>
          <p:nvPr/>
        </p:nvPicPr>
        <p:blipFill>
          <a:blip r:embed="rId2" cstate="print"/>
          <a:srcRect/>
          <a:stretch>
            <a:fillRect/>
          </a:stretch>
        </p:blipFill>
        <p:spPr bwMode="auto">
          <a:xfrm>
            <a:off x="6929454" y="4786322"/>
            <a:ext cx="2071670" cy="1858952"/>
          </a:xfrm>
          <a:prstGeom prst="rect">
            <a:avLst/>
          </a:prstGeom>
          <a:noFill/>
        </p:spPr>
      </p:pic>
      <p:sp>
        <p:nvSpPr>
          <p:cNvPr id="6" name="TextBox 5"/>
          <p:cNvSpPr txBox="1"/>
          <p:nvPr/>
        </p:nvSpPr>
        <p:spPr>
          <a:xfrm>
            <a:off x="5000628" y="571480"/>
            <a:ext cx="3429024" cy="830997"/>
          </a:xfrm>
          <a:prstGeom prst="rect">
            <a:avLst/>
          </a:prstGeom>
          <a:noFill/>
        </p:spPr>
        <p:txBody>
          <a:bodyPr wrap="square" rtlCol="0">
            <a:spAutoFit/>
          </a:bodyPr>
          <a:lstStyle/>
          <a:p>
            <a:pPr algn="ctr"/>
            <a:r>
              <a:rPr lang="mn-MN" sz="2400" b="1" dirty="0" smtClean="0">
                <a:solidFill>
                  <a:schemeClr val="bg1"/>
                </a:solidFill>
              </a:rPr>
              <a:t>МОНГОЛЫН ЖОНШНЫ ХОЛБОО</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6072230" cy="563563"/>
          </a:xfrm>
        </p:spPr>
        <p:txBody>
          <a:bodyPr/>
          <a:lstStyle/>
          <a:p>
            <a:pPr algn="l"/>
            <a:r>
              <a:rPr lang="mn-MN" sz="2800" dirty="0" smtClean="0">
                <a:solidFill>
                  <a:srgbClr val="FF0000"/>
                </a:solidFill>
                <a:latin typeface="Times New Roman" pitchFamily="18" charset="0"/>
                <a:cs typeface="Times New Roman" pitchFamily="18" charset="0"/>
              </a:rPr>
              <a:t>Салбарын уналт юунд хүргэв</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grpSp>
        <p:nvGrpSpPr>
          <p:cNvPr id="4" name="Group 3"/>
          <p:cNvGrpSpPr/>
          <p:nvPr/>
        </p:nvGrpSpPr>
        <p:grpSpPr>
          <a:xfrm>
            <a:off x="3143240" y="2500306"/>
            <a:ext cx="2709586" cy="2282537"/>
            <a:chOff x="2954409" y="2502045"/>
            <a:chExt cx="3342481" cy="3136755"/>
          </a:xfrm>
        </p:grpSpPr>
        <p:grpSp>
          <p:nvGrpSpPr>
            <p:cNvPr id="39939" name="Group 3"/>
            <p:cNvGrpSpPr>
              <a:grpSpLocks/>
            </p:cNvGrpSpPr>
            <p:nvPr/>
          </p:nvGrpSpPr>
          <p:grpSpPr bwMode="auto">
            <a:xfrm>
              <a:off x="2954409" y="2502045"/>
              <a:ext cx="3342481" cy="3136755"/>
              <a:chOff x="1872" y="1824"/>
              <a:chExt cx="2014" cy="1821"/>
            </a:xfrm>
          </p:grpSpPr>
          <p:sp>
            <p:nvSpPr>
              <p:cNvPr id="39940" name="AutoShape 4"/>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9941" name="AutoShape 5"/>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9942" name="AutoShape 6"/>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9943" name="Oval 7"/>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tx1"/>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9944" name="Oval 8"/>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9945" name="Oval 9"/>
              <p:cNvSpPr>
                <a:spLocks noChangeArrowheads="1"/>
              </p:cNvSpPr>
              <p:nvPr/>
            </p:nvSpPr>
            <p:spPr bwMode="gray">
              <a:xfrm>
                <a:off x="2254" y="2464"/>
                <a:ext cx="193" cy="33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latin typeface="Times New Roman" pitchFamily="18" charset="0"/>
                  <a:cs typeface="Times New Roman" pitchFamily="18" charset="0"/>
                </a:endParaRPr>
              </a:p>
            </p:txBody>
          </p:sp>
          <p:sp>
            <p:nvSpPr>
              <p:cNvPr id="39946" name="Oval 10"/>
              <p:cNvSpPr>
                <a:spLocks noChangeArrowheads="1"/>
              </p:cNvSpPr>
              <p:nvPr/>
            </p:nvSpPr>
            <p:spPr bwMode="gray">
              <a:xfrm>
                <a:off x="2254" y="2464"/>
                <a:ext cx="193" cy="336"/>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latin typeface="Times New Roman" pitchFamily="18" charset="0"/>
                  <a:cs typeface="Times New Roman" pitchFamily="18" charset="0"/>
                </a:endParaRPr>
              </a:p>
            </p:txBody>
          </p:sp>
          <p:sp>
            <p:nvSpPr>
              <p:cNvPr id="39947" name="Oval 11"/>
              <p:cNvSpPr>
                <a:spLocks noChangeArrowheads="1"/>
              </p:cNvSpPr>
              <p:nvPr/>
            </p:nvSpPr>
            <p:spPr bwMode="gray">
              <a:xfrm>
                <a:off x="2337" y="2464"/>
                <a:ext cx="1096" cy="33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latin typeface="Times New Roman" pitchFamily="18" charset="0"/>
                  <a:cs typeface="Times New Roman" pitchFamily="18" charset="0"/>
                </a:endParaRPr>
              </a:p>
            </p:txBody>
          </p:sp>
          <p:sp>
            <p:nvSpPr>
              <p:cNvPr id="39948" name="Oval 12"/>
              <p:cNvSpPr>
                <a:spLocks noChangeArrowheads="1"/>
              </p:cNvSpPr>
              <p:nvPr/>
            </p:nvSpPr>
            <p:spPr bwMode="gray">
              <a:xfrm>
                <a:off x="2244" y="2109"/>
                <a:ext cx="1175" cy="965"/>
              </a:xfrm>
              <a:prstGeom prst="ellipse">
                <a:avLst/>
              </a:prstGeom>
              <a:solidFill>
                <a:srgbClr val="FF0000"/>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n-US" dirty="0">
                  <a:latin typeface="Times New Roman" pitchFamily="18" charset="0"/>
                  <a:cs typeface="Times New Roman" pitchFamily="18" charset="0"/>
                </a:endParaRPr>
              </a:p>
            </p:txBody>
          </p:sp>
        </p:grpSp>
        <p:sp>
          <p:nvSpPr>
            <p:cNvPr id="39955" name="Text Box 19"/>
            <p:cNvSpPr txBox="1">
              <a:spLocks noChangeArrowheads="1"/>
            </p:cNvSpPr>
            <p:nvPr/>
          </p:nvSpPr>
          <p:spPr bwMode="gray">
            <a:xfrm>
              <a:off x="3996547" y="3366387"/>
              <a:ext cx="1346550" cy="8882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mn-MN" b="1" dirty="0" smtClean="0">
                  <a:solidFill>
                    <a:schemeClr val="bg1"/>
                  </a:solidFill>
                  <a:latin typeface="Times New Roman" pitchFamily="18" charset="0"/>
                  <a:cs typeface="Times New Roman" pitchFamily="18" charset="0"/>
                </a:rPr>
                <a:t>4 дахин </a:t>
              </a:r>
            </a:p>
            <a:p>
              <a:pPr algn="ctr" eaLnBrk="0" hangingPunct="0"/>
              <a:r>
                <a:rPr lang="mn-MN" b="1" dirty="0" smtClean="0">
                  <a:solidFill>
                    <a:schemeClr val="bg1"/>
                  </a:solidFill>
                  <a:latin typeface="Times New Roman" pitchFamily="18" charset="0"/>
                  <a:cs typeface="Times New Roman" pitchFamily="18" charset="0"/>
                </a:rPr>
                <a:t>багассан</a:t>
              </a:r>
              <a:endParaRPr lang="en-US" b="1" dirty="0">
                <a:solidFill>
                  <a:schemeClr val="bg1"/>
                </a:solidFill>
                <a:latin typeface="Times New Roman" pitchFamily="18" charset="0"/>
                <a:cs typeface="Times New Roman" pitchFamily="18" charset="0"/>
              </a:endParaRPr>
            </a:p>
          </p:txBody>
        </p:sp>
      </p:grpSp>
      <p:grpSp>
        <p:nvGrpSpPr>
          <p:cNvPr id="2" name="Group 1"/>
          <p:cNvGrpSpPr/>
          <p:nvPr/>
        </p:nvGrpSpPr>
        <p:grpSpPr>
          <a:xfrm>
            <a:off x="285720" y="1571612"/>
            <a:ext cx="3505861" cy="1133865"/>
            <a:chOff x="219074" y="2116282"/>
            <a:chExt cx="2675731" cy="1066943"/>
          </a:xfrm>
        </p:grpSpPr>
        <p:sp>
          <p:nvSpPr>
            <p:cNvPr id="39951" name="AutoShape 15"/>
            <p:cNvSpPr>
              <a:spLocks noChangeArrowheads="1"/>
            </p:cNvSpPr>
            <p:nvPr/>
          </p:nvSpPr>
          <p:spPr bwMode="gray">
            <a:xfrm>
              <a:off x="219074" y="2116282"/>
              <a:ext cx="2675731" cy="1066943"/>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9957" name="Text Box 21"/>
            <p:cNvSpPr txBox="1">
              <a:spLocks noChangeArrowheads="1"/>
            </p:cNvSpPr>
            <p:nvPr/>
          </p:nvSpPr>
          <p:spPr bwMode="gray">
            <a:xfrm>
              <a:off x="304800" y="2438401"/>
              <a:ext cx="2478230" cy="550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600" b="1" dirty="0" smtClean="0">
                  <a:latin typeface="Times New Roman" pitchFamily="18" charset="0"/>
                  <a:cs typeface="Times New Roman" pitchFamily="18" charset="0"/>
                </a:rPr>
                <a:t>Монгол улсын жоншны экспортын орлого</a:t>
              </a:r>
              <a:endParaRPr lang="en-US" sz="1600" b="1" dirty="0">
                <a:latin typeface="Times New Roman" pitchFamily="18" charset="0"/>
                <a:cs typeface="Times New Roman" pitchFamily="18" charset="0"/>
              </a:endParaRPr>
            </a:p>
          </p:txBody>
        </p:sp>
      </p:grpSp>
      <p:grpSp>
        <p:nvGrpSpPr>
          <p:cNvPr id="3" name="Group 2"/>
          <p:cNvGrpSpPr/>
          <p:nvPr/>
        </p:nvGrpSpPr>
        <p:grpSpPr>
          <a:xfrm>
            <a:off x="5715009" y="1643049"/>
            <a:ext cx="3279005" cy="1133865"/>
            <a:chOff x="6324600" y="2116283"/>
            <a:chExt cx="2656578" cy="1066944"/>
          </a:xfrm>
        </p:grpSpPr>
        <p:sp>
          <p:nvSpPr>
            <p:cNvPr id="39954" name="AutoShape 18"/>
            <p:cNvSpPr>
              <a:spLocks noChangeArrowheads="1"/>
            </p:cNvSpPr>
            <p:nvPr/>
          </p:nvSpPr>
          <p:spPr bwMode="gray">
            <a:xfrm>
              <a:off x="6324600" y="2116283"/>
              <a:ext cx="2590800" cy="106694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9958" name="Text Box 22"/>
            <p:cNvSpPr txBox="1">
              <a:spLocks noChangeArrowheads="1"/>
            </p:cNvSpPr>
            <p:nvPr/>
          </p:nvSpPr>
          <p:spPr bwMode="gray">
            <a:xfrm>
              <a:off x="6382478" y="2385170"/>
              <a:ext cx="2598700" cy="781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600" b="1" dirty="0" smtClean="0">
                  <a:latin typeface="Times New Roman" pitchFamily="18" charset="0"/>
                  <a:cs typeface="Times New Roman" pitchFamily="18" charset="0"/>
                </a:rPr>
                <a:t>Монгол улсын жоншны салбарын ажиллагсад - АЖИЛГҮЙДЭЛ</a:t>
              </a:r>
              <a:endParaRPr lang="en-US" sz="1600" b="1" dirty="0">
                <a:latin typeface="Times New Roman" pitchFamily="18" charset="0"/>
                <a:cs typeface="Times New Roman" pitchFamily="18" charset="0"/>
              </a:endParaRPr>
            </a:p>
          </p:txBody>
        </p:sp>
      </p:grpSp>
      <p:grpSp>
        <p:nvGrpSpPr>
          <p:cNvPr id="7" name="Group 6"/>
          <p:cNvGrpSpPr/>
          <p:nvPr/>
        </p:nvGrpSpPr>
        <p:grpSpPr>
          <a:xfrm>
            <a:off x="285720" y="4286256"/>
            <a:ext cx="3154986" cy="1147370"/>
            <a:chOff x="219074" y="4486274"/>
            <a:chExt cx="2675732" cy="923924"/>
          </a:xfrm>
        </p:grpSpPr>
        <p:sp>
          <p:nvSpPr>
            <p:cNvPr id="39949" name="AutoShape 13"/>
            <p:cNvSpPr>
              <a:spLocks noChangeArrowheads="1"/>
            </p:cNvSpPr>
            <p:nvPr/>
          </p:nvSpPr>
          <p:spPr bwMode="gray">
            <a:xfrm>
              <a:off x="219074" y="4486274"/>
              <a:ext cx="2675732" cy="923924"/>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9960" name="Text Box 24"/>
            <p:cNvSpPr txBox="1">
              <a:spLocks noChangeArrowheads="1"/>
            </p:cNvSpPr>
            <p:nvPr/>
          </p:nvSpPr>
          <p:spPr bwMode="gray">
            <a:xfrm>
              <a:off x="304221" y="4716376"/>
              <a:ext cx="2504209" cy="6930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600" b="1" dirty="0" smtClean="0">
                  <a:latin typeface="Times New Roman" pitchFamily="18" charset="0"/>
                  <a:cs typeface="Times New Roman" pitchFamily="18" charset="0"/>
                </a:rPr>
                <a:t>Монгол улсын болон орон нутгийн төсөвт төлдөг татвар</a:t>
              </a:r>
              <a:endParaRPr lang="en-US" sz="1600" b="1" dirty="0" smtClean="0">
                <a:latin typeface="Times New Roman" pitchFamily="18" charset="0"/>
                <a:cs typeface="Times New Roman" pitchFamily="18" charset="0"/>
              </a:endParaRPr>
            </a:p>
            <a:p>
              <a:pPr algn="ctr" eaLnBrk="0" hangingPunct="0"/>
              <a:endParaRPr lang="en-US" b="1" dirty="0">
                <a:latin typeface="Times New Roman" pitchFamily="18" charset="0"/>
                <a:cs typeface="Times New Roman" pitchFamily="18" charset="0"/>
              </a:endParaRPr>
            </a:p>
          </p:txBody>
        </p:sp>
      </p:grpSp>
      <p:grpSp>
        <p:nvGrpSpPr>
          <p:cNvPr id="8" name="Group 7"/>
          <p:cNvGrpSpPr/>
          <p:nvPr/>
        </p:nvGrpSpPr>
        <p:grpSpPr>
          <a:xfrm>
            <a:off x="5643570" y="4357694"/>
            <a:ext cx="3083949" cy="1147370"/>
            <a:chOff x="6291695" y="4486276"/>
            <a:chExt cx="2504210" cy="923924"/>
          </a:xfrm>
        </p:grpSpPr>
        <p:sp>
          <p:nvSpPr>
            <p:cNvPr id="39952" name="AutoShape 16"/>
            <p:cNvSpPr>
              <a:spLocks noChangeArrowheads="1"/>
            </p:cNvSpPr>
            <p:nvPr/>
          </p:nvSpPr>
          <p:spPr bwMode="gray">
            <a:xfrm>
              <a:off x="6324600" y="4486276"/>
              <a:ext cx="2438400" cy="92392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9961" name="Text Box 25"/>
            <p:cNvSpPr txBox="1">
              <a:spLocks noChangeArrowheads="1"/>
            </p:cNvSpPr>
            <p:nvPr/>
          </p:nvSpPr>
          <p:spPr bwMode="gray">
            <a:xfrm>
              <a:off x="6291695" y="4716379"/>
              <a:ext cx="2504210" cy="669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600" b="1" dirty="0" smtClean="0">
                  <a:latin typeface="Times New Roman" pitchFamily="18" charset="0"/>
                  <a:cs typeface="Times New Roman" pitchFamily="18" charset="0"/>
                </a:rPr>
                <a:t>Монгол улсын жоншны салбар хөгжсөн зүүн, зүүн өмнөд бүс нутгийн хөгжил</a:t>
              </a:r>
              <a:endParaRPr lang="en-US" sz="1600" b="1" dirty="0">
                <a:latin typeface="Times New Roman" pitchFamily="18" charset="0"/>
                <a:cs typeface="Times New Roman" pitchFamily="18" charset="0"/>
              </a:endParaRPr>
            </a:p>
          </p:txBody>
        </p:sp>
      </p:grpSp>
      <p:grpSp>
        <p:nvGrpSpPr>
          <p:cNvPr id="6" name="Group 5"/>
          <p:cNvGrpSpPr/>
          <p:nvPr/>
        </p:nvGrpSpPr>
        <p:grpSpPr>
          <a:xfrm>
            <a:off x="6143636" y="3000374"/>
            <a:ext cx="2786082" cy="943701"/>
            <a:chOff x="6219836" y="3398042"/>
            <a:chExt cx="2786082" cy="904876"/>
          </a:xfrm>
        </p:grpSpPr>
        <p:sp>
          <p:nvSpPr>
            <p:cNvPr id="39953" name="AutoShape 17"/>
            <p:cNvSpPr>
              <a:spLocks noChangeArrowheads="1"/>
            </p:cNvSpPr>
            <p:nvPr/>
          </p:nvSpPr>
          <p:spPr bwMode="gray">
            <a:xfrm>
              <a:off x="6324600" y="3398042"/>
              <a:ext cx="2590800" cy="904876"/>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9962" name="Text Box 26"/>
            <p:cNvSpPr txBox="1">
              <a:spLocks noChangeArrowheads="1"/>
            </p:cNvSpPr>
            <p:nvPr/>
          </p:nvSpPr>
          <p:spPr bwMode="gray">
            <a:xfrm>
              <a:off x="6219836" y="3466541"/>
              <a:ext cx="2786082" cy="7968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600" b="1" dirty="0" smtClean="0">
                  <a:latin typeface="Times New Roman" pitchFamily="18" charset="0"/>
                  <a:cs typeface="Times New Roman" pitchFamily="18" charset="0"/>
                </a:rPr>
                <a:t>Монгол улсын жоншны салбарт ажилдаг гэр бүлийн орлого</a:t>
              </a:r>
              <a:endParaRPr lang="en-US" sz="1600" b="1" dirty="0">
                <a:latin typeface="Times New Roman" pitchFamily="18" charset="0"/>
                <a:cs typeface="Times New Roman" pitchFamily="18" charset="0"/>
              </a:endParaRPr>
            </a:p>
          </p:txBody>
        </p:sp>
      </p:grpSp>
      <p:grpSp>
        <p:nvGrpSpPr>
          <p:cNvPr id="5" name="Group 4"/>
          <p:cNvGrpSpPr/>
          <p:nvPr/>
        </p:nvGrpSpPr>
        <p:grpSpPr>
          <a:xfrm>
            <a:off x="285720" y="3071810"/>
            <a:ext cx="2734507" cy="960072"/>
            <a:chOff x="219074" y="3398042"/>
            <a:chExt cx="2675732" cy="904875"/>
          </a:xfrm>
        </p:grpSpPr>
        <p:sp>
          <p:nvSpPr>
            <p:cNvPr id="39950" name="AutoShape 14"/>
            <p:cNvSpPr>
              <a:spLocks noChangeArrowheads="1"/>
            </p:cNvSpPr>
            <p:nvPr/>
          </p:nvSpPr>
          <p:spPr bwMode="gray">
            <a:xfrm>
              <a:off x="219074" y="3398042"/>
              <a:ext cx="2675732" cy="904875"/>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9" name="Text Box 21"/>
            <p:cNvSpPr txBox="1">
              <a:spLocks noChangeArrowheads="1"/>
            </p:cNvSpPr>
            <p:nvPr/>
          </p:nvSpPr>
          <p:spPr bwMode="gray">
            <a:xfrm>
              <a:off x="293914" y="3613684"/>
              <a:ext cx="2478230" cy="551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600" b="1" dirty="0" smtClean="0">
                  <a:latin typeface="Times New Roman" pitchFamily="18" charset="0"/>
                  <a:cs typeface="Times New Roman" pitchFamily="18" charset="0"/>
                </a:rPr>
                <a:t>Монгол улсын валютын орлого</a:t>
              </a:r>
              <a:endParaRPr lang="en-US" sz="1600" b="1" dirty="0">
                <a:latin typeface="Times New Roman" pitchFamily="18" charset="0"/>
                <a:cs typeface="Times New Roman" pitchFamily="18" charset="0"/>
              </a:endParaRPr>
            </a:p>
          </p:txBody>
        </p:sp>
      </p:grpSp>
      <p:grpSp>
        <p:nvGrpSpPr>
          <p:cNvPr id="34" name="Group 33"/>
          <p:cNvGrpSpPr/>
          <p:nvPr/>
        </p:nvGrpSpPr>
        <p:grpSpPr>
          <a:xfrm>
            <a:off x="3000364" y="5496156"/>
            <a:ext cx="3357586" cy="1361844"/>
            <a:chOff x="219074" y="4486274"/>
            <a:chExt cx="2675732" cy="1096630"/>
          </a:xfrm>
        </p:grpSpPr>
        <p:sp>
          <p:nvSpPr>
            <p:cNvPr id="35" name="AutoShape 13"/>
            <p:cNvSpPr>
              <a:spLocks noChangeArrowheads="1"/>
            </p:cNvSpPr>
            <p:nvPr/>
          </p:nvSpPr>
          <p:spPr bwMode="gray">
            <a:xfrm>
              <a:off x="219074" y="4486274"/>
              <a:ext cx="2675732" cy="923924"/>
            </a:xfrm>
            <a:prstGeom prst="can">
              <a:avLst>
                <a:gd name="adj" fmla="val 25000"/>
              </a:avLst>
            </a:prstGeom>
            <a:ln/>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n-US">
                <a:latin typeface="Times New Roman" pitchFamily="18" charset="0"/>
                <a:cs typeface="Times New Roman" pitchFamily="18" charset="0"/>
              </a:endParaRPr>
            </a:p>
          </p:txBody>
        </p:sp>
        <p:sp>
          <p:nvSpPr>
            <p:cNvPr id="36" name="Text Box 24"/>
            <p:cNvSpPr txBox="1">
              <a:spLocks noChangeArrowheads="1"/>
            </p:cNvSpPr>
            <p:nvPr/>
          </p:nvSpPr>
          <p:spPr bwMode="gray">
            <a:xfrm>
              <a:off x="304221" y="4715470"/>
              <a:ext cx="2504209" cy="8674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600" b="1" dirty="0" smtClean="0">
                  <a:latin typeface="Times New Roman" pitchFamily="18" charset="0"/>
                  <a:cs typeface="Times New Roman" pitchFamily="18" charset="0"/>
                </a:rPr>
                <a:t>Монгол улсын жоншны салбарын аж нэгжүүд татварын хуримтлагдсан өрөнд орсон</a:t>
              </a:r>
              <a:endParaRPr lang="en-US" b="1" dirty="0">
                <a:latin typeface="Times New Roman" pitchFamily="18" charset="0"/>
                <a:cs typeface="Times New Roman" pitchFamily="18" charset="0"/>
              </a:endParaRPr>
            </a:p>
          </p:txBody>
        </p:sp>
      </p:grpSp>
      <p:grpSp>
        <p:nvGrpSpPr>
          <p:cNvPr id="38" name="Group 37"/>
          <p:cNvGrpSpPr/>
          <p:nvPr/>
        </p:nvGrpSpPr>
        <p:grpSpPr>
          <a:xfrm>
            <a:off x="3286116" y="571480"/>
            <a:ext cx="3071834" cy="1109113"/>
            <a:chOff x="219074" y="4486274"/>
            <a:chExt cx="2675732" cy="1024149"/>
          </a:xfrm>
        </p:grpSpPr>
        <p:sp>
          <p:nvSpPr>
            <p:cNvPr id="39" name="AutoShape 13"/>
            <p:cNvSpPr>
              <a:spLocks noChangeArrowheads="1"/>
            </p:cNvSpPr>
            <p:nvPr/>
          </p:nvSpPr>
          <p:spPr bwMode="gray">
            <a:xfrm>
              <a:off x="219074" y="4486274"/>
              <a:ext cx="2675732" cy="923924"/>
            </a:xfrm>
            <a:prstGeom prst="can">
              <a:avLst>
                <a:gd name="adj" fmla="val 25000"/>
              </a:avLst>
            </a:prstGeom>
            <a:ln/>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n-US">
                <a:latin typeface="Times New Roman" pitchFamily="18" charset="0"/>
                <a:cs typeface="Times New Roman" pitchFamily="18" charset="0"/>
              </a:endParaRPr>
            </a:p>
          </p:txBody>
        </p:sp>
        <p:sp>
          <p:nvSpPr>
            <p:cNvPr id="40" name="Text Box 24"/>
            <p:cNvSpPr txBox="1">
              <a:spLocks noChangeArrowheads="1"/>
            </p:cNvSpPr>
            <p:nvPr/>
          </p:nvSpPr>
          <p:spPr bwMode="gray">
            <a:xfrm>
              <a:off x="281300" y="4618205"/>
              <a:ext cx="2504209" cy="892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600" b="1" dirty="0" smtClean="0">
                  <a:latin typeface="Times New Roman" pitchFamily="18" charset="0"/>
                  <a:cs typeface="Times New Roman" pitchFamily="18" charset="0"/>
                </a:rPr>
                <a:t>Монгол улсын жоншны салбарын аж нэгжүүдийн дампуурал</a:t>
              </a:r>
              <a:endParaRPr lang="en-US" sz="1600" b="1" dirty="0" smtClean="0">
                <a:latin typeface="Times New Roman" pitchFamily="18" charset="0"/>
                <a:cs typeface="Times New Roman" pitchFamily="18" charset="0"/>
              </a:endParaRPr>
            </a:p>
            <a:p>
              <a:pPr algn="ctr" eaLnBrk="0" hangingPunct="0"/>
              <a:endParaRPr lang="en-US" b="1" dirty="0">
                <a:latin typeface="Times New Roman" pitchFamily="18" charset="0"/>
                <a:cs typeface="Times New Roman" pitchFamily="18" charset="0"/>
              </a:endParaRPr>
            </a:p>
          </p:txBody>
        </p:sp>
      </p:grpSp>
    </p:spTree>
    <p:extLst>
      <p:ext uri="{BB962C8B-B14F-4D97-AF65-F5344CB8AC3E}">
        <p14:creationId xmlns="" xmlns:p14="http://schemas.microsoft.com/office/powerpoint/2010/main" val="2353623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71472" y="285728"/>
            <a:ext cx="8305800" cy="571504"/>
          </a:xfrm>
        </p:spPr>
        <p:txBody>
          <a:bodyPr/>
          <a:lstStyle/>
          <a:p>
            <a:pPr marL="0" indent="0"/>
            <a:r>
              <a:rPr lang="mn-MN" dirty="0" smtClean="0">
                <a:latin typeface="Times New Roman" pitchFamily="18" charset="0"/>
                <a:cs typeface="Times New Roman" pitchFamily="18" charset="0"/>
              </a:rPr>
              <a:t> Салбарын уналт</a:t>
            </a:r>
            <a:endParaRPr lang="en-US" dirty="0">
              <a:latin typeface="Times New Roman" pitchFamily="18" charset="0"/>
              <a:cs typeface="Times New Roman" pitchFamily="18" charset="0"/>
            </a:endParaRPr>
          </a:p>
        </p:txBody>
      </p:sp>
      <p:grpSp>
        <p:nvGrpSpPr>
          <p:cNvPr id="2" name="Group 1"/>
          <p:cNvGrpSpPr/>
          <p:nvPr/>
        </p:nvGrpSpPr>
        <p:grpSpPr>
          <a:xfrm>
            <a:off x="204401" y="1444481"/>
            <a:ext cx="8648654" cy="3508519"/>
            <a:chOff x="204401" y="1444481"/>
            <a:chExt cx="8648654" cy="3889937"/>
          </a:xfrm>
        </p:grpSpPr>
        <p:sp>
          <p:nvSpPr>
            <p:cNvPr id="43" name="AutoShape 3"/>
            <p:cNvSpPr>
              <a:spLocks noChangeArrowheads="1"/>
            </p:cNvSpPr>
            <p:nvPr/>
          </p:nvSpPr>
          <p:spPr bwMode="gray">
            <a:xfrm>
              <a:off x="204401" y="1701612"/>
              <a:ext cx="3553597" cy="3632806"/>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4" name="Oval 4"/>
            <p:cNvSpPr>
              <a:spLocks noChangeArrowheads="1"/>
            </p:cNvSpPr>
            <p:nvPr/>
          </p:nvSpPr>
          <p:spPr bwMode="gray">
            <a:xfrm>
              <a:off x="509200" y="2039549"/>
              <a:ext cx="2895600" cy="2956935"/>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50" name="Text Box 10"/>
            <p:cNvSpPr txBox="1">
              <a:spLocks noChangeArrowheads="1"/>
            </p:cNvSpPr>
            <p:nvPr/>
          </p:nvSpPr>
          <p:spPr bwMode="gray">
            <a:xfrm>
              <a:off x="498375" y="2579616"/>
              <a:ext cx="2906425" cy="1876795"/>
            </a:xfrm>
            <a:prstGeom prst="rect">
              <a:avLst/>
            </a:prstGeom>
            <a:noFill/>
            <a:ln>
              <a:noFill/>
            </a:ln>
            <a:effectLst>
              <a:outerShdw dist="35921" dir="2700000" algn="ctr" rotWithShape="0">
                <a:srgbClr val="0000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txBody>
            <a:bodyPr wrap="square">
              <a:spAutoFit/>
            </a:bodyPr>
            <a:lstStyle/>
            <a:p>
              <a:pPr algn="ctr" eaLnBrk="0" hangingPunct="0"/>
              <a:endParaRPr lang="mn-MN" sz="3200" b="1" dirty="0" smtClean="0">
                <a:solidFill>
                  <a:srgbClr val="FFFFFF"/>
                </a:solidFill>
                <a:effectLst>
                  <a:outerShdw blurRad="38100" dist="38100" dir="2700000" algn="tl">
                    <a:srgbClr val="000000"/>
                  </a:outerShdw>
                </a:effectLst>
                <a:latin typeface="Times New Roman" pitchFamily="18" charset="0"/>
                <a:cs typeface="Times New Roman" pitchFamily="18" charset="0"/>
              </a:endParaRPr>
            </a:p>
            <a:p>
              <a:pPr algn="ctr" eaLnBrk="0" hangingPunct="0"/>
              <a:r>
                <a:rPr lang="mn-MN" sz="40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Шалтгаан</a:t>
              </a:r>
            </a:p>
            <a:p>
              <a:pPr algn="ctr" eaLnBrk="0" hangingPunct="0"/>
              <a:endParaRPr lang="en-US" sz="3200" b="1"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sp>
          <p:nvSpPr>
            <p:cNvPr id="54" name="AutoShape 124"/>
            <p:cNvSpPr>
              <a:spLocks noChangeArrowheads="1"/>
            </p:cNvSpPr>
            <p:nvPr/>
          </p:nvSpPr>
          <p:spPr bwMode="grayWhite">
            <a:xfrm>
              <a:off x="3868305" y="2477797"/>
              <a:ext cx="4984750" cy="929331"/>
            </a:xfrm>
            <a:prstGeom prst="roundRect">
              <a:avLst>
                <a:gd name="adj" fmla="val 50000"/>
              </a:avLst>
            </a:prstGeom>
            <a:gradFill rotWithShape="1">
              <a:gsLst>
                <a:gs pos="0">
                  <a:schemeClr val="accent2">
                    <a:gamma/>
                    <a:tint val="0"/>
                    <a:invGamma/>
                  </a:schemeClr>
                </a:gs>
                <a:gs pos="100000">
                  <a:schemeClr val="accent2"/>
                </a:gs>
              </a:gsLst>
              <a:lin ang="0" scaled="1"/>
            </a:gradFill>
            <a:ln w="28575" algn="ctr">
              <a:solidFill>
                <a:schemeClr val="tx1"/>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0" hangingPunct="0"/>
              <a:r>
                <a:rPr lang="mn-MN" sz="1400" b="1" dirty="0" smtClean="0">
                  <a:solidFill>
                    <a:schemeClr val="bg1"/>
                  </a:solidFill>
                  <a:latin typeface="Times New Roman" pitchFamily="18" charset="0"/>
                  <a:cs typeface="Times New Roman" pitchFamily="18" charset="0"/>
                </a:rPr>
                <a:t>Химийн баяжмалыг гол хэрэглэгч ОХУ-ын томоохон </a:t>
              </a:r>
            </a:p>
            <a:p>
              <a:pPr algn="ctr" eaLnBrk="0" hangingPunct="0"/>
              <a:r>
                <a:rPr lang="mn-MN" sz="1400" b="1" dirty="0" smtClean="0">
                  <a:solidFill>
                    <a:schemeClr val="bg1"/>
                  </a:solidFill>
                  <a:latin typeface="Times New Roman" pitchFamily="18" charset="0"/>
                  <a:cs typeface="Times New Roman" pitchFamily="18" charset="0"/>
                </a:rPr>
                <a:t>үйлдвэрүүд Монголын бүтээгдэхүүнээс татгалзсан </a:t>
              </a:r>
              <a:endParaRPr lang="en-US" sz="1400" b="1" dirty="0">
                <a:solidFill>
                  <a:schemeClr val="bg1"/>
                </a:solidFill>
                <a:latin typeface="Times New Roman" pitchFamily="18" charset="0"/>
                <a:cs typeface="Times New Roman" pitchFamily="18" charset="0"/>
              </a:endParaRPr>
            </a:p>
          </p:txBody>
        </p:sp>
        <p:sp>
          <p:nvSpPr>
            <p:cNvPr id="55" name="AutoShape 125"/>
            <p:cNvSpPr>
              <a:spLocks noChangeArrowheads="1"/>
            </p:cNvSpPr>
            <p:nvPr/>
          </p:nvSpPr>
          <p:spPr bwMode="grayWhite">
            <a:xfrm>
              <a:off x="3200400" y="1444481"/>
              <a:ext cx="5313219" cy="774585"/>
            </a:xfrm>
            <a:prstGeom prst="roundRect">
              <a:avLst>
                <a:gd name="adj" fmla="val 50000"/>
              </a:avLst>
            </a:prstGeom>
            <a:ln>
              <a:headEnd/>
              <a:tailEnd/>
            </a:ln>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r>
                <a:rPr lang="mn-MN" sz="1500" b="1" dirty="0" smtClean="0">
                  <a:solidFill>
                    <a:schemeClr val="bg1"/>
                  </a:solidFill>
                  <a:latin typeface="Times New Roman" pitchFamily="18" charset="0"/>
                  <a:cs typeface="Times New Roman" pitchFamily="18" charset="0"/>
                </a:rPr>
                <a:t>Дэлхийн зах зээл дээр Төмөрлөгийн үйлдвэрлэлийн </a:t>
              </a:r>
            </a:p>
            <a:p>
              <a:pPr algn="ctr" eaLnBrk="0" hangingPunct="0"/>
              <a:r>
                <a:rPr lang="mn-MN" sz="1500" b="1" dirty="0" smtClean="0">
                  <a:solidFill>
                    <a:schemeClr val="bg1"/>
                  </a:solidFill>
                  <a:latin typeface="Times New Roman" pitchFamily="18" charset="0"/>
                  <a:cs typeface="Times New Roman" pitchFamily="18" charset="0"/>
                </a:rPr>
                <a:t>бууралтаас шалтгаалан металлургийн баяжмалын </a:t>
              </a:r>
            </a:p>
            <a:p>
              <a:pPr algn="ctr" eaLnBrk="0" hangingPunct="0"/>
              <a:r>
                <a:rPr lang="en-US" sz="1500" b="1" dirty="0" smtClean="0">
                  <a:solidFill>
                    <a:schemeClr val="bg1"/>
                  </a:solidFill>
                  <a:latin typeface="Times New Roman" pitchFamily="18" charset="0"/>
                  <a:cs typeface="Times New Roman" pitchFamily="18" charset="0"/>
                </a:rPr>
                <a:t>(</a:t>
              </a:r>
              <a:r>
                <a:rPr lang="mn-MN" sz="1500" b="1" dirty="0" smtClean="0">
                  <a:solidFill>
                    <a:schemeClr val="bg1"/>
                  </a:solidFill>
                  <a:latin typeface="Times New Roman" pitchFamily="18" charset="0"/>
                  <a:cs typeface="Times New Roman" pitchFamily="18" charset="0"/>
                </a:rPr>
                <a:t>ФК-75-92</a:t>
              </a:r>
              <a:r>
                <a:rPr lang="en-US" sz="1500" b="1" dirty="0" smtClean="0">
                  <a:solidFill>
                    <a:schemeClr val="bg1"/>
                  </a:solidFill>
                  <a:latin typeface="Times New Roman" pitchFamily="18" charset="0"/>
                  <a:cs typeface="Times New Roman" pitchFamily="18" charset="0"/>
                </a:rPr>
                <a:t>)</a:t>
              </a:r>
              <a:r>
                <a:rPr lang="mn-MN" sz="1500" b="1" dirty="0" smtClean="0">
                  <a:solidFill>
                    <a:schemeClr val="bg1"/>
                  </a:solidFill>
                  <a:latin typeface="Times New Roman" pitchFamily="18" charset="0"/>
                  <a:cs typeface="Times New Roman" pitchFamily="18" charset="0"/>
                </a:rPr>
                <a:t> эрэлт хэрэгцээ,  үнэ буурсан </a:t>
              </a:r>
              <a:r>
                <a:rPr lang="en-US" sz="1500" b="1" dirty="0" smtClean="0">
                  <a:solidFill>
                    <a:schemeClr val="bg1"/>
                  </a:solidFill>
                  <a:latin typeface="Times New Roman" pitchFamily="18" charset="0"/>
                  <a:cs typeface="Times New Roman" pitchFamily="18" charset="0"/>
                </a:rPr>
                <a:t>/</a:t>
              </a:r>
              <a:endParaRPr lang="en-US" sz="1500" b="1" dirty="0">
                <a:solidFill>
                  <a:schemeClr val="bg1"/>
                </a:solidFill>
                <a:latin typeface="Times New Roman" pitchFamily="18" charset="0"/>
                <a:cs typeface="Times New Roman" pitchFamily="18" charset="0"/>
              </a:endParaRPr>
            </a:p>
          </p:txBody>
        </p:sp>
      </p:grpSp>
      <p:sp>
        <p:nvSpPr>
          <p:cNvPr id="14" name="AutoShape 125"/>
          <p:cNvSpPr>
            <a:spLocks noChangeArrowheads="1"/>
          </p:cNvSpPr>
          <p:nvPr/>
        </p:nvSpPr>
        <p:spPr bwMode="grayWhite">
          <a:xfrm>
            <a:off x="3830781" y="4572008"/>
            <a:ext cx="5313219" cy="792249"/>
          </a:xfrm>
          <a:prstGeom prst="roundRect">
            <a:avLst>
              <a:gd name="adj" fmla="val 50000"/>
            </a:avLst>
          </a:prstGeom>
          <a:ln>
            <a:headEnd/>
            <a:tailEnd/>
          </a:ln>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r>
              <a:rPr lang="mn-MN" sz="1500" b="1" dirty="0" smtClean="0">
                <a:solidFill>
                  <a:schemeClr val="bg1"/>
                </a:solidFill>
                <a:latin typeface="Times New Roman" pitchFamily="18" charset="0"/>
                <a:cs typeface="Times New Roman" pitchFamily="18" charset="0"/>
              </a:rPr>
              <a:t>Монголын хайлуур жоншны хүдрийн дундаж агуулга</a:t>
            </a:r>
          </a:p>
          <a:p>
            <a:pPr algn="ctr" eaLnBrk="0" hangingPunct="0"/>
            <a:r>
              <a:rPr lang="mn-MN" sz="1500" b="1" dirty="0" smtClean="0">
                <a:solidFill>
                  <a:schemeClr val="bg1"/>
                </a:solidFill>
                <a:latin typeface="Times New Roman" pitchFamily="18" charset="0"/>
                <a:cs typeface="Times New Roman" pitchFamily="18" charset="0"/>
              </a:rPr>
              <a:t> </a:t>
            </a:r>
            <a:r>
              <a:rPr lang="en-US" sz="1500" b="1" dirty="0" smtClean="0">
                <a:solidFill>
                  <a:schemeClr val="bg1"/>
                </a:solidFill>
                <a:latin typeface="Times New Roman" pitchFamily="18" charset="0"/>
                <a:cs typeface="Times New Roman" pitchFamily="18" charset="0"/>
              </a:rPr>
              <a:t>(39%)</a:t>
            </a:r>
            <a:r>
              <a:rPr lang="mn-MN" sz="1500" b="1" dirty="0" smtClean="0">
                <a:solidFill>
                  <a:schemeClr val="bg1"/>
                </a:solidFill>
                <a:latin typeface="Times New Roman" pitchFamily="18" charset="0"/>
                <a:cs typeface="Times New Roman" pitchFamily="18" charset="0"/>
              </a:rPr>
              <a:t> харьцангуй ядуу учир дэлхийд тэргүүлэгч орнуудын </a:t>
            </a:r>
          </a:p>
          <a:p>
            <a:pPr algn="ctr" eaLnBrk="0" hangingPunct="0"/>
            <a:r>
              <a:rPr lang="mn-MN" sz="1500" b="1" dirty="0" smtClean="0">
                <a:solidFill>
                  <a:schemeClr val="bg1"/>
                </a:solidFill>
                <a:latin typeface="Times New Roman" pitchFamily="18" charset="0"/>
                <a:cs typeface="Times New Roman" pitchFamily="18" charset="0"/>
              </a:rPr>
              <a:t>бүтээгдэхүүнтэй чанарын хувьд өрсөлдөх чадвар сул</a:t>
            </a:r>
            <a:endParaRPr lang="en-US" sz="1500" b="1" dirty="0">
              <a:solidFill>
                <a:schemeClr val="bg1"/>
              </a:solidFill>
              <a:latin typeface="Times New Roman" pitchFamily="18" charset="0"/>
              <a:cs typeface="Times New Roman" pitchFamily="18" charset="0"/>
            </a:endParaRPr>
          </a:p>
        </p:txBody>
      </p:sp>
      <p:sp>
        <p:nvSpPr>
          <p:cNvPr id="15" name="AutoShape 124"/>
          <p:cNvSpPr>
            <a:spLocks noChangeArrowheads="1"/>
          </p:cNvSpPr>
          <p:nvPr/>
        </p:nvSpPr>
        <p:spPr bwMode="grayWhite">
          <a:xfrm>
            <a:off x="917836" y="5500702"/>
            <a:ext cx="7387963" cy="604215"/>
          </a:xfrm>
          <a:prstGeom prst="roundRect">
            <a:avLst>
              <a:gd name="adj" fmla="val 50000"/>
            </a:avLst>
          </a:prstGeom>
          <a:gradFill rotWithShape="1">
            <a:gsLst>
              <a:gs pos="0">
                <a:schemeClr val="accent2">
                  <a:gamma/>
                  <a:tint val="0"/>
                  <a:invGamma/>
                </a:schemeClr>
              </a:gs>
              <a:gs pos="100000">
                <a:schemeClr val="accent2"/>
              </a:gs>
            </a:gsLst>
            <a:lin ang="0" scaled="1"/>
          </a:gradFill>
          <a:ln w="28575" algn="ctr">
            <a:solidFill>
              <a:schemeClr val="tx1"/>
            </a:solidFill>
            <a:round/>
            <a:headEnd/>
            <a:tailEnd/>
          </a:ln>
          <a:effectLst/>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0" hangingPunct="0"/>
            <a:endParaRPr lang="mn-MN" b="1" dirty="0" smtClean="0">
              <a:solidFill>
                <a:schemeClr val="bg1"/>
              </a:solidFill>
              <a:latin typeface="Times New Roman" pitchFamily="18" charset="0"/>
              <a:cs typeface="Times New Roman" pitchFamily="18" charset="0"/>
            </a:endParaRPr>
          </a:p>
          <a:p>
            <a:pPr algn="ctr" eaLnBrk="0" hangingPunct="0"/>
            <a:r>
              <a:rPr lang="mn-MN" b="1" dirty="0" smtClean="0">
                <a:solidFill>
                  <a:schemeClr val="bg1"/>
                </a:solidFill>
                <a:latin typeface="Times New Roman" pitchFamily="18" charset="0"/>
                <a:cs typeface="Times New Roman" pitchFamily="18" charset="0"/>
              </a:rPr>
              <a:t>Уул уурхайн үйлдвэрлэлд усны нөөц ашигласны төлбөр 8 дахин,</a:t>
            </a:r>
          </a:p>
          <a:p>
            <a:pPr marL="0" lvl="1" algn="ctr" eaLnBrk="0" hangingPunct="0"/>
            <a:r>
              <a:rPr lang="mn-MN" b="1" dirty="0" smtClean="0">
                <a:solidFill>
                  <a:schemeClr val="bg1"/>
                </a:solidFill>
                <a:latin typeface="Times New Roman" pitchFamily="18" charset="0"/>
                <a:cs typeface="Times New Roman" pitchFamily="18" charset="0"/>
              </a:rPr>
              <a:t>Төмөр замын ачаа тээврийн тариф 30% өссөн</a:t>
            </a:r>
          </a:p>
          <a:p>
            <a:pPr algn="ctr" eaLnBrk="0" hangingPunct="0"/>
            <a:endParaRPr lang="en-US" b="1" dirty="0">
              <a:solidFill>
                <a:schemeClr val="bg1"/>
              </a:solidFill>
              <a:latin typeface="Times New Roman" pitchFamily="18" charset="0"/>
              <a:cs typeface="Times New Roman" pitchFamily="18" charset="0"/>
            </a:endParaRPr>
          </a:p>
        </p:txBody>
      </p:sp>
      <p:sp>
        <p:nvSpPr>
          <p:cNvPr id="12" name="AutoShape 125"/>
          <p:cNvSpPr>
            <a:spLocks noChangeArrowheads="1"/>
          </p:cNvSpPr>
          <p:nvPr/>
        </p:nvSpPr>
        <p:spPr bwMode="grayWhite">
          <a:xfrm>
            <a:off x="3786182" y="3571876"/>
            <a:ext cx="5170343" cy="785818"/>
          </a:xfrm>
          <a:prstGeom prst="roundRect">
            <a:avLst>
              <a:gd name="adj" fmla="val 50000"/>
            </a:avLst>
          </a:prstGeom>
          <a:ln>
            <a:headEnd/>
            <a:tailEnd/>
          </a:ln>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style>
          <a:lnRef idx="1">
            <a:schemeClr val="accent1"/>
          </a:lnRef>
          <a:fillRef idx="2">
            <a:schemeClr val="accent1"/>
          </a:fillRef>
          <a:effectRef idx="1">
            <a:schemeClr val="accent1"/>
          </a:effectRef>
          <a:fontRef idx="minor">
            <a:schemeClr val="dk1"/>
          </a:fontRef>
        </p:style>
        <p:txBody>
          <a:bodyPr wrap="none" anchor="ctr"/>
          <a:lstStyle/>
          <a:p>
            <a:pPr lvl="0" algn="ctr"/>
            <a:r>
              <a:rPr lang="mn-MN" sz="1600" b="1" dirty="0" smtClean="0">
                <a:solidFill>
                  <a:srgbClr val="FF0000"/>
                </a:solidFill>
              </a:rPr>
              <a:t>Нөөцийн төлбөрийг  хэт өндөр жишиг үнээр </a:t>
            </a:r>
          </a:p>
          <a:p>
            <a:pPr lvl="0" algn="ctr"/>
            <a:r>
              <a:rPr lang="mn-MN" sz="1600" b="1" dirty="0" smtClean="0">
                <a:solidFill>
                  <a:srgbClr val="FF0000"/>
                </a:solidFill>
              </a:rPr>
              <a:t>тооцож байгаагаас шалтгаалан аж ахуйн </a:t>
            </a:r>
          </a:p>
          <a:p>
            <a:pPr lvl="0" algn="ctr"/>
            <a:r>
              <a:rPr lang="mn-MN" sz="1600" b="1" dirty="0" smtClean="0">
                <a:solidFill>
                  <a:srgbClr val="FF0000"/>
                </a:solidFill>
              </a:rPr>
              <a:t>нэгжүүд татварын өрөнд орсон</a:t>
            </a:r>
            <a:endParaRPr lang="en-US" sz="1600" b="1" dirty="0">
              <a:solidFill>
                <a:srgbClr val="FF0000"/>
              </a:solidFill>
            </a:endParaRPr>
          </a:p>
        </p:txBody>
      </p:sp>
      <p:sp>
        <p:nvSpPr>
          <p:cNvPr id="13" name="Curved Up Arrow 12"/>
          <p:cNvSpPr/>
          <p:nvPr/>
        </p:nvSpPr>
        <p:spPr>
          <a:xfrm rot="1933874">
            <a:off x="2120547" y="3864074"/>
            <a:ext cx="1714512" cy="1214446"/>
          </a:xfrm>
          <a:prstGeom prst="curved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345922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4401" y="1676400"/>
            <a:ext cx="2653087" cy="2181228"/>
            <a:chOff x="204401" y="1701612"/>
            <a:chExt cx="3553597" cy="3632806"/>
          </a:xfrm>
        </p:grpSpPr>
        <p:sp>
          <p:nvSpPr>
            <p:cNvPr id="43" name="AutoShape 3"/>
            <p:cNvSpPr>
              <a:spLocks noChangeArrowheads="1"/>
            </p:cNvSpPr>
            <p:nvPr/>
          </p:nvSpPr>
          <p:spPr bwMode="gray">
            <a:xfrm>
              <a:off x="204401" y="1701612"/>
              <a:ext cx="3553597" cy="3632806"/>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4" name="Oval 4"/>
            <p:cNvSpPr>
              <a:spLocks noChangeArrowheads="1"/>
            </p:cNvSpPr>
            <p:nvPr/>
          </p:nvSpPr>
          <p:spPr bwMode="gray">
            <a:xfrm>
              <a:off x="504692" y="2003005"/>
              <a:ext cx="2895600" cy="2956935"/>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50" name="Text Box 10"/>
            <p:cNvSpPr txBox="1">
              <a:spLocks noChangeArrowheads="1"/>
            </p:cNvSpPr>
            <p:nvPr/>
          </p:nvSpPr>
          <p:spPr bwMode="gray">
            <a:xfrm>
              <a:off x="504692" y="2240963"/>
              <a:ext cx="2906426" cy="2306691"/>
            </a:xfrm>
            <a:prstGeom prst="rect">
              <a:avLst/>
            </a:prstGeom>
            <a:noFill/>
            <a:ln>
              <a:noFill/>
            </a:ln>
            <a:effectLst>
              <a:outerShdw dist="35921" dir="2700000" algn="ctr" rotWithShape="0">
                <a:srgbClr val="0000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txBody>
            <a:bodyPr wrap="square">
              <a:spAutoFit/>
            </a:bodyPr>
            <a:lstStyle/>
            <a:p>
              <a:pPr algn="ctr" eaLnBrk="0" hangingPunct="0"/>
              <a:endParaRPr lang="mn-MN" sz="2800" b="1" dirty="0" smtClean="0">
                <a:solidFill>
                  <a:srgbClr val="FFFFFF"/>
                </a:solidFill>
                <a:effectLst>
                  <a:outerShdw blurRad="38100" dist="38100" dir="2700000" algn="tl">
                    <a:srgbClr val="000000"/>
                  </a:outerShdw>
                </a:effectLst>
                <a:latin typeface="Times New Roman" pitchFamily="18" charset="0"/>
                <a:cs typeface="Times New Roman" pitchFamily="18" charset="0"/>
              </a:endParaRPr>
            </a:p>
            <a:p>
              <a:pPr algn="ctr" eaLnBrk="0" hangingPunct="0"/>
              <a:r>
                <a:rPr lang="mn-MN" sz="28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Шалтгаан</a:t>
              </a:r>
            </a:p>
            <a:p>
              <a:pPr algn="ctr" eaLnBrk="0" hangingPunct="0"/>
              <a:endParaRPr lang="en-US" sz="2800" b="1"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grpSp>
      <p:sp>
        <p:nvSpPr>
          <p:cNvPr id="12" name="AutoShape 125"/>
          <p:cNvSpPr>
            <a:spLocks noChangeArrowheads="1"/>
          </p:cNvSpPr>
          <p:nvPr/>
        </p:nvSpPr>
        <p:spPr bwMode="grayWhite">
          <a:xfrm>
            <a:off x="3786182" y="2071678"/>
            <a:ext cx="5170343" cy="2286016"/>
          </a:xfrm>
          <a:prstGeom prst="roundRect">
            <a:avLst>
              <a:gd name="adj" fmla="val 50000"/>
            </a:avLst>
          </a:prstGeom>
          <a:ln>
            <a:headEnd/>
            <a:tailEnd/>
          </a:ln>
          <a:extLs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style>
          <a:lnRef idx="1">
            <a:schemeClr val="accent1"/>
          </a:lnRef>
          <a:fillRef idx="2">
            <a:schemeClr val="accent1"/>
          </a:fillRef>
          <a:effectRef idx="1">
            <a:schemeClr val="accent1"/>
          </a:effectRef>
          <a:fontRef idx="minor">
            <a:schemeClr val="dk1"/>
          </a:fontRef>
        </p:style>
        <p:txBody>
          <a:bodyPr wrap="none" anchor="ctr"/>
          <a:lstStyle/>
          <a:p>
            <a:pPr lvl="0" algn="ctr"/>
            <a:r>
              <a:rPr lang="mn-MN" b="1" dirty="0" smtClean="0">
                <a:solidFill>
                  <a:srgbClr val="FF0000"/>
                </a:solidFill>
              </a:rPr>
              <a:t>Нөөцийн төлбөрийг  хэт өндөр жишиг үнээр </a:t>
            </a:r>
          </a:p>
          <a:p>
            <a:pPr lvl="0" algn="ctr"/>
            <a:r>
              <a:rPr lang="mn-MN" b="1" dirty="0" smtClean="0">
                <a:solidFill>
                  <a:srgbClr val="FF0000"/>
                </a:solidFill>
              </a:rPr>
              <a:t>тооцож байгаагаас шалтгаалан аж ахуйн </a:t>
            </a:r>
          </a:p>
          <a:p>
            <a:pPr lvl="0" algn="ctr"/>
            <a:r>
              <a:rPr lang="mn-MN" b="1" dirty="0" smtClean="0">
                <a:solidFill>
                  <a:srgbClr val="FF0000"/>
                </a:solidFill>
              </a:rPr>
              <a:t>нэгжүүд их хэмжээний татварын өрөнд орж,</a:t>
            </a:r>
          </a:p>
          <a:p>
            <a:pPr lvl="0" algn="ctr"/>
            <a:r>
              <a:rPr lang="mn-MN" b="1" dirty="0" smtClean="0">
                <a:solidFill>
                  <a:srgbClr val="FF0000"/>
                </a:solidFill>
              </a:rPr>
              <a:t>Үйл ажиллагаагаа хэвийн явуулах боломжгүй</a:t>
            </a:r>
          </a:p>
          <a:p>
            <a:pPr lvl="0" algn="ctr"/>
            <a:r>
              <a:rPr lang="mn-MN" b="1" dirty="0" smtClean="0">
                <a:solidFill>
                  <a:srgbClr val="FF0000"/>
                </a:solidFill>
              </a:rPr>
              <a:t>Байдалд орсон </a:t>
            </a:r>
            <a:endParaRPr lang="en-US" b="1" dirty="0">
              <a:solidFill>
                <a:srgbClr val="FF0000"/>
              </a:solidFill>
            </a:endParaRPr>
          </a:p>
        </p:txBody>
      </p:sp>
      <p:sp>
        <p:nvSpPr>
          <p:cNvPr id="13" name="Curved Up Arrow 12"/>
          <p:cNvSpPr/>
          <p:nvPr/>
        </p:nvSpPr>
        <p:spPr>
          <a:xfrm rot="511679">
            <a:off x="1665044" y="4129832"/>
            <a:ext cx="2817324" cy="1470262"/>
          </a:xfrm>
          <a:prstGeom prst="curved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345922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58"/>
          <p:cNvSpPr>
            <a:spLocks noChangeArrowheads="1"/>
          </p:cNvSpPr>
          <p:nvPr/>
        </p:nvSpPr>
        <p:spPr bwMode="gray">
          <a:xfrm>
            <a:off x="6122222" y="1500174"/>
            <a:ext cx="1669206" cy="1000131"/>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mn-MN" sz="1000" b="1" dirty="0" smtClean="0">
                <a:latin typeface="Times New Roman" pitchFamily="18" charset="0"/>
                <a:cs typeface="Times New Roman" pitchFamily="18" charset="0"/>
              </a:rPr>
              <a:t>“Уул уурхайн </a:t>
            </a:r>
          </a:p>
          <a:p>
            <a:pPr algn="ctr"/>
            <a:r>
              <a:rPr lang="mn-MN" sz="1000" b="1" dirty="0" smtClean="0">
                <a:latin typeface="Times New Roman" pitchFamily="18" charset="0"/>
                <a:cs typeface="Times New Roman" pitchFamily="18" charset="0"/>
              </a:rPr>
              <a:t>Экспортын </a:t>
            </a:r>
          </a:p>
          <a:p>
            <a:pPr algn="ctr"/>
            <a:r>
              <a:rPr lang="mn-MN" sz="1000" b="1" dirty="0" smtClean="0">
                <a:latin typeface="Times New Roman" pitchFamily="18" charset="0"/>
                <a:cs typeface="Times New Roman" pitchFamily="18" charset="0"/>
              </a:rPr>
              <a:t>Бүтээгдэхүүний</a:t>
            </a:r>
          </a:p>
          <a:p>
            <a:pPr algn="ctr"/>
            <a:r>
              <a:rPr lang="mn-MN" sz="1000" b="1" dirty="0" smtClean="0">
                <a:latin typeface="Times New Roman" pitchFamily="18" charset="0"/>
                <a:cs typeface="Times New Roman" pitchFamily="18" charset="0"/>
              </a:rPr>
              <a:t>борлуулалтын </a:t>
            </a:r>
          </a:p>
          <a:p>
            <a:pPr algn="ctr"/>
            <a:r>
              <a:rPr lang="mn-MN" sz="1000" b="1" dirty="0" smtClean="0">
                <a:latin typeface="Times New Roman" pitchFamily="18" charset="0"/>
                <a:cs typeface="Times New Roman" pitchFamily="18" charset="0"/>
              </a:rPr>
              <a:t>үнэлгээг тооцох </a:t>
            </a:r>
          </a:p>
          <a:p>
            <a:pPr algn="ctr"/>
            <a:r>
              <a:rPr lang="mn-MN" sz="1000" b="1" dirty="0" smtClean="0">
                <a:latin typeface="Times New Roman" pitchFamily="18" charset="0"/>
                <a:cs typeface="Times New Roman" pitchFamily="18" charset="0"/>
              </a:rPr>
              <a:t>аргачлал ”</a:t>
            </a:r>
            <a:endParaRPr lang="en-US" sz="1000" b="1" dirty="0">
              <a:latin typeface="Times New Roman" pitchFamily="18" charset="0"/>
              <a:cs typeface="Times New Roman" pitchFamily="18" charset="0"/>
            </a:endParaRPr>
          </a:p>
        </p:txBody>
      </p:sp>
      <p:sp>
        <p:nvSpPr>
          <p:cNvPr id="93" name="Rectangle 58"/>
          <p:cNvSpPr>
            <a:spLocks noChangeArrowheads="1"/>
          </p:cNvSpPr>
          <p:nvPr/>
        </p:nvSpPr>
        <p:spPr bwMode="gray">
          <a:xfrm rot="3199919">
            <a:off x="5426295" y="3491004"/>
            <a:ext cx="2344554" cy="408445"/>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r"/>
            <a:r>
              <a:rPr lang="mn-MN" sz="1200" b="1" dirty="0" smtClean="0"/>
              <a:t>“Хавсралт нэмэлт өөрчлөлт” </a:t>
            </a:r>
            <a:endParaRPr lang="en-US" sz="1200" b="1" dirty="0"/>
          </a:p>
        </p:txBody>
      </p:sp>
      <p:sp>
        <p:nvSpPr>
          <p:cNvPr id="71" name="Rectangle 58"/>
          <p:cNvSpPr>
            <a:spLocks noChangeArrowheads="1"/>
          </p:cNvSpPr>
          <p:nvPr/>
        </p:nvSpPr>
        <p:spPr bwMode="gray">
          <a:xfrm rot="19330544">
            <a:off x="1746677" y="3313961"/>
            <a:ext cx="2710694" cy="497781"/>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mn-MN" sz="1300" b="1" dirty="0" smtClean="0"/>
              <a:t>“Жишиг үнэ хэрэглэх аргачлал”</a:t>
            </a:r>
            <a:endParaRPr lang="en-US" sz="1300" b="1" dirty="0"/>
          </a:p>
        </p:txBody>
      </p:sp>
      <p:sp>
        <p:nvSpPr>
          <p:cNvPr id="88" name="Rectangle 60"/>
          <p:cNvSpPr>
            <a:spLocks noChangeArrowheads="1"/>
          </p:cNvSpPr>
          <p:nvPr/>
        </p:nvSpPr>
        <p:spPr bwMode="gray">
          <a:xfrm>
            <a:off x="1571604" y="1714488"/>
            <a:ext cx="2020014" cy="646909"/>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mn-MN" sz="1300" b="1" dirty="0" smtClean="0">
                <a:latin typeface="Times New Roman" pitchFamily="18" charset="0"/>
                <a:cs typeface="Times New Roman" pitchFamily="18" charset="0"/>
              </a:rPr>
              <a:t>“Биржийн нэр зарлах”</a:t>
            </a:r>
            <a:endParaRPr lang="en-US" sz="1300" b="1" dirty="0">
              <a:latin typeface="Times New Roman" pitchFamily="18" charset="0"/>
              <a:cs typeface="Times New Roman" pitchFamily="18" charset="0"/>
            </a:endParaRPr>
          </a:p>
        </p:txBody>
      </p:sp>
      <p:grpSp>
        <p:nvGrpSpPr>
          <p:cNvPr id="2" name="Group 2"/>
          <p:cNvGrpSpPr/>
          <p:nvPr/>
        </p:nvGrpSpPr>
        <p:grpSpPr>
          <a:xfrm>
            <a:off x="3500430" y="1071546"/>
            <a:ext cx="2857520" cy="1927007"/>
            <a:chOff x="3191689" y="2240518"/>
            <a:chExt cx="2927044" cy="1927007"/>
          </a:xfrm>
        </p:grpSpPr>
        <p:grpSp>
          <p:nvGrpSpPr>
            <p:cNvPr id="3" name="Group 61"/>
            <p:cNvGrpSpPr>
              <a:grpSpLocks/>
            </p:cNvGrpSpPr>
            <p:nvPr/>
          </p:nvGrpSpPr>
          <p:grpSpPr bwMode="auto">
            <a:xfrm>
              <a:off x="3191689" y="2240518"/>
              <a:ext cx="2927044" cy="1927007"/>
              <a:chOff x="2011" y="1920"/>
              <a:chExt cx="1680" cy="1680"/>
            </a:xfrm>
          </p:grpSpPr>
          <p:sp>
            <p:nvSpPr>
              <p:cNvPr id="91" name="Oval 62"/>
              <p:cNvSpPr>
                <a:spLocks noChangeArrowheads="1"/>
              </p:cNvSpPr>
              <p:nvPr/>
            </p:nvSpPr>
            <p:spPr bwMode="gray">
              <a:xfrm>
                <a:off x="2011" y="1920"/>
                <a:ext cx="1680" cy="1680"/>
              </a:xfrm>
              <a:prstGeom prst="ellipse">
                <a:avLst/>
              </a:prstGeom>
              <a:gradFill rotWithShape="1">
                <a:gsLst>
                  <a:gs pos="0">
                    <a:srgbClr val="33CCCC"/>
                  </a:gs>
                  <a:gs pos="100000">
                    <a:srgbClr val="33CCCC">
                      <a:gamma/>
                      <a:shade val="24314"/>
                      <a:invGamma/>
                    </a:srgbClr>
                  </a:gs>
                </a:gsLst>
                <a:lin ang="5400000" scaled="1"/>
              </a:gra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Freeform 63"/>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 xmlns:a14="http://schemas.microsoft.com/office/drawing/2010/main" w="0">
                    <a:solidFill>
                      <a:srgbClr val="BBF6EE"/>
                    </a:solidFill>
                    <a:prstDash val="solid"/>
                    <a:round/>
                    <a:headEnd/>
                    <a:tailEnd/>
                  </a14:hiddenLine>
                </a:ext>
              </a:extLst>
            </p:spPr>
            <p:txBody>
              <a:bodyPr/>
              <a:lstStyle/>
              <a:p>
                <a:endParaRPr lang="en-US"/>
              </a:p>
            </p:txBody>
          </p:sp>
        </p:grpSp>
        <p:sp>
          <p:nvSpPr>
            <p:cNvPr id="90" name="Text Box 64"/>
            <p:cNvSpPr txBox="1">
              <a:spLocks noChangeArrowheads="1"/>
            </p:cNvSpPr>
            <p:nvPr/>
          </p:nvSpPr>
          <p:spPr bwMode="gray">
            <a:xfrm>
              <a:off x="3557569" y="2812022"/>
              <a:ext cx="2261548"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42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АМНАТ</a:t>
              </a:r>
              <a:endParaRPr lang="en-US" sz="4200" b="1"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grpSp>
      <p:grpSp>
        <p:nvGrpSpPr>
          <p:cNvPr id="4" name="Group 65"/>
          <p:cNvGrpSpPr>
            <a:grpSpLocks/>
          </p:cNvGrpSpPr>
          <p:nvPr/>
        </p:nvGrpSpPr>
        <p:grpSpPr bwMode="auto">
          <a:xfrm>
            <a:off x="0" y="1428736"/>
            <a:ext cx="1684403" cy="1222598"/>
            <a:chOff x="3321" y="816"/>
            <a:chExt cx="549" cy="543"/>
          </a:xfrm>
        </p:grpSpPr>
        <p:grpSp>
          <p:nvGrpSpPr>
            <p:cNvPr id="5" name="Group 66"/>
            <p:cNvGrpSpPr>
              <a:grpSpLocks/>
            </p:cNvGrpSpPr>
            <p:nvPr/>
          </p:nvGrpSpPr>
          <p:grpSpPr bwMode="auto">
            <a:xfrm>
              <a:off x="3321" y="816"/>
              <a:ext cx="549" cy="543"/>
              <a:chOff x="2016" y="1920"/>
              <a:chExt cx="1680" cy="1680"/>
            </a:xfrm>
          </p:grpSpPr>
          <p:sp>
            <p:nvSpPr>
              <p:cNvPr id="86" name="Oval 67"/>
              <p:cNvSpPr>
                <a:spLocks noChangeArrowheads="1"/>
              </p:cNvSpPr>
              <p:nvPr/>
            </p:nvSpPr>
            <p:spPr bwMode="gray">
              <a:xfrm>
                <a:off x="2016" y="1920"/>
                <a:ext cx="1680" cy="1680"/>
              </a:xfrm>
              <a:prstGeom prst="ellipse">
                <a:avLst/>
              </a:prstGeom>
              <a:gradFill rotWithShape="1">
                <a:gsLst>
                  <a:gs pos="0">
                    <a:srgbClr val="CCCC00"/>
                  </a:gs>
                  <a:gs pos="100000">
                    <a:srgbClr val="CCCC00">
                      <a:gamma/>
                      <a:shade val="24314"/>
                      <a:invGamma/>
                    </a:srgbClr>
                  </a:gs>
                </a:gsLst>
                <a:lin ang="5400000" scaled="1"/>
              </a:gra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Freeform 68"/>
              <p:cNvSpPr>
                <a:spLocks/>
              </p:cNvSpPr>
              <p:nvPr/>
            </p:nvSpPr>
            <p:spPr bwMode="gray">
              <a:xfrm>
                <a:off x="2208" y="1949"/>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CCCC00"/>
                  </a:gs>
                </a:gsLst>
                <a:lin ang="5400000" scaled="1"/>
              </a:gradFill>
              <a:ln>
                <a:noFill/>
              </a:ln>
              <a:extLst>
                <a:ext uri="{91240B29-F687-4F45-9708-019B960494DF}">
                  <a14:hiddenLine xmlns="" xmlns:a14="http://schemas.microsoft.com/office/drawing/2010/main" w="0">
                    <a:solidFill>
                      <a:srgbClr val="BBF6EE"/>
                    </a:solidFill>
                    <a:prstDash val="solid"/>
                    <a:round/>
                    <a:headEnd/>
                    <a:tailEnd/>
                  </a14:hiddenLine>
                </a:ext>
              </a:extLst>
            </p:spPr>
            <p:txBody>
              <a:bodyPr/>
              <a:lstStyle/>
              <a:p>
                <a:endParaRPr lang="en-US"/>
              </a:p>
            </p:txBody>
          </p:sp>
        </p:grpSp>
        <p:sp>
          <p:nvSpPr>
            <p:cNvPr id="85" name="Text Box 69"/>
            <p:cNvSpPr txBox="1">
              <a:spLocks noChangeArrowheads="1"/>
            </p:cNvSpPr>
            <p:nvPr/>
          </p:nvSpPr>
          <p:spPr bwMode="gray">
            <a:xfrm>
              <a:off x="3363" y="938"/>
              <a:ext cx="449" cy="3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mn-MN" sz="13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МУ-ын ЗГ-ын </a:t>
              </a:r>
            </a:p>
            <a:p>
              <a:pPr algn="ctr" eaLnBrk="0" hangingPunct="0"/>
              <a:r>
                <a:rPr lang="mn-MN" sz="13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88-Р ТОГТООЛ</a:t>
              </a:r>
            </a:p>
            <a:p>
              <a:pPr algn="ctr" eaLnBrk="0" hangingPunct="0"/>
              <a:r>
                <a:rPr lang="mn-MN" sz="13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2007.04.04</a:t>
              </a:r>
              <a:endParaRPr lang="en-US" sz="1300" b="1"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grpSp>
      <p:grpSp>
        <p:nvGrpSpPr>
          <p:cNvPr id="7" name="Group 76"/>
          <p:cNvGrpSpPr>
            <a:grpSpLocks/>
          </p:cNvGrpSpPr>
          <p:nvPr/>
        </p:nvGrpSpPr>
        <p:grpSpPr bwMode="auto">
          <a:xfrm>
            <a:off x="6984967" y="4286256"/>
            <a:ext cx="2159033" cy="1923511"/>
            <a:chOff x="2016" y="1920"/>
            <a:chExt cx="1680" cy="1680"/>
          </a:xfrm>
        </p:grpSpPr>
        <p:sp>
          <p:nvSpPr>
            <p:cNvPr id="78" name="Oval 77"/>
            <p:cNvSpPr>
              <a:spLocks noChangeArrowheads="1"/>
            </p:cNvSpPr>
            <p:nvPr/>
          </p:nvSpPr>
          <p:spPr bwMode="gray">
            <a:xfrm>
              <a:off x="2016" y="1920"/>
              <a:ext cx="1680" cy="1680"/>
            </a:xfrm>
            <a:prstGeom prst="ellipse">
              <a:avLst/>
            </a:prstGeom>
            <a:gradFill rotWithShape="1">
              <a:gsLst>
                <a:gs pos="0">
                  <a:srgbClr val="9942E0"/>
                </a:gs>
                <a:gs pos="100000">
                  <a:srgbClr val="9942E0">
                    <a:gamma/>
                    <a:shade val="46275"/>
                    <a:invGamma/>
                  </a:srgbClr>
                </a:gs>
              </a:gsLst>
              <a:lin ang="5400000" scaled="1"/>
            </a:gradFill>
            <a:ln w="9525">
              <a:solidFill>
                <a:srgbClr val="000000"/>
              </a:solidFill>
              <a:round/>
              <a:headEnd/>
              <a:tailEnd/>
            </a:ln>
            <a:effectLst/>
            <a:extLst>
              <a:ext uri="{AF507438-7753-43E0-B8FC-AC1667EBCBE1}">
                <a14:hiddenEffects xmlns="" xmlns:a14="http://schemas.microsoft.com/office/drawing/2010/main">
                  <a:effectLst>
                    <a:outerShdw sy="50000" kx="-2453608" rotWithShape="0">
                      <a:schemeClr val="bg2">
                        <a:alpha val="50000"/>
                      </a:schemeClr>
                    </a:outerShdw>
                  </a:effectLst>
                </a14:hiddenEffects>
              </a:ext>
            </a:extLst>
          </p:spPr>
          <p:txBody>
            <a:bodyPr wrap="none" anchor="ctr"/>
            <a:lstStyle/>
            <a:p>
              <a:endParaRPr lang="en-US"/>
            </a:p>
          </p:txBody>
        </p:sp>
        <p:sp>
          <p:nvSpPr>
            <p:cNvPr id="79" name="Freeform 78"/>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9942E0">
                    <a:gamma/>
                    <a:tint val="0"/>
                    <a:invGamma/>
                  </a:srgbClr>
                </a:gs>
                <a:gs pos="100000">
                  <a:srgbClr val="9942E0"/>
                </a:gs>
              </a:gsLst>
              <a:lin ang="5400000" scaled="1"/>
            </a:gradFill>
            <a:ln>
              <a:noFill/>
            </a:ln>
            <a:effectLst/>
            <a:extLst>
              <a:ext uri="{91240B29-F687-4F45-9708-019B960494DF}">
                <a14:hiddenLine xmlns="" xmlns:a14="http://schemas.microsoft.com/office/drawing/2010/main" w="0">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99" name="Rectangle 60"/>
          <p:cNvSpPr>
            <a:spLocks noChangeArrowheads="1"/>
          </p:cNvSpPr>
          <p:nvPr/>
        </p:nvSpPr>
        <p:spPr bwMode="gray">
          <a:xfrm rot="15973365">
            <a:off x="3987619" y="3792641"/>
            <a:ext cx="2218598" cy="626173"/>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mn-MN" sz="1300" b="1" dirty="0" smtClean="0">
                <a:latin typeface="Times New Roman" pitchFamily="18" charset="0"/>
                <a:cs typeface="Times New Roman" pitchFamily="18" charset="0"/>
              </a:rPr>
              <a:t>“Аргачлал батлах тухай”</a:t>
            </a:r>
            <a:endParaRPr lang="en-US" sz="1300" b="1" dirty="0">
              <a:latin typeface="Times New Roman" pitchFamily="18" charset="0"/>
              <a:cs typeface="Times New Roman" pitchFamily="18" charset="0"/>
            </a:endParaRPr>
          </a:p>
        </p:txBody>
      </p:sp>
      <p:grpSp>
        <p:nvGrpSpPr>
          <p:cNvPr id="9" name="Group 66"/>
          <p:cNvGrpSpPr>
            <a:grpSpLocks/>
          </p:cNvGrpSpPr>
          <p:nvPr/>
        </p:nvGrpSpPr>
        <p:grpSpPr bwMode="auto">
          <a:xfrm>
            <a:off x="3929058" y="5143512"/>
            <a:ext cx="2355486" cy="1431700"/>
            <a:chOff x="2016" y="1920"/>
            <a:chExt cx="1680" cy="1680"/>
          </a:xfrm>
        </p:grpSpPr>
        <p:sp>
          <p:nvSpPr>
            <p:cNvPr id="97" name="Oval 67"/>
            <p:cNvSpPr>
              <a:spLocks noChangeArrowheads="1"/>
            </p:cNvSpPr>
            <p:nvPr/>
          </p:nvSpPr>
          <p:spPr bwMode="gray">
            <a:xfrm>
              <a:off x="2016" y="1920"/>
              <a:ext cx="1680" cy="1680"/>
            </a:xfrm>
            <a:prstGeom prst="ellipse">
              <a:avLst/>
            </a:prstGeom>
            <a:gradFill rotWithShape="1">
              <a:gsLst>
                <a:gs pos="0">
                  <a:srgbClr val="CCCC00"/>
                </a:gs>
                <a:gs pos="100000">
                  <a:srgbClr val="CCCC00">
                    <a:gamma/>
                    <a:shade val="24314"/>
                    <a:invGamma/>
                  </a:srgbClr>
                </a:gs>
              </a:gsLst>
              <a:lin ang="5400000" scaled="1"/>
            </a:gra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Freeform 68"/>
            <p:cNvSpPr>
              <a:spLocks/>
            </p:cNvSpPr>
            <p:nvPr/>
          </p:nvSpPr>
          <p:spPr bwMode="gray">
            <a:xfrm>
              <a:off x="2208" y="1949"/>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CCCC00"/>
                </a:gs>
              </a:gsLst>
              <a:lin ang="5400000" scaled="1"/>
            </a:gradFill>
            <a:ln>
              <a:noFill/>
            </a:ln>
            <a:extLst>
              <a:ext uri="{91240B29-F687-4F45-9708-019B960494DF}">
                <a14:hiddenLine xmlns="" xmlns:a14="http://schemas.microsoft.com/office/drawing/2010/main" w="0">
                  <a:solidFill>
                    <a:srgbClr val="BBF6EE"/>
                  </a:solidFill>
                  <a:prstDash val="solid"/>
                  <a:round/>
                  <a:headEnd/>
                  <a:tailEnd/>
                </a14:hiddenLine>
              </a:ext>
            </a:extLst>
          </p:spPr>
          <p:txBody>
            <a:bodyPr/>
            <a:lstStyle/>
            <a:p>
              <a:endParaRPr lang="en-US"/>
            </a:p>
          </p:txBody>
        </p:sp>
      </p:grpSp>
      <p:grpSp>
        <p:nvGrpSpPr>
          <p:cNvPr id="10" name="Group 70"/>
          <p:cNvGrpSpPr>
            <a:grpSpLocks/>
          </p:cNvGrpSpPr>
          <p:nvPr/>
        </p:nvGrpSpPr>
        <p:grpSpPr bwMode="auto">
          <a:xfrm rot="19913338">
            <a:off x="195764" y="4131422"/>
            <a:ext cx="2071670" cy="1428760"/>
            <a:chOff x="912" y="1651"/>
            <a:chExt cx="1099" cy="1128"/>
          </a:xfrm>
        </p:grpSpPr>
        <p:grpSp>
          <p:nvGrpSpPr>
            <p:cNvPr id="11" name="Group 71"/>
            <p:cNvGrpSpPr>
              <a:grpSpLocks/>
            </p:cNvGrpSpPr>
            <p:nvPr/>
          </p:nvGrpSpPr>
          <p:grpSpPr bwMode="auto">
            <a:xfrm>
              <a:off x="912" y="1651"/>
              <a:ext cx="1099" cy="1128"/>
              <a:chOff x="2016" y="1920"/>
              <a:chExt cx="1680" cy="1680"/>
            </a:xfrm>
          </p:grpSpPr>
          <p:sp>
            <p:nvSpPr>
              <p:cNvPr id="82" name="Oval 72"/>
              <p:cNvSpPr>
                <a:spLocks noChangeArrowheads="1"/>
              </p:cNvSpPr>
              <p:nvPr/>
            </p:nvSpPr>
            <p:spPr bwMode="gray">
              <a:xfrm>
                <a:off x="2016" y="1920"/>
                <a:ext cx="1680" cy="1680"/>
              </a:xfrm>
              <a:prstGeom prst="ellipse">
                <a:avLst/>
              </a:prstGeom>
              <a:gradFill rotWithShape="1">
                <a:gsLst>
                  <a:gs pos="0">
                    <a:srgbClr val="FFCC66"/>
                  </a:gs>
                  <a:gs pos="100000">
                    <a:srgbClr val="FFCC66">
                      <a:gamma/>
                      <a:shade val="24314"/>
                      <a:invGamma/>
                    </a:srgbClr>
                  </a:gs>
                </a:gsLst>
                <a:lin ang="5400000" scaled="1"/>
              </a:gra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3" name="Freeform 73"/>
              <p:cNvSpPr>
                <a:spLocks/>
              </p:cNvSpPr>
              <p:nvPr/>
            </p:nvSpPr>
            <p:spPr bwMode="gray">
              <a:xfrm>
                <a:off x="2209" y="1950"/>
                <a:ext cx="1297"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CC66"/>
                  </a:gs>
                </a:gsLst>
                <a:lin ang="5400000" scaled="1"/>
              </a:gradFill>
              <a:ln>
                <a:noFill/>
              </a:ln>
              <a:extLst>
                <a:ext uri="{91240B29-F687-4F45-9708-019B960494DF}">
                  <a14:hiddenLine xmlns="" xmlns:a14="http://schemas.microsoft.com/office/drawing/2010/main" w="0">
                    <a:solidFill>
                      <a:srgbClr val="BBF6EE"/>
                    </a:solidFill>
                    <a:prstDash val="solid"/>
                    <a:round/>
                    <a:headEnd/>
                    <a:tailEnd/>
                  </a14:hiddenLine>
                </a:ext>
              </a:extLst>
            </p:spPr>
            <p:txBody>
              <a:bodyPr/>
              <a:lstStyle/>
              <a:p>
                <a:endParaRPr lang="en-US" sz="1400"/>
              </a:p>
            </p:txBody>
          </p:sp>
        </p:grpSp>
        <p:sp>
          <p:nvSpPr>
            <p:cNvPr id="81" name="Text Box 74"/>
            <p:cNvSpPr txBox="1">
              <a:spLocks noChangeArrowheads="1"/>
            </p:cNvSpPr>
            <p:nvPr/>
          </p:nvSpPr>
          <p:spPr bwMode="gray">
            <a:xfrm rot="21501052">
              <a:off x="1028" y="1945"/>
              <a:ext cx="916" cy="5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4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Сангийн сайдын </a:t>
              </a:r>
            </a:p>
            <a:p>
              <a:pPr algn="ctr" eaLnBrk="0" hangingPunct="0"/>
              <a:r>
                <a:rPr lang="mn-MN" sz="14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86-р ТУШААЛ</a:t>
              </a:r>
            </a:p>
            <a:p>
              <a:pPr algn="ctr" eaLnBrk="0" hangingPunct="0"/>
              <a:r>
                <a:rPr lang="mn-MN" sz="14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2007.04.04</a:t>
              </a:r>
              <a:endParaRPr lang="en-US" sz="1400" b="1"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grpSp>
      <p:grpSp>
        <p:nvGrpSpPr>
          <p:cNvPr id="13" name="Group 66"/>
          <p:cNvGrpSpPr>
            <a:grpSpLocks/>
          </p:cNvGrpSpPr>
          <p:nvPr/>
        </p:nvGrpSpPr>
        <p:grpSpPr bwMode="auto">
          <a:xfrm>
            <a:off x="7572396" y="1071546"/>
            <a:ext cx="1752600" cy="1785950"/>
            <a:chOff x="2016" y="1920"/>
            <a:chExt cx="1680" cy="1680"/>
          </a:xfrm>
        </p:grpSpPr>
        <p:sp>
          <p:nvSpPr>
            <p:cNvPr id="35" name="Oval 67"/>
            <p:cNvSpPr>
              <a:spLocks noChangeArrowheads="1"/>
            </p:cNvSpPr>
            <p:nvPr/>
          </p:nvSpPr>
          <p:spPr bwMode="gray">
            <a:xfrm>
              <a:off x="2016" y="1920"/>
              <a:ext cx="1680" cy="1680"/>
            </a:xfrm>
            <a:prstGeom prst="ellipse">
              <a:avLst/>
            </a:prstGeom>
            <a:gradFill rotWithShape="1">
              <a:gsLst>
                <a:gs pos="0">
                  <a:srgbClr val="CCCC00"/>
                </a:gs>
                <a:gs pos="100000">
                  <a:srgbClr val="CCCC00">
                    <a:gamma/>
                    <a:shade val="24314"/>
                    <a:invGamma/>
                  </a:srgbClr>
                </a:gs>
              </a:gsLst>
              <a:lin ang="5400000" scaled="1"/>
            </a:gra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Freeform 68"/>
            <p:cNvSpPr>
              <a:spLocks/>
            </p:cNvSpPr>
            <p:nvPr/>
          </p:nvSpPr>
          <p:spPr bwMode="gray">
            <a:xfrm>
              <a:off x="2208" y="1949"/>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CCCC00"/>
                </a:gs>
              </a:gsLst>
              <a:lin ang="5400000" scaled="1"/>
            </a:gradFill>
            <a:ln>
              <a:noFill/>
            </a:ln>
            <a:extLst>
              <a:ext uri="{91240B29-F687-4F45-9708-019B960494DF}">
                <a14:hiddenLine xmlns="" xmlns:a14="http://schemas.microsoft.com/office/drawing/2010/main" w="0">
                  <a:solidFill>
                    <a:srgbClr val="BBF6EE"/>
                  </a:solidFill>
                  <a:prstDash val="solid"/>
                  <a:round/>
                  <a:headEnd/>
                  <a:tailEnd/>
                </a14:hiddenLine>
              </a:ext>
            </a:extLst>
          </p:spPr>
          <p:txBody>
            <a:bodyPr/>
            <a:lstStyle/>
            <a:p>
              <a:endParaRPr lang="en-US"/>
            </a:p>
          </p:txBody>
        </p:sp>
      </p:grpSp>
      <p:grpSp>
        <p:nvGrpSpPr>
          <p:cNvPr id="39" name="Group 3"/>
          <p:cNvGrpSpPr>
            <a:grpSpLocks/>
          </p:cNvGrpSpPr>
          <p:nvPr/>
        </p:nvGrpSpPr>
        <p:grpSpPr bwMode="auto">
          <a:xfrm>
            <a:off x="714348" y="357169"/>
            <a:ext cx="7916340" cy="663210"/>
            <a:chOff x="1263" y="1855"/>
            <a:chExt cx="3389" cy="499"/>
          </a:xfrm>
        </p:grpSpPr>
        <p:grpSp>
          <p:nvGrpSpPr>
            <p:cNvPr id="40" name="Group 4"/>
            <p:cNvGrpSpPr>
              <a:grpSpLocks/>
            </p:cNvGrpSpPr>
            <p:nvPr/>
          </p:nvGrpSpPr>
          <p:grpSpPr bwMode="auto">
            <a:xfrm>
              <a:off x="1263" y="1906"/>
              <a:ext cx="384" cy="448"/>
              <a:chOff x="816" y="1897"/>
              <a:chExt cx="384" cy="448"/>
            </a:xfrm>
          </p:grpSpPr>
          <p:sp>
            <p:nvSpPr>
              <p:cNvPr id="44" name="Oval 5"/>
              <p:cNvSpPr>
                <a:spLocks noChangeArrowheads="1"/>
              </p:cNvSpPr>
              <p:nvPr/>
            </p:nvSpPr>
            <p:spPr bwMode="gray">
              <a:xfrm>
                <a:off x="816" y="1900"/>
                <a:ext cx="111" cy="423"/>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sz="2000">
                  <a:latin typeface="Times New Roman" pitchFamily="18" charset="0"/>
                  <a:cs typeface="Times New Roman" pitchFamily="18" charset="0"/>
                </a:endParaRPr>
              </a:p>
            </p:txBody>
          </p:sp>
          <p:sp>
            <p:nvSpPr>
              <p:cNvPr id="45" name="Oval 6"/>
              <p:cNvSpPr>
                <a:spLocks noChangeArrowheads="1"/>
              </p:cNvSpPr>
              <p:nvPr/>
            </p:nvSpPr>
            <p:spPr bwMode="gray">
              <a:xfrm>
                <a:off x="816" y="1900"/>
                <a:ext cx="111" cy="42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sz="2000">
                  <a:latin typeface="Times New Roman" pitchFamily="18" charset="0"/>
                  <a:cs typeface="Times New Roman" pitchFamily="18" charset="0"/>
                </a:endParaRPr>
              </a:p>
            </p:txBody>
          </p:sp>
          <p:sp>
            <p:nvSpPr>
              <p:cNvPr id="46" name="Oval 7"/>
              <p:cNvSpPr>
                <a:spLocks noChangeArrowheads="1"/>
              </p:cNvSpPr>
              <p:nvPr/>
            </p:nvSpPr>
            <p:spPr bwMode="gray">
              <a:xfrm>
                <a:off x="841" y="1897"/>
                <a:ext cx="334" cy="423"/>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sz="2000">
                  <a:latin typeface="Times New Roman" pitchFamily="18" charset="0"/>
                  <a:cs typeface="Times New Roman" pitchFamily="18" charset="0"/>
                </a:endParaRPr>
              </a:p>
            </p:txBody>
          </p:sp>
          <p:sp>
            <p:nvSpPr>
              <p:cNvPr id="47" name="Oval 8"/>
              <p:cNvSpPr>
                <a:spLocks noChangeArrowheads="1"/>
              </p:cNvSpPr>
              <p:nvPr/>
            </p:nvSpPr>
            <p:spPr bwMode="gray">
              <a:xfrm>
                <a:off x="866" y="1922"/>
                <a:ext cx="334" cy="423"/>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sz="2000">
                  <a:latin typeface="Times New Roman" pitchFamily="18" charset="0"/>
                  <a:cs typeface="Times New Roman" pitchFamily="18" charset="0"/>
                </a:endParaRPr>
              </a:p>
            </p:txBody>
          </p:sp>
          <p:sp>
            <p:nvSpPr>
              <p:cNvPr id="48" name="Oval 9"/>
              <p:cNvSpPr>
                <a:spLocks noChangeArrowheads="1"/>
              </p:cNvSpPr>
              <p:nvPr/>
            </p:nvSpPr>
            <p:spPr bwMode="gray">
              <a:xfrm>
                <a:off x="859" y="1900"/>
                <a:ext cx="300" cy="423"/>
              </a:xfrm>
              <a:prstGeom prst="ellipse">
                <a:avLst/>
              </a:prstGeom>
              <a:solidFill>
                <a:srgbClr val="333333"/>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sz="2000">
                  <a:latin typeface="Times New Roman" pitchFamily="18" charset="0"/>
                  <a:cs typeface="Times New Roman" pitchFamily="18" charset="0"/>
                </a:endParaRPr>
              </a:p>
            </p:txBody>
          </p:sp>
          <p:sp>
            <p:nvSpPr>
              <p:cNvPr id="49" name="Oval 10"/>
              <p:cNvSpPr>
                <a:spLocks noChangeArrowheads="1"/>
              </p:cNvSpPr>
              <p:nvPr/>
            </p:nvSpPr>
            <p:spPr bwMode="gray">
              <a:xfrm>
                <a:off x="864" y="1919"/>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000">
                  <a:latin typeface="Times New Roman" pitchFamily="18" charset="0"/>
                  <a:cs typeface="Times New Roman" pitchFamily="18" charset="0"/>
                </a:endParaRPr>
              </a:p>
            </p:txBody>
          </p:sp>
          <p:sp>
            <p:nvSpPr>
              <p:cNvPr id="50" name="Oval 11"/>
              <p:cNvSpPr>
                <a:spLocks noChangeArrowheads="1"/>
              </p:cNvSpPr>
              <p:nvPr/>
            </p:nvSpPr>
            <p:spPr bwMode="gray">
              <a:xfrm>
                <a:off x="868" y="1921"/>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000">
                  <a:latin typeface="Times New Roman" pitchFamily="18" charset="0"/>
                  <a:cs typeface="Times New Roman" pitchFamily="18" charset="0"/>
                </a:endParaRPr>
              </a:p>
            </p:txBody>
          </p:sp>
          <p:sp>
            <p:nvSpPr>
              <p:cNvPr id="51" name="Oval 12"/>
              <p:cNvSpPr>
                <a:spLocks noChangeArrowheads="1"/>
              </p:cNvSpPr>
              <p:nvPr/>
            </p:nvSpPr>
            <p:spPr bwMode="gray">
              <a:xfrm>
                <a:off x="871" y="1923"/>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000">
                  <a:latin typeface="Times New Roman" pitchFamily="18" charset="0"/>
                  <a:cs typeface="Times New Roman" pitchFamily="18" charset="0"/>
                </a:endParaRPr>
              </a:p>
            </p:txBody>
          </p:sp>
          <p:sp>
            <p:nvSpPr>
              <p:cNvPr id="52" name="Oval 13"/>
              <p:cNvSpPr>
                <a:spLocks noChangeArrowheads="1"/>
              </p:cNvSpPr>
              <p:nvPr/>
            </p:nvSpPr>
            <p:spPr bwMode="gray">
              <a:xfrm>
                <a:off x="886" y="1931"/>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000">
                  <a:latin typeface="Times New Roman" pitchFamily="18" charset="0"/>
                  <a:cs typeface="Times New Roman" pitchFamily="18" charset="0"/>
                </a:endParaRPr>
              </a:p>
            </p:txBody>
          </p:sp>
        </p:grpSp>
        <p:sp>
          <p:nvSpPr>
            <p:cNvPr id="41" name="Line 14"/>
            <p:cNvSpPr>
              <a:spLocks noChangeShapeType="1"/>
            </p:cNvSpPr>
            <p:nvPr/>
          </p:nvSpPr>
          <p:spPr bwMode="auto">
            <a:xfrm>
              <a:off x="1584" y="2235"/>
              <a:ext cx="3024" cy="1"/>
            </a:xfrm>
            <a:prstGeom prst="line">
              <a:avLst/>
            </a:prstGeom>
            <a:noFill/>
            <a:ln w="25400">
              <a:solidFill>
                <a:schemeClr val="tx2"/>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imes New Roman" pitchFamily="18" charset="0"/>
                <a:cs typeface="Times New Roman" pitchFamily="18" charset="0"/>
              </a:endParaRPr>
            </a:p>
          </p:txBody>
        </p:sp>
        <p:sp>
          <p:nvSpPr>
            <p:cNvPr id="42" name="Text Box 15"/>
            <p:cNvSpPr txBox="1">
              <a:spLocks noChangeArrowheads="1"/>
            </p:cNvSpPr>
            <p:nvPr/>
          </p:nvSpPr>
          <p:spPr bwMode="auto">
            <a:xfrm>
              <a:off x="1728" y="1855"/>
              <a:ext cx="2924" cy="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lvl="1"/>
              <a:r>
                <a:rPr lang="mn-MN" sz="2200" b="1" dirty="0" smtClean="0">
                  <a:latin typeface="Times New Roman" pitchFamily="18" charset="0"/>
                  <a:cs typeface="Times New Roman" pitchFamily="18" charset="0"/>
                </a:rPr>
                <a:t>Ашигт малтмалын нөөц ашигласны төлбөр</a:t>
              </a:r>
            </a:p>
          </p:txBody>
        </p:sp>
        <p:sp>
          <p:nvSpPr>
            <p:cNvPr id="43" name="Text Box 16"/>
            <p:cNvSpPr txBox="1">
              <a:spLocks noChangeArrowheads="1"/>
            </p:cNvSpPr>
            <p:nvPr/>
          </p:nvSpPr>
          <p:spPr bwMode="gray">
            <a:xfrm>
              <a:off x="1383" y="1934"/>
              <a:ext cx="134" cy="3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smtClean="0">
                  <a:solidFill>
                    <a:srgbClr val="000000"/>
                  </a:solidFill>
                  <a:latin typeface="Times New Roman" pitchFamily="18" charset="0"/>
                  <a:cs typeface="Times New Roman" pitchFamily="18" charset="0"/>
                </a:rPr>
                <a:t>2</a:t>
              </a:r>
              <a:endParaRPr lang="en-US" sz="2000" b="1" dirty="0">
                <a:solidFill>
                  <a:srgbClr val="000000"/>
                </a:solidFill>
                <a:latin typeface="Times New Roman" pitchFamily="18" charset="0"/>
                <a:cs typeface="Times New Roman" pitchFamily="18" charset="0"/>
              </a:endParaRPr>
            </a:p>
          </p:txBody>
        </p:sp>
      </p:grpSp>
      <p:sp>
        <p:nvSpPr>
          <p:cNvPr id="53" name="Text Box 69"/>
          <p:cNvSpPr txBox="1">
            <a:spLocks noChangeArrowheads="1"/>
          </p:cNvSpPr>
          <p:nvPr/>
        </p:nvSpPr>
        <p:spPr bwMode="gray">
          <a:xfrm>
            <a:off x="4357686" y="5429264"/>
            <a:ext cx="1462453" cy="6924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mn-MN" sz="13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МУ-ын ЗГ-ын </a:t>
            </a:r>
          </a:p>
          <a:p>
            <a:pPr algn="ctr" eaLnBrk="0" hangingPunct="0"/>
            <a:r>
              <a:rPr lang="mn-MN" sz="13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193-Р ТОГТООЛ</a:t>
            </a:r>
          </a:p>
          <a:p>
            <a:pPr algn="ctr" eaLnBrk="0" hangingPunct="0"/>
            <a:r>
              <a:rPr lang="mn-MN" sz="13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2011.06.22</a:t>
            </a:r>
            <a:endParaRPr lang="en-US" sz="1300" b="1"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sp>
        <p:nvSpPr>
          <p:cNvPr id="54" name="Text Box 69"/>
          <p:cNvSpPr txBox="1">
            <a:spLocks noChangeArrowheads="1"/>
          </p:cNvSpPr>
          <p:nvPr/>
        </p:nvSpPr>
        <p:spPr bwMode="gray">
          <a:xfrm>
            <a:off x="7358082" y="4857760"/>
            <a:ext cx="1462453" cy="6924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mn-MN" sz="13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МУ-ын ЗГ-ын </a:t>
            </a:r>
          </a:p>
          <a:p>
            <a:pPr algn="ctr" eaLnBrk="0" hangingPunct="0"/>
            <a:r>
              <a:rPr lang="mn-MN" sz="13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131-Р ТОГТООЛ</a:t>
            </a:r>
          </a:p>
          <a:p>
            <a:pPr algn="ctr" eaLnBrk="0" hangingPunct="0"/>
            <a:r>
              <a:rPr lang="mn-MN" sz="13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2013.04.06</a:t>
            </a:r>
            <a:endParaRPr lang="en-US" sz="1300" b="1"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sp>
        <p:nvSpPr>
          <p:cNvPr id="55" name="Text Box 69"/>
          <p:cNvSpPr txBox="1">
            <a:spLocks noChangeArrowheads="1"/>
          </p:cNvSpPr>
          <p:nvPr/>
        </p:nvSpPr>
        <p:spPr bwMode="gray">
          <a:xfrm>
            <a:off x="7729830" y="1571612"/>
            <a:ext cx="1414170" cy="6924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mn-MN" sz="13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ТЕГ-ын </a:t>
            </a:r>
          </a:p>
          <a:p>
            <a:pPr algn="ctr" eaLnBrk="0" hangingPunct="0"/>
            <a:r>
              <a:rPr lang="mn-MN" sz="13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322-Р ТУШААЛ</a:t>
            </a:r>
          </a:p>
          <a:p>
            <a:pPr algn="ctr" eaLnBrk="0" hangingPunct="0"/>
            <a:r>
              <a:rPr lang="mn-MN" sz="1300" b="1" dirty="0" smtClean="0">
                <a:solidFill>
                  <a:srgbClr val="FFFFFF"/>
                </a:solidFill>
                <a:effectLst>
                  <a:outerShdw blurRad="38100" dist="38100" dir="2700000" algn="tl">
                    <a:srgbClr val="000000"/>
                  </a:outerShdw>
                </a:effectLst>
                <a:latin typeface="Times New Roman" pitchFamily="18" charset="0"/>
                <a:cs typeface="Times New Roman" pitchFamily="18" charset="0"/>
              </a:rPr>
              <a:t>2010.06.17</a:t>
            </a:r>
            <a:endParaRPr lang="en-US" sz="1300" b="1"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678979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85822"/>
          </a:xfrm>
        </p:spPr>
        <p:txBody>
          <a:bodyPr/>
          <a:lstStyle/>
          <a:p>
            <a:pPr algn="l"/>
            <a:r>
              <a:rPr lang="mn-MN" sz="2400" dirty="0" smtClean="0">
                <a:latin typeface="Times New Roman" pitchFamily="18" charset="0"/>
                <a:cs typeface="Times New Roman" pitchFamily="18" charset="0"/>
              </a:rPr>
              <a:t>Ашигт малтмалын тухай хууль: </a:t>
            </a:r>
            <a:r>
              <a:rPr lang="mn-MN" sz="1800" b="0" dirty="0" smtClean="0">
                <a:latin typeface="Times New Roman" pitchFamily="18" charset="0"/>
                <a:cs typeface="Times New Roman" pitchFamily="18" charset="0"/>
              </a:rPr>
              <a:t/>
            </a:r>
            <a:br>
              <a:rPr lang="mn-MN" sz="1800" b="0" dirty="0" smtClean="0">
                <a:latin typeface="Times New Roman" pitchFamily="18" charset="0"/>
                <a:cs typeface="Times New Roman" pitchFamily="18" charset="0"/>
              </a:rPr>
            </a:br>
            <a:r>
              <a:rPr lang="mn-MN" sz="1800" b="0" dirty="0" smtClean="0">
                <a:latin typeface="Times New Roman" pitchFamily="18" charset="0"/>
                <a:cs typeface="Times New Roman" pitchFamily="18" charset="0"/>
              </a:rPr>
              <a:t>47.5.Энэ хуулийн 47.4-т заасан нэмэлт төлбөрийн хувийг дараахь байдлаар тодорхойлно:</a:t>
            </a:r>
            <a:endParaRPr lang="en-US" sz="18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571472" y="1397000"/>
          <a:ext cx="8215367" cy="4981887"/>
        </p:xfrm>
        <a:graphic>
          <a:graphicData uri="http://schemas.openxmlformats.org/drawingml/2006/table">
            <a:tbl>
              <a:tblPr firstRow="1" bandRow="1">
                <a:tableStyleId>{2D5ABB26-0587-4C30-8999-92F81FD0307C}</a:tableStyleId>
              </a:tblPr>
              <a:tblGrid>
                <a:gridCol w="1047881"/>
                <a:gridCol w="738069"/>
                <a:gridCol w="1143008"/>
                <a:gridCol w="1702666"/>
                <a:gridCol w="1194581"/>
                <a:gridCol w="1194581"/>
                <a:gridCol w="1194581"/>
              </a:tblGrid>
              <a:tr h="354354">
                <a:tc rowSpan="2">
                  <a:txBody>
                    <a:bodyPr/>
                    <a:lstStyle/>
                    <a:p>
                      <a:pPr algn="ctr" fontAlgn="ctr"/>
                      <a:r>
                        <a:rPr lang="mn-MN" sz="1200" b="0" i="0" u="none" strike="noStrike" dirty="0">
                          <a:solidFill>
                            <a:schemeClr val="tx1"/>
                          </a:solidFill>
                          <a:latin typeface="Times New Roman"/>
                        </a:rPr>
                        <a:t>Бүтээгдэхүүний нэр төрөл</a:t>
                      </a:r>
                    </a:p>
                  </a:txBody>
                  <a:tcPr marL="9525" marR="9525" marT="9525" marB="0" anchor="ctr"/>
                </a:tc>
                <a:tc rowSpan="2">
                  <a:txBody>
                    <a:bodyPr/>
                    <a:lstStyle/>
                    <a:p>
                      <a:pPr algn="ctr" fontAlgn="ctr"/>
                      <a:r>
                        <a:rPr lang="mn-MN" sz="1200" b="0" i="0" u="none" strike="noStrike" dirty="0">
                          <a:solidFill>
                            <a:schemeClr val="tx1"/>
                          </a:solidFill>
                          <a:latin typeface="Times New Roman"/>
                        </a:rPr>
                        <a:t>Хэмжих нэгж</a:t>
                      </a:r>
                    </a:p>
                  </a:txBody>
                  <a:tcPr marL="9525" marR="9525" marT="9525" marB="0" anchor="ctr"/>
                </a:tc>
                <a:tc rowSpan="2">
                  <a:txBody>
                    <a:bodyPr/>
                    <a:lstStyle/>
                    <a:p>
                      <a:pPr algn="ctr" fontAlgn="ctr"/>
                      <a:r>
                        <a:rPr lang="mn-MN" sz="1200" b="0" i="0" u="none" strike="noStrike" dirty="0">
                          <a:solidFill>
                            <a:schemeClr val="tx1"/>
                          </a:solidFill>
                          <a:latin typeface="Times New Roman"/>
                        </a:rPr>
                        <a:t>Жишиж үнэлэх бүтээгдэхүүн</a:t>
                      </a:r>
                    </a:p>
                  </a:txBody>
                  <a:tcPr marL="9525" marR="9525" marT="9525" marB="0" anchor="ctr"/>
                </a:tc>
                <a:tc rowSpan="2">
                  <a:txBody>
                    <a:bodyPr/>
                    <a:lstStyle/>
                    <a:p>
                      <a:pPr algn="ctr" fontAlgn="ctr"/>
                      <a:r>
                        <a:rPr lang="mn-MN" sz="1200" b="0" i="0" u="none" strike="noStrike" dirty="0">
                          <a:solidFill>
                            <a:schemeClr val="tx1"/>
                          </a:solidFill>
                          <a:latin typeface="Times New Roman"/>
                        </a:rPr>
                        <a:t>Зах зээлийн үнийн түвшин /ам.доллараар/</a:t>
                      </a:r>
                    </a:p>
                  </a:txBody>
                  <a:tcPr marL="9525" marR="9525" marT="9525" marB="0" anchor="ctr"/>
                </a:tc>
                <a:tc gridSpan="3">
                  <a:txBody>
                    <a:bodyPr/>
                    <a:lstStyle/>
                    <a:p>
                      <a:pPr algn="ctr" fontAlgn="ctr"/>
                      <a:r>
                        <a:rPr lang="mn-MN" sz="1200" b="0" i="0" u="none" strike="noStrike" dirty="0">
                          <a:solidFill>
                            <a:schemeClr val="tx1"/>
                          </a:solidFill>
                          <a:latin typeface="Times New Roman"/>
                        </a:rPr>
                        <a:t>Бүтээгдэхүүний боловсруулалтын түвшингээс хамаарч үндсэн хувь дээр нэмж ногдуулах хувь</a:t>
                      </a:r>
                    </a:p>
                  </a:txBody>
                  <a:tcPr marL="9525" marR="9525" marT="9525" marB="0" anchor="ctr"/>
                </a:tc>
                <a:tc hMerge="1">
                  <a:txBody>
                    <a:bodyPr/>
                    <a:lstStyle/>
                    <a:p>
                      <a:endParaRPr lang="en-US"/>
                    </a:p>
                  </a:txBody>
                  <a:tcPr/>
                </a:tc>
                <a:tc hMerge="1">
                  <a:txBody>
                    <a:bodyPr/>
                    <a:lstStyle/>
                    <a:p>
                      <a:endParaRPr lang="en-US"/>
                    </a:p>
                  </a:txBody>
                  <a:tcPr/>
                </a:tc>
              </a:tr>
              <a:tr h="35435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200" b="0" i="0" u="none" strike="noStrike" dirty="0">
                          <a:solidFill>
                            <a:schemeClr val="tx1"/>
                          </a:solidFill>
                          <a:latin typeface="Times New Roman"/>
                        </a:rPr>
                        <a:t>Хүдэр</a:t>
                      </a:r>
                    </a:p>
                  </a:txBody>
                  <a:tcPr marL="9525" marR="9525" marT="9525" marB="0" anchor="ctr"/>
                </a:tc>
                <a:tc>
                  <a:txBody>
                    <a:bodyPr/>
                    <a:lstStyle/>
                    <a:p>
                      <a:pPr algn="ctr" fontAlgn="ctr"/>
                      <a:r>
                        <a:rPr lang="mn-MN" sz="1200" b="0" i="0" u="none" strike="noStrike" dirty="0">
                          <a:solidFill>
                            <a:schemeClr val="tx1"/>
                          </a:solidFill>
                          <a:latin typeface="Times New Roman"/>
                        </a:rPr>
                        <a:t>Баяжмал</a:t>
                      </a:r>
                    </a:p>
                  </a:txBody>
                  <a:tcPr marL="9525" marR="9525" marT="9525" marB="0" anchor="ctr"/>
                </a:tc>
                <a:tc>
                  <a:txBody>
                    <a:bodyPr/>
                    <a:lstStyle/>
                    <a:p>
                      <a:pPr algn="ctr" fontAlgn="ctr"/>
                      <a:r>
                        <a:rPr lang="mn-MN" sz="1200" b="0" i="0" u="none" strike="noStrike" dirty="0">
                          <a:solidFill>
                            <a:schemeClr val="tx1"/>
                          </a:solidFill>
                          <a:latin typeface="Times New Roman"/>
                        </a:rPr>
                        <a:t>Бүтээгдэхүүн</a:t>
                      </a:r>
                    </a:p>
                  </a:txBody>
                  <a:tcPr marL="9525" marR="9525" marT="9525" marB="0" anchor="ctr"/>
                </a:tc>
              </a:tr>
              <a:tr h="354354">
                <a:tc rowSpan="6">
                  <a:txBody>
                    <a:bodyPr/>
                    <a:lstStyle/>
                    <a:p>
                      <a:pPr algn="ctr" fontAlgn="ctr"/>
                      <a:r>
                        <a:rPr lang="mn-MN" sz="1300" b="0" i="0" u="none" strike="noStrike" dirty="0">
                          <a:solidFill>
                            <a:schemeClr val="tx1"/>
                          </a:solidFill>
                          <a:latin typeface="Times New Roman"/>
                        </a:rPr>
                        <a:t>Хайлуур жонш</a:t>
                      </a:r>
                    </a:p>
                  </a:txBody>
                  <a:tcPr marL="9525" marR="9525" marT="9525" marB="0" anchor="ctr"/>
                </a:tc>
                <a:tc rowSpan="6">
                  <a:txBody>
                    <a:bodyPr/>
                    <a:lstStyle/>
                    <a:p>
                      <a:pPr algn="ctr" fontAlgn="ctr"/>
                      <a:r>
                        <a:rPr lang="mn-MN" sz="1300" b="0" i="0" u="none" strike="noStrike" dirty="0">
                          <a:solidFill>
                            <a:schemeClr val="tx1"/>
                          </a:solidFill>
                          <a:latin typeface="Times New Roman"/>
                        </a:rPr>
                        <a:t>тн</a:t>
                      </a:r>
                    </a:p>
                  </a:txBody>
                  <a:tcPr marL="9525" marR="9525" marT="9525" marB="0" anchor="ctr"/>
                </a:tc>
                <a:tc rowSpan="6">
                  <a:txBody>
                    <a:bodyPr/>
                    <a:lstStyle/>
                    <a:p>
                      <a:pPr algn="l" fontAlgn="ctr"/>
                      <a:r>
                        <a:rPr lang="mn-MN" sz="1300" b="0" i="0" u="none" strike="noStrike">
                          <a:solidFill>
                            <a:schemeClr val="tx1"/>
                          </a:solidFill>
                          <a:latin typeface="Times New Roman"/>
                        </a:rPr>
                        <a:t>Хайлуур жоншны хүдэр, баяжмал</a:t>
                      </a:r>
                    </a:p>
                  </a:txBody>
                  <a:tcPr marL="9525" marR="9525" marT="9525" marB="0" anchor="ctr"/>
                </a:tc>
                <a:tc>
                  <a:txBody>
                    <a:bodyPr/>
                    <a:lstStyle/>
                    <a:p>
                      <a:pPr algn="ctr" fontAlgn="ctr"/>
                      <a:r>
                        <a:rPr lang="mn-MN" sz="1300" b="0" i="0" u="none" strike="noStrike" dirty="0">
                          <a:solidFill>
                            <a:schemeClr val="tx1"/>
                          </a:solidFill>
                          <a:latin typeface="Times New Roman"/>
                        </a:rPr>
                        <a:t>0-80 хүртэл</a:t>
                      </a:r>
                    </a:p>
                  </a:txBody>
                  <a:tcPr marL="9525" marR="9525" marT="9525" marB="0" anchor="ctr"/>
                </a:tc>
                <a:tc>
                  <a:txBody>
                    <a:bodyPr/>
                    <a:lstStyle/>
                    <a:p>
                      <a:pPr algn="ctr" fontAlgn="ctr"/>
                      <a:r>
                        <a:rPr lang="en-US" sz="1300" b="0" i="0" u="none" strike="noStrike">
                          <a:solidFill>
                            <a:schemeClr val="tx1"/>
                          </a:solidFill>
                          <a:latin typeface="Times New Roman"/>
                        </a:rPr>
                        <a:t>0.00</a:t>
                      </a:r>
                    </a:p>
                  </a:txBody>
                  <a:tcPr marL="9525" marR="9525" marT="9525" marB="0" anchor="ctr"/>
                </a:tc>
                <a:tc>
                  <a:txBody>
                    <a:bodyPr/>
                    <a:lstStyle/>
                    <a:p>
                      <a:pPr algn="ctr" fontAlgn="ctr"/>
                      <a:r>
                        <a:rPr lang="en-US" sz="1300" b="0" i="0" u="none" strike="noStrike" dirty="0">
                          <a:solidFill>
                            <a:schemeClr val="tx1"/>
                          </a:solidFill>
                          <a:latin typeface="Times New Roman"/>
                        </a:rPr>
                        <a:t>0.00</a:t>
                      </a:r>
                    </a:p>
                  </a:txBody>
                  <a:tcPr marL="9525" marR="9525" marT="9525" marB="0" anchor="ctr"/>
                </a:tc>
                <a:tc>
                  <a:txBody>
                    <a:bodyPr/>
                    <a:lstStyle/>
                    <a:p>
                      <a:pPr algn="ctr" fontAlgn="ctr"/>
                      <a:r>
                        <a:rPr lang="en-US" sz="1300" b="0" i="0" u="none" strike="noStrike" dirty="0">
                          <a:solidFill>
                            <a:schemeClr val="tx1"/>
                          </a:solidFill>
                          <a:latin typeface="Times New Roman"/>
                        </a:rPr>
                        <a:t> </a:t>
                      </a:r>
                    </a:p>
                  </a:txBody>
                  <a:tcPr marL="9525" marR="9525" marT="9525" marB="0" anchor="ctr"/>
                </a:tc>
              </a:tr>
              <a:tr h="3543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300" b="0" i="0" u="none" strike="noStrike" dirty="0">
                          <a:solidFill>
                            <a:schemeClr val="tx1"/>
                          </a:solidFill>
                          <a:latin typeface="Times New Roman"/>
                        </a:rPr>
                        <a:t>80-90 хүртэл</a:t>
                      </a:r>
                    </a:p>
                  </a:txBody>
                  <a:tcPr marL="9525" marR="9525" marT="9525" marB="0" anchor="ctr"/>
                </a:tc>
                <a:tc>
                  <a:txBody>
                    <a:bodyPr/>
                    <a:lstStyle/>
                    <a:p>
                      <a:pPr algn="ctr" fontAlgn="ctr"/>
                      <a:r>
                        <a:rPr lang="en-US" sz="1300" b="0" i="0" u="none" strike="noStrike">
                          <a:solidFill>
                            <a:schemeClr val="tx1"/>
                          </a:solidFill>
                          <a:latin typeface="Times New Roman"/>
                        </a:rPr>
                        <a:t>1.00</a:t>
                      </a:r>
                    </a:p>
                  </a:txBody>
                  <a:tcPr marL="9525" marR="9525" marT="9525" marB="0" anchor="ctr"/>
                </a:tc>
                <a:tc>
                  <a:txBody>
                    <a:bodyPr/>
                    <a:lstStyle/>
                    <a:p>
                      <a:pPr algn="ctr" fontAlgn="ctr"/>
                      <a:r>
                        <a:rPr lang="en-US" sz="1300" b="0" i="0" u="none" strike="noStrike">
                          <a:solidFill>
                            <a:schemeClr val="tx1"/>
                          </a:solidFill>
                          <a:latin typeface="Times New Roman"/>
                        </a:rPr>
                        <a:t>0.90</a:t>
                      </a:r>
                    </a:p>
                  </a:txBody>
                  <a:tcPr marL="9525" marR="9525" marT="9525" marB="0" anchor="ctr"/>
                </a:tc>
                <a:tc>
                  <a:txBody>
                    <a:bodyPr/>
                    <a:lstStyle/>
                    <a:p>
                      <a:pPr algn="ctr" fontAlgn="ctr"/>
                      <a:r>
                        <a:rPr lang="en-US" sz="1300" b="0" i="0" u="none" strike="noStrike" dirty="0">
                          <a:solidFill>
                            <a:schemeClr val="tx1"/>
                          </a:solidFill>
                          <a:latin typeface="Times New Roman"/>
                        </a:rPr>
                        <a:t> </a:t>
                      </a:r>
                    </a:p>
                  </a:txBody>
                  <a:tcPr marL="9525" marR="9525" marT="9525" marB="0" anchor="ctr"/>
                </a:tc>
              </a:tr>
              <a:tr h="3543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300" b="0" i="0" u="none" strike="noStrike" dirty="0">
                          <a:solidFill>
                            <a:schemeClr val="tx1"/>
                          </a:solidFill>
                          <a:latin typeface="Times New Roman"/>
                        </a:rPr>
                        <a:t>90-100 хүртэл</a:t>
                      </a:r>
                    </a:p>
                  </a:txBody>
                  <a:tcPr marL="9525" marR="9525" marT="9525" marB="0" anchor="ctr"/>
                </a:tc>
                <a:tc>
                  <a:txBody>
                    <a:bodyPr/>
                    <a:lstStyle/>
                    <a:p>
                      <a:pPr algn="ctr" fontAlgn="ctr"/>
                      <a:r>
                        <a:rPr lang="en-US" sz="1300" b="0" i="0" u="none" strike="noStrike">
                          <a:solidFill>
                            <a:schemeClr val="tx1"/>
                          </a:solidFill>
                          <a:latin typeface="Times New Roman"/>
                        </a:rPr>
                        <a:t>2.00</a:t>
                      </a:r>
                    </a:p>
                  </a:txBody>
                  <a:tcPr marL="9525" marR="9525" marT="9525" marB="0" anchor="ctr"/>
                </a:tc>
                <a:tc>
                  <a:txBody>
                    <a:bodyPr/>
                    <a:lstStyle/>
                    <a:p>
                      <a:pPr algn="ctr" fontAlgn="ctr"/>
                      <a:r>
                        <a:rPr lang="en-US" sz="1300" b="0" i="0" u="none" strike="noStrike">
                          <a:solidFill>
                            <a:schemeClr val="tx1"/>
                          </a:solidFill>
                          <a:latin typeface="Times New Roman"/>
                        </a:rPr>
                        <a:t>1.80</a:t>
                      </a:r>
                    </a:p>
                  </a:txBody>
                  <a:tcPr marL="9525" marR="9525" marT="9525" marB="0" anchor="ctr"/>
                </a:tc>
                <a:tc>
                  <a:txBody>
                    <a:bodyPr/>
                    <a:lstStyle/>
                    <a:p>
                      <a:pPr algn="ctr" fontAlgn="ctr"/>
                      <a:r>
                        <a:rPr lang="en-US" sz="1300" b="0" i="0" u="none" strike="noStrike" dirty="0">
                          <a:solidFill>
                            <a:schemeClr val="tx1"/>
                          </a:solidFill>
                          <a:latin typeface="Times New Roman"/>
                        </a:rPr>
                        <a:t> </a:t>
                      </a:r>
                    </a:p>
                  </a:txBody>
                  <a:tcPr marL="9525" marR="9525" marT="9525" marB="0" anchor="ctr"/>
                </a:tc>
              </a:tr>
              <a:tr h="3543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300" b="0" i="0" u="none" strike="noStrike" dirty="0">
                          <a:solidFill>
                            <a:schemeClr val="tx1"/>
                          </a:solidFill>
                          <a:latin typeface="Times New Roman"/>
                        </a:rPr>
                        <a:t>100-110 хүртэл</a:t>
                      </a:r>
                    </a:p>
                  </a:txBody>
                  <a:tcPr marL="9525" marR="9525" marT="9525" marB="0" anchor="ctr"/>
                </a:tc>
                <a:tc>
                  <a:txBody>
                    <a:bodyPr/>
                    <a:lstStyle/>
                    <a:p>
                      <a:pPr algn="ctr" fontAlgn="ctr"/>
                      <a:r>
                        <a:rPr lang="en-US" sz="1300" b="0" i="0" u="none" strike="noStrike">
                          <a:solidFill>
                            <a:schemeClr val="tx1"/>
                          </a:solidFill>
                          <a:latin typeface="Times New Roman"/>
                        </a:rPr>
                        <a:t>3.00</a:t>
                      </a:r>
                    </a:p>
                  </a:txBody>
                  <a:tcPr marL="9525" marR="9525" marT="9525" marB="0" anchor="ctr"/>
                </a:tc>
                <a:tc>
                  <a:txBody>
                    <a:bodyPr/>
                    <a:lstStyle/>
                    <a:p>
                      <a:pPr algn="ctr" fontAlgn="ctr"/>
                      <a:r>
                        <a:rPr lang="en-US" sz="1300" b="0" i="0" u="none" strike="noStrike">
                          <a:solidFill>
                            <a:schemeClr val="tx1"/>
                          </a:solidFill>
                          <a:latin typeface="Times New Roman"/>
                        </a:rPr>
                        <a:t>2.70</a:t>
                      </a:r>
                    </a:p>
                  </a:txBody>
                  <a:tcPr marL="9525" marR="9525" marT="9525" marB="0" anchor="ctr"/>
                </a:tc>
                <a:tc>
                  <a:txBody>
                    <a:bodyPr/>
                    <a:lstStyle/>
                    <a:p>
                      <a:pPr algn="ctr" fontAlgn="ctr"/>
                      <a:r>
                        <a:rPr lang="en-US" sz="1300" b="0" i="0" u="none" strike="noStrike" dirty="0">
                          <a:solidFill>
                            <a:schemeClr val="tx1"/>
                          </a:solidFill>
                          <a:latin typeface="Times New Roman"/>
                        </a:rPr>
                        <a:t> </a:t>
                      </a:r>
                    </a:p>
                  </a:txBody>
                  <a:tcPr marL="9525" marR="9525" marT="9525" marB="0" anchor="ctr"/>
                </a:tc>
              </a:tr>
              <a:tr h="3543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300" b="0" i="0" u="none" strike="noStrike" dirty="0">
                          <a:solidFill>
                            <a:schemeClr val="tx1"/>
                          </a:solidFill>
                          <a:latin typeface="Times New Roman"/>
                        </a:rPr>
                        <a:t>110-120 хүртэл</a:t>
                      </a:r>
                    </a:p>
                  </a:txBody>
                  <a:tcPr marL="9525" marR="9525" marT="9525" marB="0" anchor="ctr"/>
                </a:tc>
                <a:tc>
                  <a:txBody>
                    <a:bodyPr/>
                    <a:lstStyle/>
                    <a:p>
                      <a:pPr algn="ctr" fontAlgn="ctr"/>
                      <a:r>
                        <a:rPr lang="en-US" sz="1300" b="0" i="0" u="none" strike="noStrike">
                          <a:solidFill>
                            <a:schemeClr val="tx1"/>
                          </a:solidFill>
                          <a:latin typeface="Times New Roman"/>
                        </a:rPr>
                        <a:t>4.00</a:t>
                      </a:r>
                    </a:p>
                  </a:txBody>
                  <a:tcPr marL="9525" marR="9525" marT="9525" marB="0" anchor="ctr"/>
                </a:tc>
                <a:tc>
                  <a:txBody>
                    <a:bodyPr/>
                    <a:lstStyle/>
                    <a:p>
                      <a:pPr algn="ctr" fontAlgn="ctr"/>
                      <a:r>
                        <a:rPr lang="en-US" sz="1300" b="0" i="0" u="none" strike="noStrike">
                          <a:solidFill>
                            <a:schemeClr val="tx1"/>
                          </a:solidFill>
                          <a:latin typeface="Times New Roman"/>
                        </a:rPr>
                        <a:t>3.60</a:t>
                      </a:r>
                    </a:p>
                  </a:txBody>
                  <a:tcPr marL="9525" marR="9525" marT="9525" marB="0" anchor="ctr"/>
                </a:tc>
                <a:tc>
                  <a:txBody>
                    <a:bodyPr/>
                    <a:lstStyle/>
                    <a:p>
                      <a:pPr algn="ctr" fontAlgn="ctr"/>
                      <a:r>
                        <a:rPr lang="en-US" sz="1300" b="0" i="0" u="none" strike="noStrike">
                          <a:solidFill>
                            <a:schemeClr val="tx1"/>
                          </a:solidFill>
                          <a:latin typeface="Times New Roman"/>
                        </a:rPr>
                        <a:t> </a:t>
                      </a:r>
                    </a:p>
                  </a:txBody>
                  <a:tcPr marL="9525" marR="9525" marT="9525" marB="0" anchor="ctr"/>
                </a:tc>
              </a:tr>
              <a:tr h="3543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300" b="0" i="0" u="none" strike="noStrike" dirty="0">
                          <a:solidFill>
                            <a:schemeClr val="tx1"/>
                          </a:solidFill>
                          <a:latin typeface="Times New Roman"/>
                        </a:rPr>
                        <a:t>120 ба түүнээс дээш</a:t>
                      </a:r>
                    </a:p>
                  </a:txBody>
                  <a:tcPr marL="9525" marR="9525" marT="9525" marB="0" anchor="ctr"/>
                </a:tc>
                <a:tc>
                  <a:txBody>
                    <a:bodyPr/>
                    <a:lstStyle/>
                    <a:p>
                      <a:pPr algn="ctr" fontAlgn="ctr"/>
                      <a:r>
                        <a:rPr lang="en-US" sz="1300" b="0" i="0" u="none" strike="noStrike" dirty="0">
                          <a:solidFill>
                            <a:schemeClr val="tx1"/>
                          </a:solidFill>
                          <a:latin typeface="Times New Roman"/>
                        </a:rPr>
                        <a:t>5.00</a:t>
                      </a:r>
                    </a:p>
                  </a:txBody>
                  <a:tcPr marL="9525" marR="9525" marT="9525" marB="0" anchor="ctr"/>
                </a:tc>
                <a:tc>
                  <a:txBody>
                    <a:bodyPr/>
                    <a:lstStyle/>
                    <a:p>
                      <a:pPr algn="ctr" fontAlgn="ctr"/>
                      <a:r>
                        <a:rPr lang="en-US" sz="1300" b="0" i="0" u="none" strike="noStrike">
                          <a:solidFill>
                            <a:schemeClr val="tx1"/>
                          </a:solidFill>
                          <a:latin typeface="Times New Roman"/>
                        </a:rPr>
                        <a:t>4.50</a:t>
                      </a:r>
                    </a:p>
                  </a:txBody>
                  <a:tcPr marL="9525" marR="9525" marT="9525" marB="0" anchor="ctr"/>
                </a:tc>
                <a:tc>
                  <a:txBody>
                    <a:bodyPr/>
                    <a:lstStyle/>
                    <a:p>
                      <a:pPr algn="ctr" fontAlgn="ctr"/>
                      <a:r>
                        <a:rPr lang="en-US" sz="1300" b="0" i="0" u="none" strike="noStrike">
                          <a:solidFill>
                            <a:schemeClr val="tx1"/>
                          </a:solidFill>
                          <a:latin typeface="Times New Roman"/>
                        </a:rPr>
                        <a:t> </a:t>
                      </a:r>
                    </a:p>
                  </a:txBody>
                  <a:tcPr marL="9525" marR="9525" marT="9525" marB="0" anchor="ctr"/>
                </a:tc>
              </a:tr>
              <a:tr h="354354">
                <a:tc rowSpan="6">
                  <a:txBody>
                    <a:bodyPr/>
                    <a:lstStyle/>
                    <a:p>
                      <a:pPr algn="ctr" fontAlgn="ctr"/>
                      <a:r>
                        <a:rPr lang="mn-MN" sz="1300" b="0" i="0" u="none" strike="noStrike" dirty="0">
                          <a:solidFill>
                            <a:schemeClr val="tx1"/>
                          </a:solidFill>
                          <a:latin typeface="Times New Roman"/>
                        </a:rPr>
                        <a:t>Жоншны баяжмал (флотацийн баяжмал )</a:t>
                      </a:r>
                    </a:p>
                  </a:txBody>
                  <a:tcPr marL="9525" marR="9525" marT="9525" marB="0" anchor="ctr"/>
                </a:tc>
                <a:tc rowSpan="6">
                  <a:txBody>
                    <a:bodyPr/>
                    <a:lstStyle/>
                    <a:p>
                      <a:pPr algn="ctr" fontAlgn="ctr"/>
                      <a:r>
                        <a:rPr lang="mn-MN" sz="1300" b="0" i="0" u="none" strike="noStrike">
                          <a:solidFill>
                            <a:schemeClr val="tx1"/>
                          </a:solidFill>
                          <a:latin typeface="Times New Roman"/>
                        </a:rPr>
                        <a:t>тн</a:t>
                      </a:r>
                    </a:p>
                  </a:txBody>
                  <a:tcPr marL="9525" marR="9525" marT="9525" marB="0" anchor="ctr"/>
                </a:tc>
                <a:tc rowSpan="6">
                  <a:txBody>
                    <a:bodyPr/>
                    <a:lstStyle/>
                    <a:p>
                      <a:pPr algn="l" fontAlgn="ctr"/>
                      <a:r>
                        <a:rPr lang="mn-MN" sz="1300" b="0" i="0" u="none" strike="noStrike">
                          <a:solidFill>
                            <a:schemeClr val="tx1"/>
                          </a:solidFill>
                          <a:latin typeface="Times New Roman"/>
                        </a:rPr>
                        <a:t>Жоншны баяжмал /флотацийн баяжмал/</a:t>
                      </a:r>
                    </a:p>
                  </a:txBody>
                  <a:tcPr marL="9525" marR="9525" marT="9525" marB="0" anchor="ctr"/>
                </a:tc>
                <a:tc>
                  <a:txBody>
                    <a:bodyPr/>
                    <a:lstStyle/>
                    <a:p>
                      <a:pPr algn="ctr" fontAlgn="ctr"/>
                      <a:r>
                        <a:rPr lang="mn-MN" sz="1300" b="0" i="0" u="none" strike="noStrike" dirty="0">
                          <a:solidFill>
                            <a:schemeClr val="tx1"/>
                          </a:solidFill>
                          <a:latin typeface="Times New Roman"/>
                        </a:rPr>
                        <a:t>0-200 хүртэл</a:t>
                      </a:r>
                    </a:p>
                  </a:txBody>
                  <a:tcPr marL="9525" marR="9525" marT="9525" marB="0" anchor="ctr"/>
                </a:tc>
                <a:tc>
                  <a:txBody>
                    <a:bodyPr/>
                    <a:lstStyle/>
                    <a:p>
                      <a:pPr algn="ctr" fontAlgn="ctr"/>
                      <a:r>
                        <a:rPr lang="en-US" sz="1300" b="0" i="0" u="none" strike="noStrike">
                          <a:solidFill>
                            <a:schemeClr val="tx1"/>
                          </a:solidFill>
                          <a:latin typeface="Times New Roman"/>
                        </a:rPr>
                        <a:t> </a:t>
                      </a:r>
                    </a:p>
                  </a:txBody>
                  <a:tcPr marL="9525" marR="9525" marT="9525" marB="0" anchor="ctr"/>
                </a:tc>
                <a:tc>
                  <a:txBody>
                    <a:bodyPr/>
                    <a:lstStyle/>
                    <a:p>
                      <a:pPr algn="ctr" fontAlgn="ctr"/>
                      <a:r>
                        <a:rPr lang="en-US" sz="1300" b="0" i="0" u="none" strike="noStrike">
                          <a:solidFill>
                            <a:schemeClr val="tx1"/>
                          </a:solidFill>
                          <a:latin typeface="Times New Roman"/>
                        </a:rPr>
                        <a:t>0.00</a:t>
                      </a:r>
                    </a:p>
                  </a:txBody>
                  <a:tcPr marL="9525" marR="9525" marT="9525" marB="0" anchor="ctr"/>
                </a:tc>
                <a:tc>
                  <a:txBody>
                    <a:bodyPr/>
                    <a:lstStyle/>
                    <a:p>
                      <a:pPr algn="ctr" fontAlgn="ctr"/>
                      <a:r>
                        <a:rPr lang="en-US" sz="1300" b="0" i="0" u="none" strike="noStrike">
                          <a:solidFill>
                            <a:schemeClr val="tx1"/>
                          </a:solidFill>
                          <a:latin typeface="Times New Roman"/>
                        </a:rPr>
                        <a:t> </a:t>
                      </a:r>
                    </a:p>
                  </a:txBody>
                  <a:tcPr marL="9525" marR="9525" marT="9525" marB="0" anchor="ctr"/>
                </a:tc>
              </a:tr>
              <a:tr h="3543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300" b="0" i="0" u="none" strike="noStrike" dirty="0">
                          <a:solidFill>
                            <a:schemeClr val="tx1"/>
                          </a:solidFill>
                          <a:latin typeface="Times New Roman"/>
                        </a:rPr>
                        <a:t>200-230 хүртэл</a:t>
                      </a:r>
                    </a:p>
                  </a:txBody>
                  <a:tcPr marL="9525" marR="9525" marT="9525" marB="0" anchor="ctr"/>
                </a:tc>
                <a:tc>
                  <a:txBody>
                    <a:bodyPr/>
                    <a:lstStyle/>
                    <a:p>
                      <a:pPr algn="ctr" fontAlgn="ctr"/>
                      <a:r>
                        <a:rPr lang="en-US" sz="1300" b="0" i="0" u="none" strike="noStrike" dirty="0">
                          <a:solidFill>
                            <a:schemeClr val="tx1"/>
                          </a:solidFill>
                          <a:latin typeface="Times New Roman"/>
                        </a:rPr>
                        <a:t> </a:t>
                      </a:r>
                    </a:p>
                  </a:txBody>
                  <a:tcPr marL="9525" marR="9525" marT="9525" marB="0" anchor="ctr"/>
                </a:tc>
                <a:tc>
                  <a:txBody>
                    <a:bodyPr/>
                    <a:lstStyle/>
                    <a:p>
                      <a:pPr algn="ctr" fontAlgn="ctr"/>
                      <a:r>
                        <a:rPr lang="en-US" sz="1300" b="0" i="0" u="none" strike="noStrike">
                          <a:solidFill>
                            <a:schemeClr val="tx1"/>
                          </a:solidFill>
                          <a:latin typeface="Times New Roman"/>
                        </a:rPr>
                        <a:t>0.70</a:t>
                      </a:r>
                    </a:p>
                  </a:txBody>
                  <a:tcPr marL="9525" marR="9525" marT="9525" marB="0" anchor="ctr"/>
                </a:tc>
                <a:tc>
                  <a:txBody>
                    <a:bodyPr/>
                    <a:lstStyle/>
                    <a:p>
                      <a:pPr algn="ctr" fontAlgn="ctr"/>
                      <a:r>
                        <a:rPr lang="en-US" sz="1300" b="0" i="0" u="none" strike="noStrike">
                          <a:solidFill>
                            <a:schemeClr val="tx1"/>
                          </a:solidFill>
                          <a:latin typeface="Times New Roman"/>
                        </a:rPr>
                        <a:t> </a:t>
                      </a:r>
                    </a:p>
                  </a:txBody>
                  <a:tcPr marL="9525" marR="9525" marT="9525" marB="0" anchor="ctr"/>
                </a:tc>
              </a:tr>
              <a:tr h="3543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300" b="0" i="0" u="none" strike="noStrike" dirty="0">
                          <a:solidFill>
                            <a:schemeClr val="tx1"/>
                          </a:solidFill>
                          <a:latin typeface="Times New Roman"/>
                        </a:rPr>
                        <a:t>230-260 хүртэл</a:t>
                      </a:r>
                    </a:p>
                  </a:txBody>
                  <a:tcPr marL="9525" marR="9525" marT="9525" marB="0" anchor="ctr"/>
                </a:tc>
                <a:tc>
                  <a:txBody>
                    <a:bodyPr/>
                    <a:lstStyle/>
                    <a:p>
                      <a:pPr algn="ctr" fontAlgn="ctr"/>
                      <a:r>
                        <a:rPr lang="en-US" sz="1300" b="0" i="0" u="none" strike="noStrike">
                          <a:solidFill>
                            <a:schemeClr val="tx1"/>
                          </a:solidFill>
                          <a:latin typeface="Times New Roman"/>
                        </a:rPr>
                        <a:t>-</a:t>
                      </a:r>
                    </a:p>
                  </a:txBody>
                  <a:tcPr marL="9525" marR="9525" marT="9525" marB="0" anchor="ctr"/>
                </a:tc>
                <a:tc>
                  <a:txBody>
                    <a:bodyPr/>
                    <a:lstStyle/>
                    <a:p>
                      <a:pPr algn="ctr" fontAlgn="ctr"/>
                      <a:r>
                        <a:rPr lang="en-US" sz="1300" b="0" i="0" u="none" strike="noStrike">
                          <a:solidFill>
                            <a:schemeClr val="tx1"/>
                          </a:solidFill>
                          <a:latin typeface="Times New Roman"/>
                        </a:rPr>
                        <a:t>1.40</a:t>
                      </a:r>
                    </a:p>
                  </a:txBody>
                  <a:tcPr marL="9525" marR="9525" marT="9525" marB="0" anchor="ctr"/>
                </a:tc>
                <a:tc>
                  <a:txBody>
                    <a:bodyPr/>
                    <a:lstStyle/>
                    <a:p>
                      <a:pPr algn="ctr" fontAlgn="ctr"/>
                      <a:r>
                        <a:rPr lang="en-US" sz="1300" b="0" i="0" u="none" strike="noStrike" dirty="0">
                          <a:solidFill>
                            <a:schemeClr val="tx1"/>
                          </a:solidFill>
                          <a:latin typeface="Times New Roman"/>
                        </a:rPr>
                        <a:t> </a:t>
                      </a:r>
                    </a:p>
                  </a:txBody>
                  <a:tcPr marL="9525" marR="9525" marT="9525" marB="0" anchor="ctr"/>
                </a:tc>
              </a:tr>
              <a:tr h="3543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300" b="0" i="0" u="none" strike="noStrike" dirty="0">
                          <a:solidFill>
                            <a:schemeClr val="tx1"/>
                          </a:solidFill>
                          <a:latin typeface="Times New Roman"/>
                        </a:rPr>
                        <a:t>260-290 хүртэл</a:t>
                      </a:r>
                    </a:p>
                  </a:txBody>
                  <a:tcPr marL="9525" marR="9525" marT="9525" marB="0" anchor="ctr"/>
                </a:tc>
                <a:tc>
                  <a:txBody>
                    <a:bodyPr/>
                    <a:lstStyle/>
                    <a:p>
                      <a:pPr algn="ctr" fontAlgn="ctr"/>
                      <a:r>
                        <a:rPr lang="en-US" sz="1300" b="0" i="0" u="none" strike="noStrike">
                          <a:solidFill>
                            <a:schemeClr val="tx1"/>
                          </a:solidFill>
                          <a:latin typeface="Times New Roman"/>
                        </a:rPr>
                        <a:t> </a:t>
                      </a:r>
                    </a:p>
                  </a:txBody>
                  <a:tcPr marL="9525" marR="9525" marT="9525" marB="0" anchor="ctr"/>
                </a:tc>
                <a:tc>
                  <a:txBody>
                    <a:bodyPr/>
                    <a:lstStyle/>
                    <a:p>
                      <a:pPr algn="ctr" fontAlgn="ctr"/>
                      <a:r>
                        <a:rPr lang="en-US" sz="1300" b="0" i="0" u="none" strike="noStrike">
                          <a:solidFill>
                            <a:schemeClr val="tx1"/>
                          </a:solidFill>
                          <a:latin typeface="Times New Roman"/>
                        </a:rPr>
                        <a:t>2,10</a:t>
                      </a:r>
                    </a:p>
                  </a:txBody>
                  <a:tcPr marL="9525" marR="9525" marT="9525" marB="0" anchor="ctr"/>
                </a:tc>
                <a:tc>
                  <a:txBody>
                    <a:bodyPr/>
                    <a:lstStyle/>
                    <a:p>
                      <a:pPr algn="ctr" fontAlgn="ctr"/>
                      <a:r>
                        <a:rPr lang="en-US" sz="1300" b="0" i="0" u="none" strike="noStrike">
                          <a:solidFill>
                            <a:schemeClr val="tx1"/>
                          </a:solidFill>
                          <a:latin typeface="Times New Roman"/>
                        </a:rPr>
                        <a:t> </a:t>
                      </a:r>
                    </a:p>
                  </a:txBody>
                  <a:tcPr marL="9525" marR="9525" marT="9525" marB="0" anchor="ctr"/>
                </a:tc>
              </a:tr>
              <a:tr h="3543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300" b="0" i="0" u="none" strike="noStrike" dirty="0">
                          <a:solidFill>
                            <a:schemeClr val="tx1"/>
                          </a:solidFill>
                          <a:latin typeface="Times New Roman"/>
                        </a:rPr>
                        <a:t>290-320 хүртэл</a:t>
                      </a:r>
                    </a:p>
                  </a:txBody>
                  <a:tcPr marL="9525" marR="9525" marT="9525" marB="0" anchor="ctr"/>
                </a:tc>
                <a:tc>
                  <a:txBody>
                    <a:bodyPr/>
                    <a:lstStyle/>
                    <a:p>
                      <a:pPr algn="ctr" fontAlgn="ctr"/>
                      <a:r>
                        <a:rPr lang="en-US" sz="1300" b="0" i="0" u="none" strike="noStrike">
                          <a:solidFill>
                            <a:schemeClr val="tx1"/>
                          </a:solidFill>
                          <a:latin typeface="Times New Roman"/>
                        </a:rPr>
                        <a:t> </a:t>
                      </a:r>
                    </a:p>
                  </a:txBody>
                  <a:tcPr marL="9525" marR="9525" marT="9525" marB="0" anchor="ctr"/>
                </a:tc>
                <a:tc>
                  <a:txBody>
                    <a:bodyPr/>
                    <a:lstStyle/>
                    <a:p>
                      <a:pPr algn="ctr" fontAlgn="ctr"/>
                      <a:r>
                        <a:rPr lang="en-US" sz="1300" b="0" i="0" u="none" strike="noStrike">
                          <a:solidFill>
                            <a:schemeClr val="tx1"/>
                          </a:solidFill>
                          <a:latin typeface="Times New Roman"/>
                        </a:rPr>
                        <a:t>2.80</a:t>
                      </a:r>
                    </a:p>
                  </a:txBody>
                  <a:tcPr marL="9525" marR="9525" marT="9525" marB="0" anchor="ctr"/>
                </a:tc>
                <a:tc>
                  <a:txBody>
                    <a:bodyPr/>
                    <a:lstStyle/>
                    <a:p>
                      <a:pPr algn="ctr" fontAlgn="ctr"/>
                      <a:r>
                        <a:rPr lang="en-US" sz="1300" b="0" i="0" u="none" strike="noStrike">
                          <a:solidFill>
                            <a:schemeClr val="tx1"/>
                          </a:solidFill>
                          <a:latin typeface="Times New Roman"/>
                        </a:rPr>
                        <a:t> </a:t>
                      </a:r>
                    </a:p>
                  </a:txBody>
                  <a:tcPr marL="9525" marR="9525" marT="9525" marB="0" anchor="ctr"/>
                </a:tc>
              </a:tr>
              <a:tr h="3543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300" b="0" i="0" u="none" strike="noStrike" dirty="0">
                          <a:solidFill>
                            <a:schemeClr val="tx1"/>
                          </a:solidFill>
                          <a:latin typeface="Times New Roman"/>
                        </a:rPr>
                        <a:t>320 ба түүнээс дээш</a:t>
                      </a:r>
                    </a:p>
                  </a:txBody>
                  <a:tcPr marL="9525" marR="9525" marT="9525" marB="0" anchor="ctr"/>
                </a:tc>
                <a:tc>
                  <a:txBody>
                    <a:bodyPr/>
                    <a:lstStyle/>
                    <a:p>
                      <a:pPr algn="l" fontAlgn="ctr"/>
                      <a:r>
                        <a:rPr lang="en-US" sz="1300" b="0" i="0" u="none" strike="noStrike">
                          <a:solidFill>
                            <a:schemeClr val="tx1"/>
                          </a:solidFill>
                          <a:latin typeface="Times New Roman"/>
                        </a:rPr>
                        <a:t> </a:t>
                      </a:r>
                    </a:p>
                  </a:txBody>
                  <a:tcPr marL="9525" marR="9525" marT="9525" marB="0" anchor="ctr"/>
                </a:tc>
                <a:tc>
                  <a:txBody>
                    <a:bodyPr/>
                    <a:lstStyle/>
                    <a:p>
                      <a:pPr algn="ctr" fontAlgn="ctr"/>
                      <a:r>
                        <a:rPr lang="en-US" sz="1300" b="0" i="0" u="none" strike="noStrike" dirty="0">
                          <a:solidFill>
                            <a:schemeClr val="tx1"/>
                          </a:solidFill>
                          <a:latin typeface="Times New Roman"/>
                        </a:rPr>
                        <a:t>3.50</a:t>
                      </a:r>
                    </a:p>
                  </a:txBody>
                  <a:tcPr marL="9525" marR="9525" marT="9525" marB="0" anchor="ctr"/>
                </a:tc>
                <a:tc>
                  <a:txBody>
                    <a:bodyPr/>
                    <a:lstStyle/>
                    <a:p>
                      <a:pPr algn="l" fontAlgn="ctr"/>
                      <a:r>
                        <a:rPr lang="en-US" sz="1300" b="0" i="0" u="none" strike="noStrike" dirty="0">
                          <a:solidFill>
                            <a:schemeClr val="tx1"/>
                          </a:solidFill>
                          <a:latin typeface="Times New Roman"/>
                        </a:rPr>
                        <a:t> </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1000" dirty="0" smtClean="0"/>
              <a:t>Монгол Улсын Засгийн газрын 2007 оны 88 дугаар тогтоол, 2010 оны 39 дүгээр тогтоол, 2013 оны 131 дүгээр </a:t>
            </a:r>
            <a:br>
              <a:rPr lang="mn-MN" sz="1000" dirty="0" smtClean="0"/>
            </a:br>
            <a:r>
              <a:rPr lang="mn-MN" sz="1000" dirty="0" smtClean="0"/>
              <a:t>тогтоолд тус тус  заасны дагуу АШИГТ МАЛТМАЛЫН НӨӨЦИЙН ТӨЛБӨР ТООЦсон  “жишиг үнэ” </a:t>
            </a:r>
            <a:endParaRPr lang="en-US" sz="1000" dirty="0"/>
          </a:p>
        </p:txBody>
      </p:sp>
      <p:graphicFrame>
        <p:nvGraphicFramePr>
          <p:cNvPr id="4" name="Table 3"/>
          <p:cNvGraphicFramePr>
            <a:graphicFrameLocks noGrp="1"/>
          </p:cNvGraphicFramePr>
          <p:nvPr/>
        </p:nvGraphicFramePr>
        <p:xfrm>
          <a:off x="428596" y="928671"/>
          <a:ext cx="8429680" cy="2514600"/>
        </p:xfrm>
        <a:graphic>
          <a:graphicData uri="http://schemas.openxmlformats.org/drawingml/2006/table">
            <a:tbl>
              <a:tblPr firstRow="1" bandRow="1">
                <a:tableStyleId>{2D5ABB26-0587-4C30-8999-92F81FD0307C}</a:tableStyleId>
              </a:tblPr>
              <a:tblGrid>
                <a:gridCol w="214312"/>
                <a:gridCol w="1143008"/>
                <a:gridCol w="449040"/>
                <a:gridCol w="602120"/>
                <a:gridCol w="602120"/>
                <a:gridCol w="602120"/>
                <a:gridCol w="602120"/>
                <a:gridCol w="602120"/>
                <a:gridCol w="602120"/>
                <a:gridCol w="602120"/>
                <a:gridCol w="602120"/>
                <a:gridCol w="602120"/>
                <a:gridCol w="602120"/>
                <a:gridCol w="602120"/>
              </a:tblGrid>
              <a:tr h="138113">
                <a:tc rowSpan="3">
                  <a:txBody>
                    <a:bodyPr/>
                    <a:lstStyle/>
                    <a:p>
                      <a:pPr algn="ctr" fontAlgn="ctr"/>
                      <a:r>
                        <a:rPr lang="en-US" sz="1100" u="none" strike="noStrike" dirty="0">
                          <a:latin typeface="Times New Roman" pitchFamily="18" charset="0"/>
                          <a:cs typeface="Times New Roman" pitchFamily="18" charset="0"/>
                        </a:rPr>
                        <a:t>№</a:t>
                      </a:r>
                      <a:endParaRPr lang="en-US" sz="1100" b="0" i="0" u="none" strike="noStrike" dirty="0">
                        <a:solidFill>
                          <a:srgbClr val="FFFFFF"/>
                        </a:solidFill>
                        <a:latin typeface="Times New Roman" pitchFamily="18" charset="0"/>
                        <a:cs typeface="Times New Roman" pitchFamily="18" charset="0"/>
                      </a:endParaRPr>
                    </a:p>
                  </a:txBody>
                  <a:tcPr marL="0" marR="0" marT="0" marB="0" anchor="ctr"/>
                </a:tc>
                <a:tc rowSpan="3">
                  <a:txBody>
                    <a:bodyPr/>
                    <a:lstStyle/>
                    <a:p>
                      <a:pPr algn="ctr" fontAlgn="ctr"/>
                      <a:r>
                        <a:rPr lang="mn-MN" sz="1100" u="none" strike="noStrike" dirty="0">
                          <a:latin typeface="Times New Roman" pitchFamily="18" charset="0"/>
                          <a:cs typeface="Times New Roman" pitchFamily="18" charset="0"/>
                        </a:rPr>
                        <a:t>Бүтээгдэхүүн</a:t>
                      </a:r>
                      <a:endParaRPr lang="mn-MN" sz="1100" b="0" i="0" u="none" strike="noStrike" dirty="0">
                        <a:solidFill>
                          <a:srgbClr val="FFFFFF"/>
                        </a:solidFill>
                        <a:latin typeface="Times New Roman" pitchFamily="18" charset="0"/>
                        <a:cs typeface="Times New Roman" pitchFamily="18" charset="0"/>
                      </a:endParaRPr>
                    </a:p>
                  </a:txBody>
                  <a:tcPr marL="0" marR="0" marT="0" marB="0" anchor="ctr"/>
                </a:tc>
                <a:tc gridSpan="12">
                  <a:txBody>
                    <a:bodyPr/>
                    <a:lstStyle/>
                    <a:p>
                      <a:pPr algn="ctr" fontAlgn="ctr"/>
                      <a:r>
                        <a:rPr lang="mn-MN" sz="1100" u="none" strike="noStrike">
                          <a:latin typeface="Times New Roman" pitchFamily="18" charset="0"/>
                          <a:cs typeface="Times New Roman" pitchFamily="18" charset="0"/>
                        </a:rPr>
                        <a:t>Жишиг үнэ (ам.доллар)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113">
                <a:tc vMerge="1">
                  <a:txBody>
                    <a:bodyPr/>
                    <a:lstStyle/>
                    <a:p>
                      <a:endParaRPr lang="en-US"/>
                    </a:p>
                  </a:txBody>
                  <a:tcPr/>
                </a:tc>
                <a:tc vMerge="1">
                  <a:txBody>
                    <a:bodyPr/>
                    <a:lstStyle/>
                    <a:p>
                      <a:endParaRPr lang="en-US"/>
                    </a:p>
                  </a:txBody>
                  <a:tcPr/>
                </a:tc>
                <a:tc gridSpan="12">
                  <a:txBody>
                    <a:bodyPr/>
                    <a:lstStyle/>
                    <a:p>
                      <a:pPr algn="ctr" fontAlgn="ctr"/>
                      <a:r>
                        <a:rPr lang="mn-MN" sz="1100" u="none" strike="noStrike">
                          <a:latin typeface="Times New Roman" pitchFamily="18" charset="0"/>
                          <a:cs typeface="Times New Roman" pitchFamily="18" charset="0"/>
                        </a:rPr>
                        <a:t>2012 он</a:t>
                      </a:r>
                      <a:endParaRPr lang="mn-MN" sz="1100" b="1" i="0" u="none" strike="noStrike">
                        <a:solidFill>
                          <a:srgbClr val="FFFFFF"/>
                        </a:solidFill>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113">
                <a:tc vMerge="1">
                  <a:txBody>
                    <a:bodyPr/>
                    <a:lstStyle/>
                    <a:p>
                      <a:endParaRPr lang="en-US"/>
                    </a:p>
                  </a:txBody>
                  <a:tcPr/>
                </a:tc>
                <a:tc vMerge="1">
                  <a:txBody>
                    <a:bodyPr/>
                    <a:lstStyle/>
                    <a:p>
                      <a:endParaRPr lang="en-US"/>
                    </a:p>
                  </a:txBody>
                  <a:tcPr/>
                </a:tc>
                <a:tc>
                  <a:txBody>
                    <a:bodyPr/>
                    <a:lstStyle/>
                    <a:p>
                      <a:pPr algn="ctr" fontAlgn="ctr"/>
                      <a:r>
                        <a:rPr lang="mn-MN" sz="1100" u="none" strike="noStrike">
                          <a:latin typeface="Times New Roman" pitchFamily="18" charset="0"/>
                          <a:cs typeface="Times New Roman" pitchFamily="18" charset="0"/>
                        </a:rPr>
                        <a:t>1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2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3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4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5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6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7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8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9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10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11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12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r>
              <a:tr h="276227">
                <a:tc>
                  <a:txBody>
                    <a:bodyPr/>
                    <a:lstStyle/>
                    <a:p>
                      <a:pPr algn="ctr" fontAlgn="ctr"/>
                      <a:r>
                        <a:rPr lang="en-US" sz="1100" u="none" strike="noStrike">
                          <a:latin typeface="Times New Roman" pitchFamily="18" charset="0"/>
                          <a:cs typeface="Times New Roman" pitchFamily="18" charset="0"/>
                        </a:rPr>
                        <a:t>1</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Хайлуур жоншны баяжмал ФФ-97</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dirty="0" smtClean="0">
                          <a:latin typeface="Times New Roman" pitchFamily="18" charset="0"/>
                          <a:cs typeface="Times New Roman" pitchFamily="18" charset="0"/>
                        </a:rPr>
                        <a:t>   </a:t>
                      </a:r>
                      <a:r>
                        <a:rPr lang="en-US" sz="1100" u="none" strike="noStrike" dirty="0">
                          <a:latin typeface="Times New Roman" pitchFamily="18" charset="0"/>
                          <a:cs typeface="Times New Roman" pitchFamily="18" charset="0"/>
                        </a:rPr>
                        <a:t>320,0  </a:t>
                      </a:r>
                      <a:endParaRPr lang="en-US" sz="1100" b="0" i="0" u="none" strike="noStrike" dirty="0">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dirty="0">
                          <a:latin typeface="Times New Roman" pitchFamily="18" charset="0"/>
                          <a:cs typeface="Times New Roman" pitchFamily="18" charset="0"/>
                        </a:rPr>
                        <a:t>    320,0  </a:t>
                      </a:r>
                      <a:endParaRPr lang="en-US" sz="1100" b="0" i="0" u="none" strike="noStrike" dirty="0">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320,0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320,0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320,0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320,0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320,0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320,0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320,0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320,0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305,0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400,0  </a:t>
                      </a:r>
                      <a:endParaRPr lang="en-US" sz="1100" b="0" i="0" u="none" strike="noStrike">
                        <a:solidFill>
                          <a:srgbClr val="FFFFFF"/>
                        </a:solidFill>
                        <a:latin typeface="Times New Roman" pitchFamily="18" charset="0"/>
                        <a:cs typeface="Times New Roman" pitchFamily="18" charset="0"/>
                      </a:endParaRPr>
                    </a:p>
                  </a:txBody>
                  <a:tcPr marL="0" marR="0" marT="0" marB="0" anchor="ctr"/>
                </a:tc>
              </a:tr>
              <a:tr h="276227">
                <a:tc>
                  <a:txBody>
                    <a:bodyPr/>
                    <a:lstStyle/>
                    <a:p>
                      <a:pPr algn="ctr" fontAlgn="ctr"/>
                      <a:r>
                        <a:rPr lang="en-US" sz="1100" u="none" strike="noStrike">
                          <a:latin typeface="Times New Roman" pitchFamily="18" charset="0"/>
                          <a:cs typeface="Times New Roman" pitchFamily="18" charset="0"/>
                        </a:rPr>
                        <a:t>2</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Хайлуур жоншны баяжмал ФФ-95</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dirty="0" smtClean="0">
                          <a:latin typeface="Times New Roman" pitchFamily="18" charset="0"/>
                          <a:cs typeface="Times New Roman" pitchFamily="18" charset="0"/>
                        </a:rPr>
                        <a:t>   </a:t>
                      </a:r>
                      <a:r>
                        <a:rPr lang="en-US" sz="1100" u="none" strike="noStrike" dirty="0">
                          <a:latin typeface="Times New Roman" pitchFamily="18" charset="0"/>
                          <a:cs typeface="Times New Roman" pitchFamily="18" charset="0"/>
                        </a:rPr>
                        <a:t>330,0  </a:t>
                      </a:r>
                      <a:endParaRPr lang="en-US" sz="1100" b="0" i="0" u="none" strike="noStrike" dirty="0">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330,0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330,0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370,0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370,0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370,0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355,0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355,0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355,0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355,0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365,0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390,0  </a:t>
                      </a:r>
                      <a:endParaRPr lang="en-US" sz="1100" b="0" i="0" u="none" strike="noStrike">
                        <a:solidFill>
                          <a:srgbClr val="FFFFFF"/>
                        </a:solidFill>
                        <a:latin typeface="Times New Roman" pitchFamily="18" charset="0"/>
                        <a:cs typeface="Times New Roman" pitchFamily="18" charset="0"/>
                      </a:endParaRPr>
                    </a:p>
                  </a:txBody>
                  <a:tcPr marL="0" marR="0" marT="0" marB="0" anchor="ctr"/>
                </a:tc>
              </a:tr>
              <a:tr h="276227">
                <a:tc>
                  <a:txBody>
                    <a:bodyPr/>
                    <a:lstStyle/>
                    <a:p>
                      <a:pPr algn="ctr" fontAlgn="ctr"/>
                      <a:r>
                        <a:rPr lang="en-US" sz="1100" u="none" strike="noStrike">
                          <a:latin typeface="Times New Roman" pitchFamily="18" charset="0"/>
                          <a:cs typeface="Times New Roman" pitchFamily="18" charset="0"/>
                        </a:rPr>
                        <a:t>3</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Бүхэллэг жонш ФК-92</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dirty="0" smtClean="0">
                          <a:latin typeface="Times New Roman" pitchFamily="18" charset="0"/>
                          <a:cs typeface="Times New Roman" pitchFamily="18" charset="0"/>
                        </a:rPr>
                        <a:t>   </a:t>
                      </a:r>
                      <a:r>
                        <a:rPr lang="en-US" sz="1100" u="none" strike="noStrike" dirty="0">
                          <a:latin typeface="Times New Roman" pitchFamily="18" charset="0"/>
                          <a:cs typeface="Times New Roman" pitchFamily="18" charset="0"/>
                        </a:rPr>
                        <a:t>165,6  </a:t>
                      </a:r>
                      <a:endParaRPr lang="en-US" sz="1100" b="0" i="0" u="none" strike="noStrike" dirty="0">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165,6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165,6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165,6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165,6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239,2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239,2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239,2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239,2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239,2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239,2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239,2  </a:t>
                      </a:r>
                      <a:endParaRPr lang="en-US" sz="1100" b="0" i="0" u="none" strike="noStrike">
                        <a:solidFill>
                          <a:srgbClr val="FFFFFF"/>
                        </a:solidFill>
                        <a:latin typeface="Times New Roman" pitchFamily="18" charset="0"/>
                        <a:cs typeface="Times New Roman" pitchFamily="18" charset="0"/>
                      </a:endParaRPr>
                    </a:p>
                  </a:txBody>
                  <a:tcPr marL="0" marR="0" marT="0" marB="0" anchor="ctr"/>
                </a:tc>
              </a:tr>
              <a:tr h="276227">
                <a:tc>
                  <a:txBody>
                    <a:bodyPr/>
                    <a:lstStyle/>
                    <a:p>
                      <a:pPr algn="ctr" fontAlgn="ctr"/>
                      <a:r>
                        <a:rPr lang="en-US" sz="1100" u="none" strike="noStrike">
                          <a:latin typeface="Times New Roman" pitchFamily="18" charset="0"/>
                          <a:cs typeface="Times New Roman" pitchFamily="18" charset="0"/>
                        </a:rPr>
                        <a:t>4</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Бүхэллэг жонш ФК-85</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dirty="0" smtClean="0">
                          <a:latin typeface="Times New Roman" pitchFamily="18" charset="0"/>
                          <a:cs typeface="Times New Roman" pitchFamily="18" charset="0"/>
                        </a:rPr>
                        <a:t>   </a:t>
                      </a:r>
                      <a:r>
                        <a:rPr lang="en-US" sz="1100" u="none" strike="noStrike" dirty="0">
                          <a:latin typeface="Times New Roman" pitchFamily="18" charset="0"/>
                          <a:cs typeface="Times New Roman" pitchFamily="18" charset="0"/>
                        </a:rPr>
                        <a:t>153,0  </a:t>
                      </a:r>
                      <a:endParaRPr lang="en-US" sz="1100" b="0" i="0" u="none" strike="noStrike" dirty="0">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153,0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153,0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153,0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153,0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dirty="0">
                          <a:latin typeface="Times New Roman" pitchFamily="18" charset="0"/>
                          <a:cs typeface="Times New Roman" pitchFamily="18" charset="0"/>
                        </a:rPr>
                        <a:t>    221,0  </a:t>
                      </a:r>
                      <a:endParaRPr lang="en-US" sz="1100" b="0" i="0" u="none" strike="noStrike" dirty="0">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221,0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221,0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221,0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221,0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221,0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221,0  </a:t>
                      </a:r>
                      <a:endParaRPr lang="en-US" sz="1100" b="0" i="0" u="none" strike="noStrike">
                        <a:solidFill>
                          <a:srgbClr val="FFFFFF"/>
                        </a:solidFill>
                        <a:latin typeface="Times New Roman" pitchFamily="18" charset="0"/>
                        <a:cs typeface="Times New Roman" pitchFamily="18" charset="0"/>
                      </a:endParaRPr>
                    </a:p>
                  </a:txBody>
                  <a:tcPr marL="0" marR="0" marT="0" marB="0" anchor="ctr"/>
                </a:tc>
              </a:tr>
              <a:tr h="276227">
                <a:tc>
                  <a:txBody>
                    <a:bodyPr/>
                    <a:lstStyle/>
                    <a:p>
                      <a:pPr algn="ctr" fontAlgn="ctr"/>
                      <a:r>
                        <a:rPr lang="en-US" sz="1100" u="none" strike="noStrike">
                          <a:latin typeface="Times New Roman" pitchFamily="18" charset="0"/>
                          <a:cs typeface="Times New Roman" pitchFamily="18" charset="0"/>
                        </a:rPr>
                        <a:t>5</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Бүхэллэг жонш ФК-80</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dirty="0" smtClean="0">
                          <a:latin typeface="Times New Roman" pitchFamily="18" charset="0"/>
                          <a:cs typeface="Times New Roman" pitchFamily="18" charset="0"/>
                        </a:rPr>
                        <a:t>   </a:t>
                      </a:r>
                      <a:r>
                        <a:rPr lang="en-US" sz="1100" u="none" strike="noStrike" dirty="0">
                          <a:latin typeface="Times New Roman" pitchFamily="18" charset="0"/>
                          <a:cs typeface="Times New Roman" pitchFamily="18" charset="0"/>
                        </a:rPr>
                        <a:t>144,0  </a:t>
                      </a:r>
                      <a:endParaRPr lang="en-US" sz="1100" b="0" i="0" u="none" strike="noStrike" dirty="0">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144,0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144,0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144,0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144,0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208,0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208,0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208,0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208,0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208,0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208,0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208,0  </a:t>
                      </a:r>
                      <a:endParaRPr lang="en-US" sz="1100" b="0" i="0" u="none" strike="noStrike">
                        <a:solidFill>
                          <a:srgbClr val="FFFFFF"/>
                        </a:solidFill>
                        <a:latin typeface="Times New Roman" pitchFamily="18" charset="0"/>
                        <a:cs typeface="Times New Roman" pitchFamily="18" charset="0"/>
                      </a:endParaRPr>
                    </a:p>
                  </a:txBody>
                  <a:tcPr marL="0" marR="0" marT="0" marB="0" anchor="ctr"/>
                </a:tc>
              </a:tr>
              <a:tr h="276227">
                <a:tc>
                  <a:txBody>
                    <a:bodyPr/>
                    <a:lstStyle/>
                    <a:p>
                      <a:pPr algn="ctr" fontAlgn="ctr"/>
                      <a:r>
                        <a:rPr lang="en-US" sz="1100" u="none" strike="noStrike">
                          <a:latin typeface="Times New Roman" pitchFamily="18" charset="0"/>
                          <a:cs typeface="Times New Roman" pitchFamily="18" charset="0"/>
                        </a:rPr>
                        <a:t>6</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Бүхэллэг жонш ФК-75</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dirty="0" smtClean="0">
                          <a:latin typeface="Times New Roman" pitchFamily="18" charset="0"/>
                          <a:cs typeface="Times New Roman" pitchFamily="18" charset="0"/>
                        </a:rPr>
                        <a:t>   </a:t>
                      </a:r>
                      <a:r>
                        <a:rPr lang="en-US" sz="1100" u="none" strike="noStrike" dirty="0">
                          <a:latin typeface="Times New Roman" pitchFamily="18" charset="0"/>
                          <a:cs typeface="Times New Roman" pitchFamily="18" charset="0"/>
                        </a:rPr>
                        <a:t>135,0  </a:t>
                      </a:r>
                      <a:endParaRPr lang="en-US" sz="1100" b="0" i="0" u="none" strike="noStrike" dirty="0">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135,0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135,0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135,0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135,0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dirty="0">
                          <a:latin typeface="Times New Roman" pitchFamily="18" charset="0"/>
                          <a:cs typeface="Times New Roman" pitchFamily="18" charset="0"/>
                        </a:rPr>
                        <a:t>    200,0  </a:t>
                      </a:r>
                      <a:endParaRPr lang="en-US" sz="1100" b="0" i="0" u="none" strike="noStrike" dirty="0">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200,0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200,0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200,0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200,0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a:latin typeface="Times New Roman" pitchFamily="18" charset="0"/>
                          <a:cs typeface="Times New Roman" pitchFamily="18" charset="0"/>
                        </a:rPr>
                        <a:t>    200,0  </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r" fontAlgn="ctr"/>
                      <a:r>
                        <a:rPr lang="en-US" sz="1100" u="none" strike="noStrike" dirty="0">
                          <a:latin typeface="Times New Roman" pitchFamily="18" charset="0"/>
                          <a:cs typeface="Times New Roman" pitchFamily="18" charset="0"/>
                        </a:rPr>
                        <a:t>    200,0  </a:t>
                      </a:r>
                      <a:endParaRPr lang="en-US" sz="1100" b="0" i="0" u="none" strike="noStrike" dirty="0">
                        <a:solidFill>
                          <a:srgbClr val="FFFFFF"/>
                        </a:solidFill>
                        <a:latin typeface="Times New Roman" pitchFamily="18" charset="0"/>
                        <a:cs typeface="Times New Roman" pitchFamily="18" charset="0"/>
                      </a:endParaRPr>
                    </a:p>
                  </a:txBody>
                  <a:tcPr marL="0" marR="0" marT="0" marB="0" anchor="ctr"/>
                </a:tc>
              </a:tr>
            </a:tbl>
          </a:graphicData>
        </a:graphic>
      </p:graphicFrame>
      <p:graphicFrame>
        <p:nvGraphicFramePr>
          <p:cNvPr id="5" name="Chart 4"/>
          <p:cNvGraphicFramePr/>
          <p:nvPr/>
        </p:nvGraphicFramePr>
        <p:xfrm>
          <a:off x="642910" y="3786190"/>
          <a:ext cx="8215370" cy="23574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1000" dirty="0" smtClean="0"/>
              <a:t>Монгол Улсын Засгийн газрын 2007 оны 88 дугаар тогтоол, 2010 оны 39 дүгээр тогтоол, 2013 оны 131 дүгээр </a:t>
            </a:r>
            <a:br>
              <a:rPr lang="mn-MN" sz="1000" dirty="0" smtClean="0"/>
            </a:br>
            <a:r>
              <a:rPr lang="mn-MN" sz="1000" dirty="0" smtClean="0"/>
              <a:t>тогтоолд тус тус  заасны дагуу АШИГТ МАЛТМАЛЫН НӨӨЦИЙН ТӨЛБӨР ТООЦсон  “жишиг үнэ” </a:t>
            </a:r>
            <a:endParaRPr lang="en-US" sz="1000" dirty="0"/>
          </a:p>
        </p:txBody>
      </p:sp>
      <p:graphicFrame>
        <p:nvGraphicFramePr>
          <p:cNvPr id="4" name="Table 3"/>
          <p:cNvGraphicFramePr>
            <a:graphicFrameLocks noGrp="1"/>
          </p:cNvGraphicFramePr>
          <p:nvPr/>
        </p:nvGraphicFramePr>
        <p:xfrm>
          <a:off x="428596" y="928671"/>
          <a:ext cx="8429680" cy="2514600"/>
        </p:xfrm>
        <a:graphic>
          <a:graphicData uri="http://schemas.openxmlformats.org/drawingml/2006/table">
            <a:tbl>
              <a:tblPr firstRow="1" bandRow="1">
                <a:tableStyleId>{2D5ABB26-0587-4C30-8999-92F81FD0307C}</a:tableStyleId>
              </a:tblPr>
              <a:tblGrid>
                <a:gridCol w="214312"/>
                <a:gridCol w="1143008"/>
                <a:gridCol w="449040"/>
                <a:gridCol w="602120"/>
                <a:gridCol w="602120"/>
                <a:gridCol w="602120"/>
                <a:gridCol w="602120"/>
                <a:gridCol w="602120"/>
                <a:gridCol w="602120"/>
                <a:gridCol w="602120"/>
                <a:gridCol w="602120"/>
                <a:gridCol w="602120"/>
                <a:gridCol w="602120"/>
                <a:gridCol w="602120"/>
              </a:tblGrid>
              <a:tr h="138113">
                <a:tc rowSpan="3">
                  <a:txBody>
                    <a:bodyPr/>
                    <a:lstStyle/>
                    <a:p>
                      <a:pPr algn="ctr" fontAlgn="ctr"/>
                      <a:r>
                        <a:rPr lang="en-US" sz="1100" u="none" strike="noStrike" dirty="0">
                          <a:latin typeface="Times New Roman" pitchFamily="18" charset="0"/>
                          <a:cs typeface="Times New Roman" pitchFamily="18" charset="0"/>
                        </a:rPr>
                        <a:t>№</a:t>
                      </a:r>
                      <a:endParaRPr lang="en-US" sz="1100" b="0" i="0" u="none" strike="noStrike" dirty="0">
                        <a:solidFill>
                          <a:srgbClr val="FFFFFF"/>
                        </a:solidFill>
                        <a:latin typeface="Times New Roman" pitchFamily="18" charset="0"/>
                        <a:cs typeface="Times New Roman" pitchFamily="18" charset="0"/>
                      </a:endParaRPr>
                    </a:p>
                  </a:txBody>
                  <a:tcPr marL="0" marR="0" marT="0" marB="0" anchor="ctr"/>
                </a:tc>
                <a:tc rowSpan="3">
                  <a:txBody>
                    <a:bodyPr/>
                    <a:lstStyle/>
                    <a:p>
                      <a:pPr algn="ctr" fontAlgn="ctr"/>
                      <a:r>
                        <a:rPr lang="mn-MN" sz="1100" u="none" strike="noStrike" dirty="0">
                          <a:latin typeface="Times New Roman" pitchFamily="18" charset="0"/>
                          <a:cs typeface="Times New Roman" pitchFamily="18" charset="0"/>
                        </a:rPr>
                        <a:t>Бүтээгдэхүүн</a:t>
                      </a:r>
                      <a:endParaRPr lang="mn-MN" sz="1100" b="0" i="0" u="none" strike="noStrike" dirty="0">
                        <a:solidFill>
                          <a:srgbClr val="FFFFFF"/>
                        </a:solidFill>
                        <a:latin typeface="Times New Roman" pitchFamily="18" charset="0"/>
                        <a:cs typeface="Times New Roman" pitchFamily="18" charset="0"/>
                      </a:endParaRPr>
                    </a:p>
                  </a:txBody>
                  <a:tcPr marL="0" marR="0" marT="0" marB="0" anchor="ctr"/>
                </a:tc>
                <a:tc gridSpan="12">
                  <a:txBody>
                    <a:bodyPr/>
                    <a:lstStyle/>
                    <a:p>
                      <a:pPr algn="ctr" fontAlgn="ctr"/>
                      <a:r>
                        <a:rPr lang="mn-MN" sz="1100" u="none" strike="noStrike">
                          <a:latin typeface="Times New Roman" pitchFamily="18" charset="0"/>
                          <a:cs typeface="Times New Roman" pitchFamily="18" charset="0"/>
                        </a:rPr>
                        <a:t>Жишиг үнэ (ам.доллар)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113">
                <a:tc vMerge="1">
                  <a:txBody>
                    <a:bodyPr/>
                    <a:lstStyle/>
                    <a:p>
                      <a:endParaRPr lang="en-US"/>
                    </a:p>
                  </a:txBody>
                  <a:tcPr/>
                </a:tc>
                <a:tc vMerge="1">
                  <a:txBody>
                    <a:bodyPr/>
                    <a:lstStyle/>
                    <a:p>
                      <a:endParaRPr lang="en-US"/>
                    </a:p>
                  </a:txBody>
                  <a:tcPr/>
                </a:tc>
                <a:tc gridSpan="12">
                  <a:txBody>
                    <a:bodyPr/>
                    <a:lstStyle/>
                    <a:p>
                      <a:pPr algn="ctr" fontAlgn="ctr"/>
                      <a:r>
                        <a:rPr lang="mn-MN" sz="1100" u="none" strike="noStrike" dirty="0" smtClean="0">
                          <a:latin typeface="Times New Roman" pitchFamily="18" charset="0"/>
                          <a:cs typeface="Times New Roman" pitchFamily="18" charset="0"/>
                        </a:rPr>
                        <a:t>2013он</a:t>
                      </a:r>
                      <a:endParaRPr lang="mn-MN" sz="1100" b="1" i="0" u="none" strike="noStrike" dirty="0">
                        <a:solidFill>
                          <a:srgbClr val="FFFFFF"/>
                        </a:solidFill>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113">
                <a:tc vMerge="1">
                  <a:txBody>
                    <a:bodyPr/>
                    <a:lstStyle/>
                    <a:p>
                      <a:endParaRPr lang="en-US"/>
                    </a:p>
                  </a:txBody>
                  <a:tcPr/>
                </a:tc>
                <a:tc vMerge="1">
                  <a:txBody>
                    <a:bodyPr/>
                    <a:lstStyle/>
                    <a:p>
                      <a:endParaRPr lang="en-US"/>
                    </a:p>
                  </a:txBody>
                  <a:tcPr/>
                </a:tc>
                <a:tc>
                  <a:txBody>
                    <a:bodyPr/>
                    <a:lstStyle/>
                    <a:p>
                      <a:pPr algn="ctr" fontAlgn="ctr"/>
                      <a:r>
                        <a:rPr lang="mn-MN" sz="1100" u="none" strike="noStrike">
                          <a:latin typeface="Times New Roman" pitchFamily="18" charset="0"/>
                          <a:cs typeface="Times New Roman" pitchFamily="18" charset="0"/>
                        </a:rPr>
                        <a:t>1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2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3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4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5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6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7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8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9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10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11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12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r>
              <a:tr h="276227">
                <a:tc>
                  <a:txBody>
                    <a:bodyPr/>
                    <a:lstStyle/>
                    <a:p>
                      <a:pPr algn="ctr" fontAlgn="ctr"/>
                      <a:r>
                        <a:rPr lang="en-US" sz="1100" u="none" strike="noStrike">
                          <a:latin typeface="Times New Roman" pitchFamily="18" charset="0"/>
                          <a:cs typeface="Times New Roman" pitchFamily="18" charset="0"/>
                        </a:rPr>
                        <a:t>1</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Хайлуур жоншны баяжмал ФФ-97</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en-US" sz="1000" b="0" i="0" u="none" strike="noStrike" dirty="0">
                          <a:latin typeface="Times New Roman"/>
                        </a:rPr>
                        <a:t>    400,0  </a:t>
                      </a:r>
                    </a:p>
                  </a:txBody>
                  <a:tcPr marL="9525" marR="9525" marT="9525" marB="0" anchor="ctr"/>
                </a:tc>
                <a:tc>
                  <a:txBody>
                    <a:bodyPr/>
                    <a:lstStyle/>
                    <a:p>
                      <a:pPr algn="ctr" fontAlgn="ctr"/>
                      <a:r>
                        <a:rPr lang="en-US" sz="1000" b="0" i="0" u="none" strike="noStrike">
                          <a:latin typeface="Times New Roman"/>
                        </a:rPr>
                        <a:t>    407,5  </a:t>
                      </a:r>
                    </a:p>
                  </a:txBody>
                  <a:tcPr marL="9525" marR="9525" marT="9525" marB="0" anchor="ctr"/>
                </a:tc>
                <a:tc>
                  <a:txBody>
                    <a:bodyPr/>
                    <a:lstStyle/>
                    <a:p>
                      <a:pPr algn="ctr" fontAlgn="ctr"/>
                      <a:r>
                        <a:rPr lang="en-US" sz="1000" b="0" i="0" u="none" strike="noStrike">
                          <a:latin typeface="Times New Roman"/>
                        </a:rPr>
                        <a:t>    407,5  </a:t>
                      </a:r>
                    </a:p>
                  </a:txBody>
                  <a:tcPr marL="9525" marR="9525" marT="9525" marB="0" anchor="ctr"/>
                </a:tc>
                <a:tc>
                  <a:txBody>
                    <a:bodyPr/>
                    <a:lstStyle/>
                    <a:p>
                      <a:pPr algn="ctr" fontAlgn="ctr"/>
                      <a:r>
                        <a:rPr lang="en-US" sz="1000" b="0" i="0" u="none" strike="noStrike">
                          <a:latin typeface="Times New Roman"/>
                        </a:rPr>
                        <a:t>    407,5  </a:t>
                      </a:r>
                    </a:p>
                  </a:txBody>
                  <a:tcPr marL="9525" marR="9525" marT="9525" marB="0" anchor="ctr"/>
                </a:tc>
                <a:tc>
                  <a:txBody>
                    <a:bodyPr/>
                    <a:lstStyle/>
                    <a:p>
                      <a:pPr algn="ctr" fontAlgn="ctr"/>
                      <a:r>
                        <a:rPr lang="en-US" sz="1000" b="0" i="0" u="none" strike="noStrike">
                          <a:latin typeface="Times New Roman"/>
                        </a:rPr>
                        <a:t>    407,5  </a:t>
                      </a:r>
                    </a:p>
                  </a:txBody>
                  <a:tcPr marL="9525" marR="9525" marT="9525" marB="0" anchor="ctr"/>
                </a:tc>
                <a:tc>
                  <a:txBody>
                    <a:bodyPr/>
                    <a:lstStyle/>
                    <a:p>
                      <a:pPr algn="ctr" fontAlgn="ctr"/>
                      <a:r>
                        <a:rPr lang="en-US" sz="1000" b="0" i="0" u="none" strike="noStrike">
                          <a:latin typeface="Times New Roman"/>
                        </a:rPr>
                        <a:t>    371,9  </a:t>
                      </a:r>
                    </a:p>
                  </a:txBody>
                  <a:tcPr marL="9525" marR="9525" marT="9525" marB="0" anchor="ctr"/>
                </a:tc>
                <a:tc>
                  <a:txBody>
                    <a:bodyPr/>
                    <a:lstStyle/>
                    <a:p>
                      <a:pPr algn="ctr" fontAlgn="ctr"/>
                      <a:r>
                        <a:rPr lang="en-US" sz="1000" b="0" i="0" u="none" strike="noStrike">
                          <a:latin typeface="Times New Roman"/>
                        </a:rPr>
                        <a:t>    360,0  </a:t>
                      </a:r>
                    </a:p>
                  </a:txBody>
                  <a:tcPr marL="9525" marR="9525" marT="9525" marB="0" anchor="ctr"/>
                </a:tc>
                <a:tc>
                  <a:txBody>
                    <a:bodyPr/>
                    <a:lstStyle/>
                    <a:p>
                      <a:pPr algn="ctr" fontAlgn="ctr"/>
                      <a:r>
                        <a:rPr lang="en-US" sz="1000" b="0" i="0" u="none" strike="noStrike">
                          <a:latin typeface="Times New Roman"/>
                        </a:rPr>
                        <a:t>    316,0  </a:t>
                      </a:r>
                    </a:p>
                  </a:txBody>
                  <a:tcPr marL="9525" marR="9525" marT="9525" marB="0" anchor="ctr"/>
                </a:tc>
                <a:tc>
                  <a:txBody>
                    <a:bodyPr/>
                    <a:lstStyle/>
                    <a:p>
                      <a:pPr algn="ctr" fontAlgn="ctr"/>
                      <a:r>
                        <a:rPr lang="en-US" sz="1000" b="0" i="0" u="none" strike="noStrike">
                          <a:latin typeface="Times New Roman"/>
                        </a:rPr>
                        <a:t>    305,0  </a:t>
                      </a:r>
                    </a:p>
                  </a:txBody>
                  <a:tcPr marL="9525" marR="9525" marT="9525" marB="0" anchor="ctr"/>
                </a:tc>
                <a:tc>
                  <a:txBody>
                    <a:bodyPr/>
                    <a:lstStyle/>
                    <a:p>
                      <a:pPr algn="ctr" fontAlgn="ctr"/>
                      <a:r>
                        <a:rPr lang="en-US" sz="1000" b="0" i="0" u="none" strike="noStrike">
                          <a:latin typeface="Times New Roman"/>
                        </a:rPr>
                        <a:t>    305,0  </a:t>
                      </a:r>
                    </a:p>
                  </a:txBody>
                  <a:tcPr marL="9525" marR="9525" marT="9525" marB="0" anchor="ctr"/>
                </a:tc>
                <a:tc>
                  <a:txBody>
                    <a:bodyPr/>
                    <a:lstStyle/>
                    <a:p>
                      <a:pPr algn="ctr" fontAlgn="ctr"/>
                      <a:r>
                        <a:rPr lang="en-US" sz="1000" b="0" i="0" u="none" strike="noStrike">
                          <a:latin typeface="Times New Roman"/>
                        </a:rPr>
                        <a:t>    305,0  </a:t>
                      </a:r>
                    </a:p>
                  </a:txBody>
                  <a:tcPr marL="9525" marR="9525" marT="9525" marB="0" anchor="ctr"/>
                </a:tc>
                <a:tc>
                  <a:txBody>
                    <a:bodyPr/>
                    <a:lstStyle/>
                    <a:p>
                      <a:pPr algn="ctr" fontAlgn="ctr"/>
                      <a:r>
                        <a:rPr lang="en-US" sz="1000" b="0" i="0" u="none" strike="noStrike">
                          <a:latin typeface="Times New Roman"/>
                        </a:rPr>
                        <a:t>    316,3  </a:t>
                      </a:r>
                    </a:p>
                  </a:txBody>
                  <a:tcPr marL="9525" marR="9525" marT="9525" marB="0" anchor="ctr"/>
                </a:tc>
              </a:tr>
              <a:tr h="276227">
                <a:tc>
                  <a:txBody>
                    <a:bodyPr/>
                    <a:lstStyle/>
                    <a:p>
                      <a:pPr algn="ctr" fontAlgn="ctr"/>
                      <a:r>
                        <a:rPr lang="en-US" sz="1100" u="none" strike="noStrike">
                          <a:latin typeface="Times New Roman" pitchFamily="18" charset="0"/>
                          <a:cs typeface="Times New Roman" pitchFamily="18" charset="0"/>
                        </a:rPr>
                        <a:t>2</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Хайлуур жоншны баяжмал ФФ-95</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en-US" sz="1000" b="0" i="0" u="none" strike="noStrike">
                          <a:latin typeface="Times New Roman"/>
                        </a:rPr>
                        <a:t>    390,0  </a:t>
                      </a:r>
                    </a:p>
                  </a:txBody>
                  <a:tcPr marL="9525" marR="9525" marT="9525" marB="0" anchor="ctr"/>
                </a:tc>
                <a:tc>
                  <a:txBody>
                    <a:bodyPr/>
                    <a:lstStyle/>
                    <a:p>
                      <a:pPr algn="ctr" fontAlgn="ctr"/>
                      <a:r>
                        <a:rPr lang="en-US" sz="1000" b="0" i="0" u="none" strike="noStrike">
                          <a:latin typeface="Times New Roman"/>
                        </a:rPr>
                        <a:t>    399,0  </a:t>
                      </a:r>
                    </a:p>
                  </a:txBody>
                  <a:tcPr marL="9525" marR="9525" marT="9525" marB="0" anchor="ctr"/>
                </a:tc>
                <a:tc>
                  <a:txBody>
                    <a:bodyPr/>
                    <a:lstStyle/>
                    <a:p>
                      <a:pPr algn="ctr" fontAlgn="ctr"/>
                      <a:r>
                        <a:rPr lang="en-US" sz="1000" b="0" i="0" u="none" strike="noStrike">
                          <a:latin typeface="Times New Roman"/>
                        </a:rPr>
                        <a:t>    399,0  </a:t>
                      </a:r>
                    </a:p>
                  </a:txBody>
                  <a:tcPr marL="9525" marR="9525" marT="9525" marB="0" anchor="ctr"/>
                </a:tc>
                <a:tc>
                  <a:txBody>
                    <a:bodyPr/>
                    <a:lstStyle/>
                    <a:p>
                      <a:pPr algn="ctr" fontAlgn="ctr"/>
                      <a:r>
                        <a:rPr lang="en-US" sz="1000" b="0" i="0" u="none" strike="noStrike">
                          <a:latin typeface="Times New Roman"/>
                        </a:rPr>
                        <a:t>    399,0  </a:t>
                      </a:r>
                    </a:p>
                  </a:txBody>
                  <a:tcPr marL="9525" marR="9525" marT="9525" marB="0" anchor="ctr"/>
                </a:tc>
                <a:tc>
                  <a:txBody>
                    <a:bodyPr/>
                    <a:lstStyle/>
                    <a:p>
                      <a:pPr algn="ctr" fontAlgn="ctr"/>
                      <a:r>
                        <a:rPr lang="en-US" sz="1000" b="0" i="0" u="none" strike="noStrike">
                          <a:latin typeface="Times New Roman"/>
                        </a:rPr>
                        <a:t>    399,1  </a:t>
                      </a:r>
                    </a:p>
                  </a:txBody>
                  <a:tcPr marL="9525" marR="9525" marT="9525" marB="0" anchor="ctr"/>
                </a:tc>
                <a:tc>
                  <a:txBody>
                    <a:bodyPr/>
                    <a:lstStyle/>
                    <a:p>
                      <a:pPr algn="ctr" fontAlgn="ctr"/>
                      <a:r>
                        <a:rPr lang="en-US" sz="1000" b="0" i="0" u="none" strike="noStrike">
                          <a:latin typeface="Times New Roman"/>
                        </a:rPr>
                        <a:t>    364,2  </a:t>
                      </a:r>
                    </a:p>
                  </a:txBody>
                  <a:tcPr marL="9525" marR="9525" marT="9525" marB="0" anchor="ctr"/>
                </a:tc>
                <a:tc>
                  <a:txBody>
                    <a:bodyPr/>
                    <a:lstStyle/>
                    <a:p>
                      <a:pPr algn="ctr" fontAlgn="ctr"/>
                      <a:r>
                        <a:rPr lang="en-US" sz="1000" b="0" i="0" u="none" strike="noStrike">
                          <a:latin typeface="Times New Roman"/>
                        </a:rPr>
                        <a:t>    352,6  </a:t>
                      </a:r>
                    </a:p>
                  </a:txBody>
                  <a:tcPr marL="9525" marR="9525" marT="9525" marB="0" anchor="ctr"/>
                </a:tc>
                <a:tc>
                  <a:txBody>
                    <a:bodyPr/>
                    <a:lstStyle/>
                    <a:p>
                      <a:pPr algn="ctr" fontAlgn="ctr"/>
                      <a:r>
                        <a:rPr lang="en-US" sz="1000" b="0" i="0" u="none" strike="noStrike">
                          <a:latin typeface="Times New Roman"/>
                        </a:rPr>
                        <a:t>    309,5  </a:t>
                      </a:r>
                    </a:p>
                  </a:txBody>
                  <a:tcPr marL="9525" marR="9525" marT="9525" marB="0" anchor="ctr"/>
                </a:tc>
                <a:tc>
                  <a:txBody>
                    <a:bodyPr/>
                    <a:lstStyle/>
                    <a:p>
                      <a:pPr algn="ctr" fontAlgn="ctr"/>
                      <a:r>
                        <a:rPr lang="en-US" sz="1000" b="0" i="0" u="none" strike="noStrike">
                          <a:latin typeface="Times New Roman"/>
                        </a:rPr>
                        <a:t>    298,7  </a:t>
                      </a:r>
                    </a:p>
                  </a:txBody>
                  <a:tcPr marL="9525" marR="9525" marT="9525" marB="0" anchor="ctr"/>
                </a:tc>
                <a:tc>
                  <a:txBody>
                    <a:bodyPr/>
                    <a:lstStyle/>
                    <a:p>
                      <a:pPr algn="ctr" fontAlgn="ctr"/>
                      <a:r>
                        <a:rPr lang="en-US" sz="1000" b="0" i="0" u="none" strike="noStrike">
                          <a:latin typeface="Times New Roman"/>
                        </a:rPr>
                        <a:t>    298,7  </a:t>
                      </a:r>
                    </a:p>
                  </a:txBody>
                  <a:tcPr marL="9525" marR="9525" marT="9525" marB="0" anchor="ctr"/>
                </a:tc>
                <a:tc>
                  <a:txBody>
                    <a:bodyPr/>
                    <a:lstStyle/>
                    <a:p>
                      <a:pPr algn="ctr" fontAlgn="ctr"/>
                      <a:r>
                        <a:rPr lang="en-US" sz="1000" b="0" i="0" u="none" strike="noStrike">
                          <a:latin typeface="Times New Roman"/>
                        </a:rPr>
                        <a:t>    298,7  </a:t>
                      </a:r>
                    </a:p>
                  </a:txBody>
                  <a:tcPr marL="9525" marR="9525" marT="9525" marB="0" anchor="ctr"/>
                </a:tc>
                <a:tc>
                  <a:txBody>
                    <a:bodyPr/>
                    <a:lstStyle/>
                    <a:p>
                      <a:pPr algn="ctr" fontAlgn="ctr"/>
                      <a:r>
                        <a:rPr lang="en-US" sz="1000" b="0" i="0" u="none" strike="noStrike">
                          <a:latin typeface="Times New Roman"/>
                        </a:rPr>
                        <a:t>    309,7  </a:t>
                      </a:r>
                    </a:p>
                  </a:txBody>
                  <a:tcPr marL="9525" marR="9525" marT="9525" marB="0" anchor="ctr"/>
                </a:tc>
              </a:tr>
              <a:tr h="276227">
                <a:tc>
                  <a:txBody>
                    <a:bodyPr/>
                    <a:lstStyle/>
                    <a:p>
                      <a:pPr algn="ctr" fontAlgn="ctr"/>
                      <a:r>
                        <a:rPr lang="en-US" sz="1100" u="none" strike="noStrike">
                          <a:latin typeface="Times New Roman" pitchFamily="18" charset="0"/>
                          <a:cs typeface="Times New Roman" pitchFamily="18" charset="0"/>
                        </a:rPr>
                        <a:t>3</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Бүхэллэг жонш ФК-92</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en-US" sz="1000" b="0" i="0" u="none" strike="noStrike">
                          <a:latin typeface="Times New Roman"/>
                        </a:rPr>
                        <a:t>    239,2  </a:t>
                      </a:r>
                    </a:p>
                  </a:txBody>
                  <a:tcPr marL="9525" marR="9525" marT="9525" marB="0" anchor="ctr"/>
                </a:tc>
                <a:tc>
                  <a:txBody>
                    <a:bodyPr/>
                    <a:lstStyle/>
                    <a:p>
                      <a:pPr algn="ctr" fontAlgn="ctr"/>
                      <a:r>
                        <a:rPr lang="en-US" sz="1000" b="0" i="0" u="none" strike="noStrike">
                          <a:latin typeface="Times New Roman"/>
                        </a:rPr>
                        <a:t>    239,2  </a:t>
                      </a:r>
                    </a:p>
                  </a:txBody>
                  <a:tcPr marL="9525" marR="9525" marT="9525" marB="0" anchor="ctr"/>
                </a:tc>
                <a:tc>
                  <a:txBody>
                    <a:bodyPr/>
                    <a:lstStyle/>
                    <a:p>
                      <a:pPr algn="ctr" fontAlgn="ctr"/>
                      <a:r>
                        <a:rPr lang="en-US" sz="1000" b="0" i="0" u="none" strike="noStrike" dirty="0">
                          <a:latin typeface="Times New Roman"/>
                        </a:rPr>
                        <a:t>    239,2  </a:t>
                      </a:r>
                    </a:p>
                  </a:txBody>
                  <a:tcPr marL="9525" marR="9525" marT="9525" marB="0" anchor="ctr"/>
                </a:tc>
                <a:tc>
                  <a:txBody>
                    <a:bodyPr/>
                    <a:lstStyle/>
                    <a:p>
                      <a:pPr algn="ctr" fontAlgn="ctr"/>
                      <a:r>
                        <a:rPr lang="en-US" sz="1000" b="0" i="0" u="none" strike="noStrike">
                          <a:latin typeface="Times New Roman"/>
                        </a:rPr>
                        <a:t>    239,2  </a:t>
                      </a:r>
                    </a:p>
                  </a:txBody>
                  <a:tcPr marL="9525" marR="9525" marT="9525" marB="0" anchor="ctr"/>
                </a:tc>
                <a:tc>
                  <a:txBody>
                    <a:bodyPr/>
                    <a:lstStyle/>
                    <a:p>
                      <a:pPr algn="ctr" fontAlgn="ctr"/>
                      <a:r>
                        <a:rPr lang="en-US" sz="1000" b="0" i="0" u="none" strike="noStrike">
                          <a:latin typeface="Times New Roman"/>
                        </a:rPr>
                        <a:t>    239,2  </a:t>
                      </a:r>
                    </a:p>
                  </a:txBody>
                  <a:tcPr marL="9525" marR="9525" marT="9525" marB="0" anchor="ctr"/>
                </a:tc>
                <a:tc>
                  <a:txBody>
                    <a:bodyPr/>
                    <a:lstStyle/>
                    <a:p>
                      <a:pPr algn="ctr" fontAlgn="ctr"/>
                      <a:r>
                        <a:rPr lang="en-US" sz="1000" b="0" i="0" u="none" strike="noStrike">
                          <a:latin typeface="Times New Roman"/>
                        </a:rPr>
                        <a:t>    342,3  </a:t>
                      </a:r>
                    </a:p>
                  </a:txBody>
                  <a:tcPr marL="9525" marR="9525" marT="9525" marB="0" anchor="ctr"/>
                </a:tc>
                <a:tc>
                  <a:txBody>
                    <a:bodyPr/>
                    <a:lstStyle/>
                    <a:p>
                      <a:pPr algn="ctr" fontAlgn="ctr"/>
                      <a:r>
                        <a:rPr lang="en-US" sz="1000" b="0" i="0" u="none" strike="noStrike">
                          <a:latin typeface="Times New Roman"/>
                        </a:rPr>
                        <a:t>    324,7  </a:t>
                      </a:r>
                    </a:p>
                  </a:txBody>
                  <a:tcPr marL="9525" marR="9525" marT="9525" marB="0" anchor="ctr"/>
                </a:tc>
                <a:tc>
                  <a:txBody>
                    <a:bodyPr/>
                    <a:lstStyle/>
                    <a:p>
                      <a:pPr algn="ctr" fontAlgn="ctr"/>
                      <a:r>
                        <a:rPr lang="en-US" sz="1000" b="0" i="0" u="none" strike="noStrike">
                          <a:latin typeface="Times New Roman"/>
                        </a:rPr>
                        <a:t>    272,8  </a:t>
                      </a:r>
                    </a:p>
                  </a:txBody>
                  <a:tcPr marL="9525" marR="9525" marT="9525" marB="0" anchor="ctr"/>
                </a:tc>
                <a:tc>
                  <a:txBody>
                    <a:bodyPr/>
                    <a:lstStyle/>
                    <a:p>
                      <a:pPr algn="ctr" fontAlgn="ctr"/>
                      <a:r>
                        <a:rPr lang="en-US" sz="1000" b="0" i="0" u="none" strike="noStrike">
                          <a:latin typeface="Times New Roman"/>
                        </a:rPr>
                        <a:t>    259,8  </a:t>
                      </a:r>
                    </a:p>
                  </a:txBody>
                  <a:tcPr marL="9525" marR="9525" marT="9525" marB="0" anchor="ctr"/>
                </a:tc>
                <a:tc>
                  <a:txBody>
                    <a:bodyPr/>
                    <a:lstStyle/>
                    <a:p>
                      <a:pPr algn="ctr" fontAlgn="ctr"/>
                      <a:r>
                        <a:rPr lang="en-US" sz="1000" b="0" i="0" u="none" strike="noStrike">
                          <a:latin typeface="Times New Roman"/>
                        </a:rPr>
                        <a:t>    259,8  </a:t>
                      </a:r>
                    </a:p>
                  </a:txBody>
                  <a:tcPr marL="9525" marR="9525" marT="9525" marB="0" anchor="ctr"/>
                </a:tc>
                <a:tc>
                  <a:txBody>
                    <a:bodyPr/>
                    <a:lstStyle/>
                    <a:p>
                      <a:pPr algn="ctr" fontAlgn="ctr"/>
                      <a:r>
                        <a:rPr lang="en-US" sz="1000" b="0" i="0" u="none" strike="noStrike">
                          <a:latin typeface="Times New Roman"/>
                        </a:rPr>
                        <a:t>    259,8  </a:t>
                      </a:r>
                    </a:p>
                  </a:txBody>
                  <a:tcPr marL="9525" marR="9525" marT="9525" marB="0" anchor="ctr"/>
                </a:tc>
                <a:tc>
                  <a:txBody>
                    <a:bodyPr/>
                    <a:lstStyle/>
                    <a:p>
                      <a:pPr algn="ctr" fontAlgn="ctr"/>
                      <a:r>
                        <a:rPr lang="en-US" sz="1000" b="0" i="0" u="none" strike="noStrike">
                          <a:latin typeface="Times New Roman"/>
                        </a:rPr>
                        <a:t>    259,8  </a:t>
                      </a:r>
                    </a:p>
                  </a:txBody>
                  <a:tcPr marL="9525" marR="9525" marT="9525" marB="0" anchor="ctr"/>
                </a:tc>
              </a:tr>
              <a:tr h="276227">
                <a:tc>
                  <a:txBody>
                    <a:bodyPr/>
                    <a:lstStyle/>
                    <a:p>
                      <a:pPr algn="ctr" fontAlgn="ctr"/>
                      <a:r>
                        <a:rPr lang="en-US" sz="1100" u="none" strike="noStrike">
                          <a:latin typeface="Times New Roman" pitchFamily="18" charset="0"/>
                          <a:cs typeface="Times New Roman" pitchFamily="18" charset="0"/>
                        </a:rPr>
                        <a:t>4</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Бүхэллэг жонш ФК-85</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en-US" sz="1000" b="0" i="0" u="none" strike="noStrike">
                          <a:latin typeface="Times New Roman"/>
                        </a:rPr>
                        <a:t>    221,0  </a:t>
                      </a:r>
                    </a:p>
                  </a:txBody>
                  <a:tcPr marL="9525" marR="9525" marT="9525" marB="0" anchor="ctr"/>
                </a:tc>
                <a:tc>
                  <a:txBody>
                    <a:bodyPr/>
                    <a:lstStyle/>
                    <a:p>
                      <a:pPr algn="ctr" fontAlgn="ctr"/>
                      <a:r>
                        <a:rPr lang="en-US" sz="1000" b="0" i="0" u="none" strike="noStrike">
                          <a:latin typeface="Times New Roman"/>
                        </a:rPr>
                        <a:t>    221,0  </a:t>
                      </a:r>
                    </a:p>
                  </a:txBody>
                  <a:tcPr marL="9525" marR="9525" marT="9525" marB="0" anchor="ctr"/>
                </a:tc>
                <a:tc>
                  <a:txBody>
                    <a:bodyPr/>
                    <a:lstStyle/>
                    <a:p>
                      <a:pPr algn="ctr" fontAlgn="ctr"/>
                      <a:r>
                        <a:rPr lang="en-US" sz="1000" b="0" i="0" u="none" strike="noStrike">
                          <a:latin typeface="Times New Roman"/>
                        </a:rPr>
                        <a:t>    221,0  </a:t>
                      </a:r>
                    </a:p>
                  </a:txBody>
                  <a:tcPr marL="9525" marR="9525" marT="9525" marB="0" anchor="ctr"/>
                </a:tc>
                <a:tc>
                  <a:txBody>
                    <a:bodyPr/>
                    <a:lstStyle/>
                    <a:p>
                      <a:pPr algn="ctr" fontAlgn="ctr"/>
                      <a:r>
                        <a:rPr lang="en-US" sz="1000" b="0" i="0" u="none" strike="noStrike">
                          <a:latin typeface="Times New Roman"/>
                        </a:rPr>
                        <a:t>    221,0  </a:t>
                      </a:r>
                    </a:p>
                  </a:txBody>
                  <a:tcPr marL="9525" marR="9525" marT="9525" marB="0" anchor="ctr"/>
                </a:tc>
                <a:tc>
                  <a:txBody>
                    <a:bodyPr/>
                    <a:lstStyle/>
                    <a:p>
                      <a:pPr algn="ctr" fontAlgn="ctr"/>
                      <a:r>
                        <a:rPr lang="en-US" sz="1000" b="0" i="0" u="none" strike="noStrike">
                          <a:latin typeface="Times New Roman"/>
                        </a:rPr>
                        <a:t>    221,0  </a:t>
                      </a:r>
                    </a:p>
                  </a:txBody>
                  <a:tcPr marL="9525" marR="9525" marT="9525" marB="0" anchor="ctr"/>
                </a:tc>
                <a:tc>
                  <a:txBody>
                    <a:bodyPr/>
                    <a:lstStyle/>
                    <a:p>
                      <a:pPr algn="ctr" fontAlgn="ctr"/>
                      <a:r>
                        <a:rPr lang="en-US" sz="1000" b="0" i="0" u="none" strike="noStrike">
                          <a:latin typeface="Times New Roman"/>
                        </a:rPr>
                        <a:t>    316,3  </a:t>
                      </a:r>
                    </a:p>
                  </a:txBody>
                  <a:tcPr marL="9525" marR="9525" marT="9525" marB="0" anchor="ctr"/>
                </a:tc>
                <a:tc>
                  <a:txBody>
                    <a:bodyPr/>
                    <a:lstStyle/>
                    <a:p>
                      <a:pPr algn="ctr" fontAlgn="ctr"/>
                      <a:r>
                        <a:rPr lang="en-US" sz="1000" b="0" i="0" u="none" strike="noStrike">
                          <a:latin typeface="Times New Roman"/>
                        </a:rPr>
                        <a:t>    300,0  </a:t>
                      </a:r>
                    </a:p>
                  </a:txBody>
                  <a:tcPr marL="9525" marR="9525" marT="9525" marB="0" anchor="ctr"/>
                </a:tc>
                <a:tc>
                  <a:txBody>
                    <a:bodyPr/>
                    <a:lstStyle/>
                    <a:p>
                      <a:pPr algn="ctr" fontAlgn="ctr"/>
                      <a:r>
                        <a:rPr lang="en-US" sz="1000" b="0" i="0" u="none" strike="noStrike">
                          <a:latin typeface="Times New Roman"/>
                        </a:rPr>
                        <a:t>    252,0  </a:t>
                      </a:r>
                    </a:p>
                  </a:txBody>
                  <a:tcPr marL="9525" marR="9525" marT="9525" marB="0" anchor="ctr"/>
                </a:tc>
                <a:tc>
                  <a:txBody>
                    <a:bodyPr/>
                    <a:lstStyle/>
                    <a:p>
                      <a:pPr algn="ctr" fontAlgn="ctr"/>
                      <a:r>
                        <a:rPr lang="en-US" sz="1000" b="0" i="0" u="none" strike="noStrike">
                          <a:latin typeface="Times New Roman"/>
                        </a:rPr>
                        <a:t>    240,0  </a:t>
                      </a:r>
                    </a:p>
                  </a:txBody>
                  <a:tcPr marL="9525" marR="9525" marT="9525" marB="0" anchor="ctr"/>
                </a:tc>
                <a:tc>
                  <a:txBody>
                    <a:bodyPr/>
                    <a:lstStyle/>
                    <a:p>
                      <a:pPr algn="ctr" fontAlgn="ctr"/>
                      <a:r>
                        <a:rPr lang="en-US" sz="1000" b="0" i="0" u="none" strike="noStrike">
                          <a:latin typeface="Times New Roman"/>
                        </a:rPr>
                        <a:t>    240,0  </a:t>
                      </a:r>
                    </a:p>
                  </a:txBody>
                  <a:tcPr marL="9525" marR="9525" marT="9525" marB="0" anchor="ctr"/>
                </a:tc>
                <a:tc>
                  <a:txBody>
                    <a:bodyPr/>
                    <a:lstStyle/>
                    <a:p>
                      <a:pPr algn="ctr" fontAlgn="ctr"/>
                      <a:r>
                        <a:rPr lang="en-US" sz="1000" b="0" i="0" u="none" strike="noStrike">
                          <a:latin typeface="Times New Roman"/>
                        </a:rPr>
                        <a:t>    240,0  </a:t>
                      </a:r>
                    </a:p>
                  </a:txBody>
                  <a:tcPr marL="9525" marR="9525" marT="9525" marB="0" anchor="ctr"/>
                </a:tc>
                <a:tc>
                  <a:txBody>
                    <a:bodyPr/>
                    <a:lstStyle/>
                    <a:p>
                      <a:pPr algn="ctr" fontAlgn="ctr"/>
                      <a:r>
                        <a:rPr lang="en-US" sz="1000" b="0" i="0" u="none" strike="noStrike">
                          <a:latin typeface="Times New Roman"/>
                        </a:rPr>
                        <a:t>    240,0  </a:t>
                      </a:r>
                    </a:p>
                  </a:txBody>
                  <a:tcPr marL="9525" marR="9525" marT="9525" marB="0" anchor="ctr"/>
                </a:tc>
              </a:tr>
              <a:tr h="276227">
                <a:tc>
                  <a:txBody>
                    <a:bodyPr/>
                    <a:lstStyle/>
                    <a:p>
                      <a:pPr algn="ctr" fontAlgn="ctr"/>
                      <a:r>
                        <a:rPr lang="en-US" sz="1100" u="none" strike="noStrike">
                          <a:latin typeface="Times New Roman" pitchFamily="18" charset="0"/>
                          <a:cs typeface="Times New Roman" pitchFamily="18" charset="0"/>
                        </a:rPr>
                        <a:t>5</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Бүхэллэг жонш ФК-80</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en-US" sz="1000" b="0" i="0" u="none" strike="noStrike">
                          <a:latin typeface="Times New Roman"/>
                        </a:rPr>
                        <a:t>    208,0  </a:t>
                      </a:r>
                    </a:p>
                  </a:txBody>
                  <a:tcPr marL="9525" marR="9525" marT="9525" marB="0" anchor="ctr"/>
                </a:tc>
                <a:tc>
                  <a:txBody>
                    <a:bodyPr/>
                    <a:lstStyle/>
                    <a:p>
                      <a:pPr algn="ctr" fontAlgn="ctr"/>
                      <a:r>
                        <a:rPr lang="en-US" sz="1000" b="0" i="0" u="none" strike="noStrike">
                          <a:latin typeface="Times New Roman"/>
                        </a:rPr>
                        <a:t>    195,0  </a:t>
                      </a:r>
                    </a:p>
                  </a:txBody>
                  <a:tcPr marL="9525" marR="9525" marT="9525" marB="0" anchor="ctr"/>
                </a:tc>
                <a:tc>
                  <a:txBody>
                    <a:bodyPr/>
                    <a:lstStyle/>
                    <a:p>
                      <a:pPr algn="ctr" fontAlgn="ctr"/>
                      <a:r>
                        <a:rPr lang="en-US" sz="1000" b="0" i="0" u="none" strike="noStrike">
                          <a:latin typeface="Times New Roman"/>
                        </a:rPr>
                        <a:t>    195,0  </a:t>
                      </a:r>
                    </a:p>
                  </a:txBody>
                  <a:tcPr marL="9525" marR="9525" marT="9525" marB="0" anchor="ctr"/>
                </a:tc>
                <a:tc>
                  <a:txBody>
                    <a:bodyPr/>
                    <a:lstStyle/>
                    <a:p>
                      <a:pPr algn="ctr" fontAlgn="ctr"/>
                      <a:r>
                        <a:rPr lang="en-US" sz="1000" b="0" i="0" u="none" strike="noStrike">
                          <a:latin typeface="Times New Roman"/>
                        </a:rPr>
                        <a:t>    208,0  </a:t>
                      </a:r>
                    </a:p>
                  </a:txBody>
                  <a:tcPr marL="9525" marR="9525" marT="9525" marB="0" anchor="ctr"/>
                </a:tc>
                <a:tc>
                  <a:txBody>
                    <a:bodyPr/>
                    <a:lstStyle/>
                    <a:p>
                      <a:pPr algn="ctr" fontAlgn="ctr"/>
                      <a:r>
                        <a:rPr lang="en-US" sz="1000" b="0" i="0" u="none" strike="noStrike">
                          <a:latin typeface="Times New Roman"/>
                        </a:rPr>
                        <a:t>    208,0  </a:t>
                      </a:r>
                    </a:p>
                  </a:txBody>
                  <a:tcPr marL="9525" marR="9525" marT="9525" marB="0" anchor="ctr"/>
                </a:tc>
                <a:tc>
                  <a:txBody>
                    <a:bodyPr/>
                    <a:lstStyle/>
                    <a:p>
                      <a:pPr algn="ctr" fontAlgn="ctr"/>
                      <a:r>
                        <a:rPr lang="en-US" sz="1000" b="0" i="0" u="none" strike="noStrike">
                          <a:latin typeface="Times New Roman"/>
                        </a:rPr>
                        <a:t>    296,3  </a:t>
                      </a:r>
                    </a:p>
                  </a:txBody>
                  <a:tcPr marL="9525" marR="9525" marT="9525" marB="0" anchor="ctr"/>
                </a:tc>
                <a:tc>
                  <a:txBody>
                    <a:bodyPr/>
                    <a:lstStyle/>
                    <a:p>
                      <a:pPr algn="ctr" fontAlgn="ctr"/>
                      <a:r>
                        <a:rPr lang="en-US" sz="1000" b="0" i="0" u="none" strike="noStrike">
                          <a:latin typeface="Times New Roman"/>
                        </a:rPr>
                        <a:t>    280,0  </a:t>
                      </a:r>
                    </a:p>
                  </a:txBody>
                  <a:tcPr marL="9525" marR="9525" marT="9525" marB="0" anchor="ctr"/>
                </a:tc>
                <a:tc>
                  <a:txBody>
                    <a:bodyPr/>
                    <a:lstStyle/>
                    <a:p>
                      <a:pPr algn="ctr" fontAlgn="ctr"/>
                      <a:r>
                        <a:rPr lang="en-US" sz="1000" b="0" i="0" u="none" strike="noStrike">
                          <a:latin typeface="Times New Roman"/>
                        </a:rPr>
                        <a:t>    224,0  </a:t>
                      </a:r>
                    </a:p>
                  </a:txBody>
                  <a:tcPr marL="9525" marR="9525" marT="9525" marB="0" anchor="ctr"/>
                </a:tc>
                <a:tc>
                  <a:txBody>
                    <a:bodyPr/>
                    <a:lstStyle/>
                    <a:p>
                      <a:pPr algn="ctr" fontAlgn="ctr"/>
                      <a:r>
                        <a:rPr lang="en-US" sz="1000" b="0" i="0" u="none" strike="noStrike">
                          <a:latin typeface="Times New Roman"/>
                        </a:rPr>
                        <a:t>    210,0  </a:t>
                      </a:r>
                    </a:p>
                  </a:txBody>
                  <a:tcPr marL="9525" marR="9525" marT="9525" marB="0" anchor="ctr"/>
                </a:tc>
                <a:tc>
                  <a:txBody>
                    <a:bodyPr/>
                    <a:lstStyle/>
                    <a:p>
                      <a:pPr algn="ctr" fontAlgn="ctr"/>
                      <a:r>
                        <a:rPr lang="en-US" sz="1000" b="0" i="0" u="none" strike="noStrike">
                          <a:latin typeface="Times New Roman"/>
                        </a:rPr>
                        <a:t>    210,0  </a:t>
                      </a:r>
                    </a:p>
                  </a:txBody>
                  <a:tcPr marL="9525" marR="9525" marT="9525" marB="0" anchor="ctr"/>
                </a:tc>
                <a:tc>
                  <a:txBody>
                    <a:bodyPr/>
                    <a:lstStyle/>
                    <a:p>
                      <a:pPr algn="ctr" fontAlgn="ctr"/>
                      <a:r>
                        <a:rPr lang="en-US" sz="1000" b="0" i="0" u="none" strike="noStrike">
                          <a:latin typeface="Times New Roman"/>
                        </a:rPr>
                        <a:t>    210,0  </a:t>
                      </a:r>
                    </a:p>
                  </a:txBody>
                  <a:tcPr marL="9525" marR="9525" marT="9525" marB="0" anchor="ctr"/>
                </a:tc>
                <a:tc>
                  <a:txBody>
                    <a:bodyPr/>
                    <a:lstStyle/>
                    <a:p>
                      <a:pPr algn="ctr" fontAlgn="ctr"/>
                      <a:r>
                        <a:rPr lang="en-US" sz="1000" b="0" i="0" u="none" strike="noStrike">
                          <a:latin typeface="Times New Roman"/>
                        </a:rPr>
                        <a:t>    210,0  </a:t>
                      </a:r>
                    </a:p>
                  </a:txBody>
                  <a:tcPr marL="9525" marR="9525" marT="9525" marB="0" anchor="ctr"/>
                </a:tc>
              </a:tr>
              <a:tr h="276227">
                <a:tc>
                  <a:txBody>
                    <a:bodyPr/>
                    <a:lstStyle/>
                    <a:p>
                      <a:pPr algn="ctr" fontAlgn="ctr"/>
                      <a:r>
                        <a:rPr lang="en-US" sz="1100" u="none" strike="noStrike">
                          <a:latin typeface="Times New Roman" pitchFamily="18" charset="0"/>
                          <a:cs typeface="Times New Roman" pitchFamily="18" charset="0"/>
                        </a:rPr>
                        <a:t>6</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Бүхэллэг жонш ФК-75</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en-US" sz="1000" b="0" i="0" u="none" strike="noStrike">
                          <a:latin typeface="Times New Roman"/>
                        </a:rPr>
                        <a:t>    200,0  </a:t>
                      </a:r>
                    </a:p>
                  </a:txBody>
                  <a:tcPr marL="9525" marR="9525" marT="9525" marB="0" anchor="ctr"/>
                </a:tc>
                <a:tc>
                  <a:txBody>
                    <a:bodyPr/>
                    <a:lstStyle/>
                    <a:p>
                      <a:pPr algn="ctr" fontAlgn="ctr"/>
                      <a:r>
                        <a:rPr lang="en-US" sz="1000" b="0" i="0" u="none" strike="noStrike">
                          <a:latin typeface="Times New Roman"/>
                        </a:rPr>
                        <a:t>    195,0  </a:t>
                      </a:r>
                    </a:p>
                  </a:txBody>
                  <a:tcPr marL="9525" marR="9525" marT="9525" marB="0" anchor="ctr"/>
                </a:tc>
                <a:tc>
                  <a:txBody>
                    <a:bodyPr/>
                    <a:lstStyle/>
                    <a:p>
                      <a:pPr algn="ctr" fontAlgn="ctr"/>
                      <a:r>
                        <a:rPr lang="en-US" sz="1000" b="0" i="0" u="none" strike="noStrike">
                          <a:latin typeface="Times New Roman"/>
                        </a:rPr>
                        <a:t>    195,0  </a:t>
                      </a:r>
                    </a:p>
                  </a:txBody>
                  <a:tcPr marL="9525" marR="9525" marT="9525" marB="0" anchor="ctr"/>
                </a:tc>
                <a:tc>
                  <a:txBody>
                    <a:bodyPr/>
                    <a:lstStyle/>
                    <a:p>
                      <a:pPr algn="ctr" fontAlgn="ctr"/>
                      <a:r>
                        <a:rPr lang="en-US" sz="1000" b="0" i="0" u="none" strike="noStrike">
                          <a:latin typeface="Times New Roman"/>
                        </a:rPr>
                        <a:t>    195,0  </a:t>
                      </a:r>
                    </a:p>
                  </a:txBody>
                  <a:tcPr marL="9525" marR="9525" marT="9525" marB="0" anchor="ctr"/>
                </a:tc>
                <a:tc>
                  <a:txBody>
                    <a:bodyPr/>
                    <a:lstStyle/>
                    <a:p>
                      <a:pPr algn="ctr" fontAlgn="ctr"/>
                      <a:r>
                        <a:rPr lang="en-US" sz="1000" b="0" i="0" u="none" strike="noStrike">
                          <a:latin typeface="Times New Roman"/>
                        </a:rPr>
                        <a:t>    195,0  </a:t>
                      </a:r>
                    </a:p>
                  </a:txBody>
                  <a:tcPr marL="9525" marR="9525" marT="9525" marB="0" anchor="ctr"/>
                </a:tc>
                <a:tc>
                  <a:txBody>
                    <a:bodyPr/>
                    <a:lstStyle/>
                    <a:p>
                      <a:pPr algn="ctr" fontAlgn="ctr"/>
                      <a:r>
                        <a:rPr lang="en-US" sz="1000" b="0" i="0" u="none" strike="noStrike">
                          <a:latin typeface="Times New Roman"/>
                        </a:rPr>
                        <a:t>    210,0  </a:t>
                      </a:r>
                    </a:p>
                  </a:txBody>
                  <a:tcPr marL="9525" marR="9525" marT="9525" marB="0" anchor="ctr"/>
                </a:tc>
                <a:tc>
                  <a:txBody>
                    <a:bodyPr/>
                    <a:lstStyle/>
                    <a:p>
                      <a:pPr algn="ctr" fontAlgn="ctr"/>
                      <a:r>
                        <a:rPr lang="en-US" sz="1000" b="0" i="0" u="none" strike="noStrike">
                          <a:latin typeface="Times New Roman"/>
                        </a:rPr>
                        <a:t>    210,0  </a:t>
                      </a:r>
                    </a:p>
                  </a:txBody>
                  <a:tcPr marL="9525" marR="9525" marT="9525" marB="0" anchor="ctr"/>
                </a:tc>
                <a:tc>
                  <a:txBody>
                    <a:bodyPr/>
                    <a:lstStyle/>
                    <a:p>
                      <a:pPr algn="ctr" fontAlgn="ctr"/>
                      <a:r>
                        <a:rPr lang="en-US" sz="1000" b="0" i="0" u="none" strike="noStrike">
                          <a:latin typeface="Times New Roman"/>
                        </a:rPr>
                        <a:t>    210,0  </a:t>
                      </a:r>
                    </a:p>
                  </a:txBody>
                  <a:tcPr marL="9525" marR="9525" marT="9525" marB="0" anchor="ctr"/>
                </a:tc>
                <a:tc>
                  <a:txBody>
                    <a:bodyPr/>
                    <a:lstStyle/>
                    <a:p>
                      <a:pPr algn="ctr" fontAlgn="ctr"/>
                      <a:r>
                        <a:rPr lang="en-US" sz="1000" b="0" i="0" u="none" strike="noStrike">
                          <a:latin typeface="Times New Roman"/>
                        </a:rPr>
                        <a:t>    196,9  </a:t>
                      </a:r>
                    </a:p>
                  </a:txBody>
                  <a:tcPr marL="9525" marR="9525" marT="9525" marB="0" anchor="ctr"/>
                </a:tc>
                <a:tc>
                  <a:txBody>
                    <a:bodyPr/>
                    <a:lstStyle/>
                    <a:p>
                      <a:pPr algn="ctr" fontAlgn="ctr"/>
                      <a:r>
                        <a:rPr lang="en-US" sz="1000" b="0" i="0" u="none" strike="noStrike">
                          <a:latin typeface="Times New Roman"/>
                        </a:rPr>
                        <a:t>    196,9  </a:t>
                      </a:r>
                    </a:p>
                  </a:txBody>
                  <a:tcPr marL="9525" marR="9525" marT="9525" marB="0" anchor="ctr"/>
                </a:tc>
                <a:tc>
                  <a:txBody>
                    <a:bodyPr/>
                    <a:lstStyle/>
                    <a:p>
                      <a:pPr algn="ctr" fontAlgn="ctr"/>
                      <a:r>
                        <a:rPr lang="en-US" sz="1000" b="0" i="0" u="none" strike="noStrike">
                          <a:latin typeface="Times New Roman"/>
                        </a:rPr>
                        <a:t>    196,9  </a:t>
                      </a:r>
                    </a:p>
                  </a:txBody>
                  <a:tcPr marL="9525" marR="9525" marT="9525" marB="0" anchor="ctr"/>
                </a:tc>
                <a:tc>
                  <a:txBody>
                    <a:bodyPr/>
                    <a:lstStyle/>
                    <a:p>
                      <a:pPr algn="ctr" fontAlgn="ctr"/>
                      <a:r>
                        <a:rPr lang="en-US" sz="1000" b="0" i="0" u="none" strike="noStrike" dirty="0">
                          <a:latin typeface="Times New Roman"/>
                        </a:rPr>
                        <a:t>    196,9  </a:t>
                      </a:r>
                    </a:p>
                  </a:txBody>
                  <a:tcPr marL="9525" marR="9525" marT="9525" marB="0" anchor="ctr"/>
                </a:tc>
              </a:tr>
            </a:tbl>
          </a:graphicData>
        </a:graphic>
      </p:graphicFrame>
      <p:graphicFrame>
        <p:nvGraphicFramePr>
          <p:cNvPr id="5" name="Chart 4"/>
          <p:cNvGraphicFramePr/>
          <p:nvPr/>
        </p:nvGraphicFramePr>
        <p:xfrm>
          <a:off x="642910" y="3786190"/>
          <a:ext cx="8215370" cy="23574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1000" dirty="0" smtClean="0"/>
              <a:t>Монгол Улсын Засгийн газрын 2007 оны 88 дугаар тогтоол, 2010 оны 39 дүгээр тогтоол, 2013 оны 131 дүгээр </a:t>
            </a:r>
            <a:br>
              <a:rPr lang="mn-MN" sz="1000" dirty="0" smtClean="0"/>
            </a:br>
            <a:r>
              <a:rPr lang="mn-MN" sz="1000" dirty="0" smtClean="0"/>
              <a:t>тогтоолд тус тус  заасны дагуу АШИГТ МАЛТМАЛЫН НӨӨЦИЙН ТӨЛБӨР ТООЦсон  “жишиг үнэ” </a:t>
            </a:r>
            <a:endParaRPr lang="en-US" sz="1000" dirty="0"/>
          </a:p>
        </p:txBody>
      </p:sp>
      <p:graphicFrame>
        <p:nvGraphicFramePr>
          <p:cNvPr id="4" name="Table 3"/>
          <p:cNvGraphicFramePr>
            <a:graphicFrameLocks noGrp="1"/>
          </p:cNvGraphicFramePr>
          <p:nvPr/>
        </p:nvGraphicFramePr>
        <p:xfrm>
          <a:off x="428596" y="928671"/>
          <a:ext cx="8429680" cy="2514600"/>
        </p:xfrm>
        <a:graphic>
          <a:graphicData uri="http://schemas.openxmlformats.org/drawingml/2006/table">
            <a:tbl>
              <a:tblPr firstRow="1" bandRow="1">
                <a:tableStyleId>{2D5ABB26-0587-4C30-8999-92F81FD0307C}</a:tableStyleId>
              </a:tblPr>
              <a:tblGrid>
                <a:gridCol w="214312"/>
                <a:gridCol w="1143008"/>
                <a:gridCol w="449040"/>
                <a:gridCol w="602120"/>
                <a:gridCol w="602120"/>
                <a:gridCol w="602120"/>
                <a:gridCol w="602120"/>
                <a:gridCol w="602120"/>
                <a:gridCol w="602120"/>
                <a:gridCol w="602120"/>
                <a:gridCol w="602120"/>
                <a:gridCol w="602120"/>
                <a:gridCol w="602120"/>
                <a:gridCol w="602120"/>
              </a:tblGrid>
              <a:tr h="138113">
                <a:tc rowSpan="3">
                  <a:txBody>
                    <a:bodyPr/>
                    <a:lstStyle/>
                    <a:p>
                      <a:pPr algn="ctr" fontAlgn="ctr"/>
                      <a:r>
                        <a:rPr lang="en-US" sz="1100" u="none" strike="noStrike" dirty="0">
                          <a:latin typeface="Times New Roman" pitchFamily="18" charset="0"/>
                          <a:cs typeface="Times New Roman" pitchFamily="18" charset="0"/>
                        </a:rPr>
                        <a:t>№</a:t>
                      </a:r>
                      <a:endParaRPr lang="en-US" sz="1100" b="0" i="0" u="none" strike="noStrike" dirty="0">
                        <a:solidFill>
                          <a:srgbClr val="FFFFFF"/>
                        </a:solidFill>
                        <a:latin typeface="Times New Roman" pitchFamily="18" charset="0"/>
                        <a:cs typeface="Times New Roman" pitchFamily="18" charset="0"/>
                      </a:endParaRPr>
                    </a:p>
                  </a:txBody>
                  <a:tcPr marL="0" marR="0" marT="0" marB="0" anchor="ctr"/>
                </a:tc>
                <a:tc rowSpan="3">
                  <a:txBody>
                    <a:bodyPr/>
                    <a:lstStyle/>
                    <a:p>
                      <a:pPr algn="ctr" fontAlgn="ctr"/>
                      <a:r>
                        <a:rPr lang="mn-MN" sz="1100" u="none" strike="noStrike" dirty="0">
                          <a:latin typeface="Times New Roman" pitchFamily="18" charset="0"/>
                          <a:cs typeface="Times New Roman" pitchFamily="18" charset="0"/>
                        </a:rPr>
                        <a:t>Бүтээгдэхүүн</a:t>
                      </a:r>
                      <a:endParaRPr lang="mn-MN" sz="1100" b="0" i="0" u="none" strike="noStrike" dirty="0">
                        <a:solidFill>
                          <a:srgbClr val="FFFFFF"/>
                        </a:solidFill>
                        <a:latin typeface="Times New Roman" pitchFamily="18" charset="0"/>
                        <a:cs typeface="Times New Roman" pitchFamily="18" charset="0"/>
                      </a:endParaRPr>
                    </a:p>
                  </a:txBody>
                  <a:tcPr marL="0" marR="0" marT="0" marB="0" anchor="ctr"/>
                </a:tc>
                <a:tc gridSpan="12">
                  <a:txBody>
                    <a:bodyPr/>
                    <a:lstStyle/>
                    <a:p>
                      <a:pPr algn="ctr" fontAlgn="ctr"/>
                      <a:r>
                        <a:rPr lang="mn-MN" sz="1100" u="none" strike="noStrike" dirty="0">
                          <a:latin typeface="Times New Roman" pitchFamily="18" charset="0"/>
                          <a:cs typeface="Times New Roman" pitchFamily="18" charset="0"/>
                        </a:rPr>
                        <a:t>Жишиг үнэ (ам.доллар)</a:t>
                      </a:r>
                      <a:endParaRPr lang="mn-MN" sz="1100" b="0" i="0" u="none" strike="noStrike" dirty="0">
                        <a:solidFill>
                          <a:srgbClr val="FFFFFF"/>
                        </a:solidFill>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113">
                <a:tc vMerge="1">
                  <a:txBody>
                    <a:bodyPr/>
                    <a:lstStyle/>
                    <a:p>
                      <a:endParaRPr lang="en-US"/>
                    </a:p>
                  </a:txBody>
                  <a:tcPr/>
                </a:tc>
                <a:tc vMerge="1">
                  <a:txBody>
                    <a:bodyPr/>
                    <a:lstStyle/>
                    <a:p>
                      <a:endParaRPr lang="en-US"/>
                    </a:p>
                  </a:txBody>
                  <a:tcPr/>
                </a:tc>
                <a:tc gridSpan="12">
                  <a:txBody>
                    <a:bodyPr/>
                    <a:lstStyle/>
                    <a:p>
                      <a:pPr algn="ctr" fontAlgn="ctr"/>
                      <a:r>
                        <a:rPr lang="mn-MN" sz="1100" u="none" strike="noStrike" dirty="0" smtClean="0">
                          <a:latin typeface="Times New Roman" pitchFamily="18" charset="0"/>
                          <a:cs typeface="Times New Roman" pitchFamily="18" charset="0"/>
                        </a:rPr>
                        <a:t>2014</a:t>
                      </a:r>
                      <a:r>
                        <a:rPr lang="mn-MN" sz="1100" u="none" strike="noStrike" baseline="0" dirty="0" smtClean="0">
                          <a:latin typeface="Times New Roman" pitchFamily="18" charset="0"/>
                          <a:cs typeface="Times New Roman" pitchFamily="18" charset="0"/>
                        </a:rPr>
                        <a:t> </a:t>
                      </a:r>
                      <a:r>
                        <a:rPr lang="mn-MN" sz="1100" u="none" strike="noStrike" dirty="0" smtClean="0">
                          <a:latin typeface="Times New Roman" pitchFamily="18" charset="0"/>
                          <a:cs typeface="Times New Roman" pitchFamily="18" charset="0"/>
                        </a:rPr>
                        <a:t>он</a:t>
                      </a:r>
                      <a:endParaRPr lang="mn-MN" sz="1100" b="1" i="0" u="none" strike="noStrike" dirty="0">
                        <a:solidFill>
                          <a:srgbClr val="FFFFFF"/>
                        </a:solidFill>
                        <a:latin typeface="Times New Roman" pitchFamily="18" charset="0"/>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113">
                <a:tc vMerge="1">
                  <a:txBody>
                    <a:bodyPr/>
                    <a:lstStyle/>
                    <a:p>
                      <a:endParaRPr lang="en-US"/>
                    </a:p>
                  </a:txBody>
                  <a:tcPr/>
                </a:tc>
                <a:tc vMerge="1">
                  <a:txBody>
                    <a:bodyPr/>
                    <a:lstStyle/>
                    <a:p>
                      <a:endParaRPr lang="en-US"/>
                    </a:p>
                  </a:txBody>
                  <a:tcPr/>
                </a:tc>
                <a:tc>
                  <a:txBody>
                    <a:bodyPr/>
                    <a:lstStyle/>
                    <a:p>
                      <a:pPr algn="ctr" fontAlgn="ctr"/>
                      <a:r>
                        <a:rPr lang="mn-MN" sz="1100" u="none" strike="noStrike">
                          <a:latin typeface="Times New Roman" pitchFamily="18" charset="0"/>
                          <a:cs typeface="Times New Roman" pitchFamily="18" charset="0"/>
                        </a:rPr>
                        <a:t>1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2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3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4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5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6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7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8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9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10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11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mn-MN" sz="1100" u="none" strike="noStrike">
                          <a:latin typeface="Times New Roman" pitchFamily="18" charset="0"/>
                          <a:cs typeface="Times New Roman" pitchFamily="18" charset="0"/>
                        </a:rPr>
                        <a:t>12 сар</a:t>
                      </a:r>
                      <a:endParaRPr lang="mn-MN" sz="1100" b="0" i="0" u="none" strike="noStrike">
                        <a:solidFill>
                          <a:srgbClr val="FFFFFF"/>
                        </a:solidFill>
                        <a:latin typeface="Times New Roman" pitchFamily="18" charset="0"/>
                        <a:cs typeface="Times New Roman" pitchFamily="18" charset="0"/>
                      </a:endParaRPr>
                    </a:p>
                  </a:txBody>
                  <a:tcPr marL="0" marR="0" marT="0" marB="0" anchor="ctr"/>
                </a:tc>
              </a:tr>
              <a:tr h="276227">
                <a:tc>
                  <a:txBody>
                    <a:bodyPr/>
                    <a:lstStyle/>
                    <a:p>
                      <a:pPr algn="ctr" fontAlgn="ctr"/>
                      <a:r>
                        <a:rPr lang="en-US" sz="1100" u="none" strike="noStrike">
                          <a:latin typeface="Times New Roman" pitchFamily="18" charset="0"/>
                          <a:cs typeface="Times New Roman" pitchFamily="18" charset="0"/>
                        </a:rPr>
                        <a:t>1</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Хайлуур жоншны баяжмал ФФ-97</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en-US" sz="1000" b="0" i="0" u="none" strike="noStrike" dirty="0">
                          <a:latin typeface="Times New Roman"/>
                        </a:rPr>
                        <a:t>  320,00  </a:t>
                      </a:r>
                    </a:p>
                  </a:txBody>
                  <a:tcPr marL="9525" marR="9525" marT="9525" marB="0" anchor="ctr"/>
                </a:tc>
                <a:tc>
                  <a:txBody>
                    <a:bodyPr/>
                    <a:lstStyle/>
                    <a:p>
                      <a:pPr algn="ctr" fontAlgn="ctr"/>
                      <a:r>
                        <a:rPr lang="en-US" sz="1000" b="0" i="0" u="none" strike="noStrike">
                          <a:latin typeface="Times New Roman"/>
                        </a:rPr>
                        <a:t>  320,00  </a:t>
                      </a:r>
                    </a:p>
                  </a:txBody>
                  <a:tcPr marL="9525" marR="9525" marT="9525" marB="0" anchor="ctr"/>
                </a:tc>
                <a:tc>
                  <a:txBody>
                    <a:bodyPr/>
                    <a:lstStyle/>
                    <a:p>
                      <a:pPr algn="ctr" fontAlgn="ctr"/>
                      <a:r>
                        <a:rPr lang="en-US" sz="1000" b="0" i="0" u="none" strike="noStrike">
                          <a:latin typeface="Times New Roman"/>
                        </a:rPr>
                        <a:t>  331,25  </a:t>
                      </a:r>
                    </a:p>
                  </a:txBody>
                  <a:tcPr marL="9525" marR="9525" marT="9525" marB="0" anchor="ctr"/>
                </a:tc>
                <a:tc>
                  <a:txBody>
                    <a:bodyPr/>
                    <a:lstStyle/>
                    <a:p>
                      <a:pPr algn="ctr" fontAlgn="ctr"/>
                      <a:r>
                        <a:rPr lang="en-US" sz="1000" b="0" i="0" u="none" strike="noStrike">
                          <a:latin typeface="Times New Roman"/>
                        </a:rPr>
                        <a:t>  335,00  </a:t>
                      </a:r>
                    </a:p>
                  </a:txBody>
                  <a:tcPr marL="9525" marR="9525" marT="9525" marB="0" anchor="ctr"/>
                </a:tc>
                <a:tc>
                  <a:txBody>
                    <a:bodyPr/>
                    <a:lstStyle/>
                    <a:p>
                      <a:pPr algn="ctr" fontAlgn="ctr"/>
                      <a:r>
                        <a:rPr lang="en-US" sz="1000" b="0" i="0" u="none" strike="noStrike">
                          <a:latin typeface="Times New Roman"/>
                        </a:rPr>
                        <a:t>  330,00  </a:t>
                      </a:r>
                    </a:p>
                  </a:txBody>
                  <a:tcPr marL="9525" marR="9525" marT="9525" marB="0" anchor="ctr"/>
                </a:tc>
                <a:tc>
                  <a:txBody>
                    <a:bodyPr/>
                    <a:lstStyle/>
                    <a:p>
                      <a:pPr algn="ctr" fontAlgn="ctr"/>
                      <a:r>
                        <a:rPr lang="en-US" sz="1000" b="0" i="0" u="none" strike="noStrike">
                          <a:latin typeface="Times New Roman"/>
                        </a:rPr>
                        <a:t>  325,00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315,00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r>
              <a:tr h="276227">
                <a:tc>
                  <a:txBody>
                    <a:bodyPr/>
                    <a:lstStyle/>
                    <a:p>
                      <a:pPr algn="ctr" fontAlgn="ctr"/>
                      <a:r>
                        <a:rPr lang="en-US" sz="1100" u="none" strike="noStrike">
                          <a:latin typeface="Times New Roman" pitchFamily="18" charset="0"/>
                          <a:cs typeface="Times New Roman" pitchFamily="18" charset="0"/>
                        </a:rPr>
                        <a:t>2</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Хайлуур жоншны баяжмал ФФ-95</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en-US" sz="1000" b="0" i="0" u="none" strike="noStrike">
                          <a:latin typeface="Times New Roman"/>
                        </a:rPr>
                        <a:t>  313,40  </a:t>
                      </a:r>
                    </a:p>
                  </a:txBody>
                  <a:tcPr marL="9525" marR="9525" marT="9525" marB="0" anchor="ctr"/>
                </a:tc>
                <a:tc>
                  <a:txBody>
                    <a:bodyPr/>
                    <a:lstStyle/>
                    <a:p>
                      <a:pPr algn="ctr" fontAlgn="ctr"/>
                      <a:r>
                        <a:rPr lang="en-US" sz="1000" b="0" i="0" u="none" strike="noStrike">
                          <a:latin typeface="Times New Roman"/>
                        </a:rPr>
                        <a:t>  313,40  </a:t>
                      </a:r>
                    </a:p>
                  </a:txBody>
                  <a:tcPr marL="9525" marR="9525" marT="9525" marB="0" anchor="ctr"/>
                </a:tc>
                <a:tc>
                  <a:txBody>
                    <a:bodyPr/>
                    <a:lstStyle/>
                    <a:p>
                      <a:pPr algn="ctr" fontAlgn="ctr"/>
                      <a:r>
                        <a:rPr lang="en-US" sz="1000" b="0" i="0" u="none" strike="noStrike">
                          <a:latin typeface="Times New Roman"/>
                        </a:rPr>
                        <a:t>  324,42  </a:t>
                      </a:r>
                    </a:p>
                  </a:txBody>
                  <a:tcPr marL="9525" marR="9525" marT="9525" marB="0" anchor="ctr"/>
                </a:tc>
                <a:tc>
                  <a:txBody>
                    <a:bodyPr/>
                    <a:lstStyle/>
                    <a:p>
                      <a:pPr algn="ctr" fontAlgn="ctr"/>
                      <a:r>
                        <a:rPr lang="en-US" sz="1000" b="0" i="0" u="none" strike="noStrike">
                          <a:latin typeface="Times New Roman"/>
                        </a:rPr>
                        <a:t>  328,09  </a:t>
                      </a:r>
                    </a:p>
                  </a:txBody>
                  <a:tcPr marL="9525" marR="9525" marT="9525" marB="0" anchor="ctr"/>
                </a:tc>
                <a:tc>
                  <a:txBody>
                    <a:bodyPr/>
                    <a:lstStyle/>
                    <a:p>
                      <a:pPr algn="ctr" fontAlgn="ctr"/>
                      <a:r>
                        <a:rPr lang="en-US" sz="1000" b="0" i="0" u="none" strike="noStrike">
                          <a:latin typeface="Times New Roman"/>
                        </a:rPr>
                        <a:t>  323,20  </a:t>
                      </a:r>
                    </a:p>
                  </a:txBody>
                  <a:tcPr marL="9525" marR="9525" marT="9525" marB="0" anchor="ctr"/>
                </a:tc>
                <a:tc>
                  <a:txBody>
                    <a:bodyPr/>
                    <a:lstStyle/>
                    <a:p>
                      <a:pPr algn="ctr" fontAlgn="ctr"/>
                      <a:r>
                        <a:rPr lang="en-US" sz="1000" b="0" i="0" u="none" strike="noStrike">
                          <a:latin typeface="Times New Roman"/>
                        </a:rPr>
                        <a:t>  318,30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308,51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r>
              <a:tr h="276227">
                <a:tc>
                  <a:txBody>
                    <a:bodyPr/>
                    <a:lstStyle/>
                    <a:p>
                      <a:pPr algn="ctr" fontAlgn="ctr"/>
                      <a:r>
                        <a:rPr lang="en-US" sz="1100" u="none" strike="noStrike">
                          <a:latin typeface="Times New Roman" pitchFamily="18" charset="0"/>
                          <a:cs typeface="Times New Roman" pitchFamily="18" charset="0"/>
                        </a:rPr>
                        <a:t>3</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Бүхэллэг жонш ФК-92</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en-US" sz="1000" b="0" i="0" u="none" strike="noStrike">
                          <a:latin typeface="Times New Roman"/>
                        </a:rPr>
                        <a:t>  259,76  </a:t>
                      </a:r>
                    </a:p>
                  </a:txBody>
                  <a:tcPr marL="9525" marR="9525" marT="9525" marB="0" anchor="ctr"/>
                </a:tc>
                <a:tc>
                  <a:txBody>
                    <a:bodyPr/>
                    <a:lstStyle/>
                    <a:p>
                      <a:pPr algn="ctr" fontAlgn="ctr"/>
                      <a:r>
                        <a:rPr lang="en-US" sz="1000" b="0" i="0" u="none" strike="noStrike">
                          <a:latin typeface="Times New Roman"/>
                        </a:rPr>
                        <a:t>  259,76  </a:t>
                      </a:r>
                    </a:p>
                  </a:txBody>
                  <a:tcPr marL="9525" marR="9525" marT="9525" marB="0" anchor="ctr"/>
                </a:tc>
                <a:tc>
                  <a:txBody>
                    <a:bodyPr/>
                    <a:lstStyle/>
                    <a:p>
                      <a:pPr algn="ctr" fontAlgn="ctr"/>
                      <a:r>
                        <a:rPr lang="en-US" sz="1000" b="0" i="0" u="none" strike="noStrike">
                          <a:latin typeface="Times New Roman"/>
                        </a:rPr>
                        <a:t>  259,76  </a:t>
                      </a:r>
                    </a:p>
                  </a:txBody>
                  <a:tcPr marL="9525" marR="9525" marT="9525" marB="0" anchor="ctr"/>
                </a:tc>
                <a:tc>
                  <a:txBody>
                    <a:bodyPr/>
                    <a:lstStyle/>
                    <a:p>
                      <a:pPr algn="ctr" fontAlgn="ctr"/>
                      <a:r>
                        <a:rPr lang="en-US" sz="1000" b="0" i="0" u="none" strike="noStrike">
                          <a:latin typeface="Times New Roman"/>
                        </a:rPr>
                        <a:t>  259,76  </a:t>
                      </a:r>
                    </a:p>
                  </a:txBody>
                  <a:tcPr marL="9525" marR="9525" marT="9525" marB="0" anchor="ctr"/>
                </a:tc>
                <a:tc>
                  <a:txBody>
                    <a:bodyPr/>
                    <a:lstStyle/>
                    <a:p>
                      <a:pPr algn="ctr" fontAlgn="ctr"/>
                      <a:r>
                        <a:rPr lang="en-US" sz="1000" b="0" i="0" u="none" strike="noStrike">
                          <a:latin typeface="Times New Roman"/>
                        </a:rPr>
                        <a:t>  259,76  </a:t>
                      </a:r>
                    </a:p>
                  </a:txBody>
                  <a:tcPr marL="9525" marR="9525" marT="9525" marB="0" anchor="ctr"/>
                </a:tc>
                <a:tc>
                  <a:txBody>
                    <a:bodyPr/>
                    <a:lstStyle/>
                    <a:p>
                      <a:pPr algn="ctr" fontAlgn="ctr"/>
                      <a:r>
                        <a:rPr lang="en-US" sz="1000" b="0" i="0" u="none" strike="noStrike">
                          <a:latin typeface="Times New Roman"/>
                        </a:rPr>
                        <a:t>  259,76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259,76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r>
              <a:tr h="276227">
                <a:tc>
                  <a:txBody>
                    <a:bodyPr/>
                    <a:lstStyle/>
                    <a:p>
                      <a:pPr algn="ctr" fontAlgn="ctr"/>
                      <a:r>
                        <a:rPr lang="en-US" sz="1100" u="none" strike="noStrike">
                          <a:latin typeface="Times New Roman" pitchFamily="18" charset="0"/>
                          <a:cs typeface="Times New Roman" pitchFamily="18" charset="0"/>
                        </a:rPr>
                        <a:t>4</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Бүхэллэг жонш ФК-85</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en-US" sz="1000" b="0" i="0" u="none" strike="noStrike">
                          <a:latin typeface="Times New Roman"/>
                        </a:rPr>
                        <a:t>  240,00  </a:t>
                      </a:r>
                    </a:p>
                  </a:txBody>
                  <a:tcPr marL="9525" marR="9525" marT="9525" marB="0" anchor="ctr"/>
                </a:tc>
                <a:tc>
                  <a:txBody>
                    <a:bodyPr/>
                    <a:lstStyle/>
                    <a:p>
                      <a:pPr algn="ctr" fontAlgn="ctr"/>
                      <a:r>
                        <a:rPr lang="en-US" sz="1000" b="0" i="0" u="none" strike="noStrike">
                          <a:latin typeface="Times New Roman"/>
                        </a:rPr>
                        <a:t>  240,00  </a:t>
                      </a:r>
                    </a:p>
                  </a:txBody>
                  <a:tcPr marL="9525" marR="9525" marT="9525" marB="0" anchor="ctr"/>
                </a:tc>
                <a:tc>
                  <a:txBody>
                    <a:bodyPr/>
                    <a:lstStyle/>
                    <a:p>
                      <a:pPr algn="ctr" fontAlgn="ctr"/>
                      <a:r>
                        <a:rPr lang="en-US" sz="1000" b="0" i="0" u="none" strike="noStrike">
                          <a:latin typeface="Times New Roman"/>
                        </a:rPr>
                        <a:t>  240,00  </a:t>
                      </a:r>
                    </a:p>
                  </a:txBody>
                  <a:tcPr marL="9525" marR="9525" marT="9525" marB="0" anchor="ctr"/>
                </a:tc>
                <a:tc>
                  <a:txBody>
                    <a:bodyPr/>
                    <a:lstStyle/>
                    <a:p>
                      <a:pPr algn="ctr" fontAlgn="ctr"/>
                      <a:r>
                        <a:rPr lang="en-US" sz="1000" b="0" i="0" u="none" strike="noStrike">
                          <a:latin typeface="Times New Roman"/>
                        </a:rPr>
                        <a:t>  240,00  </a:t>
                      </a:r>
                    </a:p>
                  </a:txBody>
                  <a:tcPr marL="9525" marR="9525" marT="9525" marB="0" anchor="ctr"/>
                </a:tc>
                <a:tc>
                  <a:txBody>
                    <a:bodyPr/>
                    <a:lstStyle/>
                    <a:p>
                      <a:pPr algn="ctr" fontAlgn="ctr"/>
                      <a:r>
                        <a:rPr lang="en-US" sz="1000" b="0" i="0" u="none" strike="noStrike">
                          <a:latin typeface="Times New Roman"/>
                        </a:rPr>
                        <a:t>  240,00  </a:t>
                      </a:r>
                    </a:p>
                  </a:txBody>
                  <a:tcPr marL="9525" marR="9525" marT="9525" marB="0" anchor="ctr"/>
                </a:tc>
                <a:tc>
                  <a:txBody>
                    <a:bodyPr/>
                    <a:lstStyle/>
                    <a:p>
                      <a:pPr algn="ctr" fontAlgn="ctr"/>
                      <a:r>
                        <a:rPr lang="en-US" sz="1000" b="0" i="0" u="none" strike="noStrike">
                          <a:latin typeface="Times New Roman"/>
                        </a:rPr>
                        <a:t>  240,00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240,00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r>
              <a:tr h="276227">
                <a:tc>
                  <a:txBody>
                    <a:bodyPr/>
                    <a:lstStyle/>
                    <a:p>
                      <a:pPr algn="ctr" fontAlgn="ctr"/>
                      <a:r>
                        <a:rPr lang="en-US" sz="1100" u="none" strike="noStrike">
                          <a:latin typeface="Times New Roman" pitchFamily="18" charset="0"/>
                          <a:cs typeface="Times New Roman" pitchFamily="18" charset="0"/>
                        </a:rPr>
                        <a:t>5</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Бүхэллэг жонш ФК-80</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en-US" sz="1000" b="0" i="0" u="none" strike="noStrike">
                          <a:latin typeface="Times New Roman"/>
                        </a:rPr>
                        <a:t>  210,00  </a:t>
                      </a:r>
                    </a:p>
                  </a:txBody>
                  <a:tcPr marL="9525" marR="9525" marT="9525" marB="0" anchor="ctr"/>
                </a:tc>
                <a:tc>
                  <a:txBody>
                    <a:bodyPr/>
                    <a:lstStyle/>
                    <a:p>
                      <a:pPr algn="ctr" fontAlgn="ctr"/>
                      <a:r>
                        <a:rPr lang="en-US" sz="1000" b="0" i="0" u="none" strike="noStrike">
                          <a:latin typeface="Times New Roman"/>
                        </a:rPr>
                        <a:t>  210,00  </a:t>
                      </a:r>
                    </a:p>
                  </a:txBody>
                  <a:tcPr marL="9525" marR="9525" marT="9525" marB="0" anchor="ctr"/>
                </a:tc>
                <a:tc>
                  <a:txBody>
                    <a:bodyPr/>
                    <a:lstStyle/>
                    <a:p>
                      <a:pPr algn="ctr" fontAlgn="ctr"/>
                      <a:r>
                        <a:rPr lang="en-US" sz="1000" b="0" i="0" u="none" strike="noStrike">
                          <a:latin typeface="Times New Roman"/>
                        </a:rPr>
                        <a:t>  210,00  </a:t>
                      </a:r>
                    </a:p>
                  </a:txBody>
                  <a:tcPr marL="9525" marR="9525" marT="9525" marB="0" anchor="ctr"/>
                </a:tc>
                <a:tc>
                  <a:txBody>
                    <a:bodyPr/>
                    <a:lstStyle/>
                    <a:p>
                      <a:pPr algn="ctr" fontAlgn="ctr"/>
                      <a:r>
                        <a:rPr lang="en-US" sz="1000" b="0" i="0" u="none" strike="noStrike">
                          <a:latin typeface="Times New Roman"/>
                        </a:rPr>
                        <a:t>  210,00  </a:t>
                      </a:r>
                    </a:p>
                  </a:txBody>
                  <a:tcPr marL="9525" marR="9525" marT="9525" marB="0" anchor="ctr"/>
                </a:tc>
                <a:tc>
                  <a:txBody>
                    <a:bodyPr/>
                    <a:lstStyle/>
                    <a:p>
                      <a:pPr algn="ctr" fontAlgn="ctr"/>
                      <a:r>
                        <a:rPr lang="en-US" sz="1000" b="0" i="0" u="none" strike="noStrike">
                          <a:latin typeface="Times New Roman"/>
                        </a:rPr>
                        <a:t>  210,00  </a:t>
                      </a:r>
                    </a:p>
                  </a:txBody>
                  <a:tcPr marL="9525" marR="9525" marT="9525" marB="0" anchor="ctr"/>
                </a:tc>
                <a:tc>
                  <a:txBody>
                    <a:bodyPr/>
                    <a:lstStyle/>
                    <a:p>
                      <a:pPr algn="ctr" fontAlgn="ctr"/>
                      <a:r>
                        <a:rPr lang="en-US" sz="1000" b="0" i="0" u="none" strike="noStrike">
                          <a:latin typeface="Times New Roman"/>
                        </a:rPr>
                        <a:t>  210,00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210,00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r>
              <a:tr h="276227">
                <a:tc>
                  <a:txBody>
                    <a:bodyPr/>
                    <a:lstStyle/>
                    <a:p>
                      <a:pPr algn="ctr" fontAlgn="ctr"/>
                      <a:r>
                        <a:rPr lang="en-US" sz="1100" u="none" strike="noStrike">
                          <a:latin typeface="Times New Roman" pitchFamily="18" charset="0"/>
                          <a:cs typeface="Times New Roman" pitchFamily="18" charset="0"/>
                        </a:rPr>
                        <a:t>6</a:t>
                      </a:r>
                      <a:endParaRPr lang="en-US"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l" fontAlgn="ctr"/>
                      <a:r>
                        <a:rPr lang="mn-MN" sz="1100" u="none" strike="noStrike">
                          <a:latin typeface="Times New Roman" pitchFamily="18" charset="0"/>
                          <a:cs typeface="Times New Roman" pitchFamily="18" charset="0"/>
                        </a:rPr>
                        <a:t>Бүхэллэг жонш ФК-75</a:t>
                      </a:r>
                      <a:endParaRPr lang="mn-MN" sz="1100" b="0" i="0" u="none" strike="noStrike">
                        <a:solidFill>
                          <a:srgbClr val="FFFFFF"/>
                        </a:solidFill>
                        <a:latin typeface="Times New Roman" pitchFamily="18" charset="0"/>
                        <a:cs typeface="Times New Roman" pitchFamily="18" charset="0"/>
                      </a:endParaRPr>
                    </a:p>
                  </a:txBody>
                  <a:tcPr marL="0" marR="0" marT="0" marB="0" anchor="ctr"/>
                </a:tc>
                <a:tc>
                  <a:txBody>
                    <a:bodyPr/>
                    <a:lstStyle/>
                    <a:p>
                      <a:pPr algn="ctr" fontAlgn="ctr"/>
                      <a:r>
                        <a:rPr lang="en-US" sz="1000" b="0" i="0" u="none" strike="noStrike">
                          <a:latin typeface="Times New Roman"/>
                        </a:rPr>
                        <a:t>  196,88  </a:t>
                      </a:r>
                    </a:p>
                  </a:txBody>
                  <a:tcPr marL="9525" marR="9525" marT="9525" marB="0" anchor="ctr"/>
                </a:tc>
                <a:tc>
                  <a:txBody>
                    <a:bodyPr/>
                    <a:lstStyle/>
                    <a:p>
                      <a:pPr algn="ctr" fontAlgn="ctr"/>
                      <a:r>
                        <a:rPr lang="en-US" sz="1000" b="0" i="0" u="none" strike="noStrike">
                          <a:latin typeface="Times New Roman"/>
                        </a:rPr>
                        <a:t>  196,88  </a:t>
                      </a:r>
                    </a:p>
                  </a:txBody>
                  <a:tcPr marL="9525" marR="9525" marT="9525" marB="0" anchor="ctr"/>
                </a:tc>
                <a:tc>
                  <a:txBody>
                    <a:bodyPr/>
                    <a:lstStyle/>
                    <a:p>
                      <a:pPr algn="ctr" fontAlgn="ctr"/>
                      <a:r>
                        <a:rPr lang="en-US" sz="1000" b="0" i="0" u="none" strike="noStrike">
                          <a:latin typeface="Times New Roman"/>
                        </a:rPr>
                        <a:t>  196,88  </a:t>
                      </a:r>
                    </a:p>
                  </a:txBody>
                  <a:tcPr marL="9525" marR="9525" marT="9525" marB="0" anchor="ctr"/>
                </a:tc>
                <a:tc>
                  <a:txBody>
                    <a:bodyPr/>
                    <a:lstStyle/>
                    <a:p>
                      <a:pPr algn="ctr" fontAlgn="ctr"/>
                      <a:r>
                        <a:rPr lang="en-US" sz="1000" b="0" i="0" u="none" strike="noStrike">
                          <a:latin typeface="Times New Roman"/>
                        </a:rPr>
                        <a:t>  196,88  </a:t>
                      </a:r>
                    </a:p>
                  </a:txBody>
                  <a:tcPr marL="9525" marR="9525" marT="9525" marB="0" anchor="ctr"/>
                </a:tc>
                <a:tc>
                  <a:txBody>
                    <a:bodyPr/>
                    <a:lstStyle/>
                    <a:p>
                      <a:pPr algn="ctr" fontAlgn="ctr"/>
                      <a:r>
                        <a:rPr lang="en-US" sz="1000" b="0" i="0" u="none" strike="noStrike">
                          <a:latin typeface="Times New Roman"/>
                        </a:rPr>
                        <a:t>  196,88  </a:t>
                      </a:r>
                    </a:p>
                  </a:txBody>
                  <a:tcPr marL="9525" marR="9525" marT="9525" marB="0" anchor="ctr"/>
                </a:tc>
                <a:tc>
                  <a:txBody>
                    <a:bodyPr/>
                    <a:lstStyle/>
                    <a:p>
                      <a:pPr algn="ctr" fontAlgn="ctr"/>
                      <a:r>
                        <a:rPr lang="en-US" sz="1000" b="0" i="0" u="none" strike="noStrike">
                          <a:latin typeface="Times New Roman"/>
                        </a:rPr>
                        <a:t>  196,88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196,88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a:latin typeface="Times New Roman"/>
                        </a:rPr>
                        <a:t> </a:t>
                      </a:r>
                    </a:p>
                  </a:txBody>
                  <a:tcPr marL="9525" marR="9525" marT="9525" marB="0" anchor="ctr"/>
                </a:tc>
                <a:tc>
                  <a:txBody>
                    <a:bodyPr/>
                    <a:lstStyle/>
                    <a:p>
                      <a:pPr algn="ctr" fontAlgn="ctr"/>
                      <a:r>
                        <a:rPr lang="en-US" sz="1000" b="0" i="0" u="none" strike="noStrike" dirty="0">
                          <a:latin typeface="Times New Roman"/>
                        </a:rPr>
                        <a:t> </a:t>
                      </a:r>
                    </a:p>
                  </a:txBody>
                  <a:tcPr marL="9525" marR="9525" marT="9525" marB="0" anchor="ctr"/>
                </a:tc>
              </a:tr>
            </a:tbl>
          </a:graphicData>
        </a:graphic>
      </p:graphicFrame>
      <p:graphicFrame>
        <p:nvGraphicFramePr>
          <p:cNvPr id="5" name="Chart 4"/>
          <p:cNvGraphicFramePr/>
          <p:nvPr/>
        </p:nvGraphicFramePr>
        <p:xfrm>
          <a:off x="642910" y="3786190"/>
          <a:ext cx="8215370" cy="23574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305800" cy="706439"/>
          </a:xfrm>
        </p:spPr>
        <p:txBody>
          <a:bodyPr/>
          <a:lstStyle/>
          <a:p>
            <a:pPr>
              <a:defRPr sz="1400" b="1" i="0" u="none" strike="noStrike" kern="1200" baseline="0">
                <a:solidFill>
                  <a:srgbClr val="FFFFFF"/>
                </a:solidFill>
                <a:latin typeface="Times New Roman Mon" pitchFamily="18" charset="0"/>
                <a:ea typeface="+mn-ea"/>
                <a:cs typeface="+mn-cs"/>
              </a:defRPr>
            </a:pPr>
            <a:r>
              <a:rPr lang="mn-MN" kern="1200" dirty="0" smtClean="0">
                <a:solidFill>
                  <a:srgbClr val="FFFFFF"/>
                </a:solidFill>
                <a:latin typeface="Times New Roman Mon" pitchFamily="18" charset="0"/>
              </a:rPr>
              <a:t>ФФ</a:t>
            </a:r>
            <a:r>
              <a:rPr lang="en-US" kern="1200" dirty="0" smtClean="0">
                <a:solidFill>
                  <a:srgbClr val="FFFFFF"/>
                </a:solidFill>
                <a:latin typeface="Times New Roman Mon" pitchFamily="18" charset="0"/>
              </a:rPr>
              <a:t>-97 </a:t>
            </a:r>
            <a:r>
              <a:rPr lang="mn-MN" kern="1200" dirty="0" smtClean="0">
                <a:solidFill>
                  <a:srgbClr val="FFFFFF"/>
                </a:solidFill>
                <a:latin typeface="Times New Roman Mon" pitchFamily="18" charset="0"/>
              </a:rPr>
              <a:t>Флотацын баяжмалын жишиг үнэ, </a:t>
            </a:r>
            <a:br>
              <a:rPr lang="mn-MN" kern="1200" dirty="0" smtClean="0">
                <a:solidFill>
                  <a:srgbClr val="FFFFFF"/>
                </a:solidFill>
                <a:latin typeface="Times New Roman Mon" pitchFamily="18" charset="0"/>
              </a:rPr>
            </a:br>
            <a:r>
              <a:rPr lang="mn-MN" kern="1200" dirty="0" smtClean="0">
                <a:solidFill>
                  <a:srgbClr val="FFFFFF"/>
                </a:solidFill>
                <a:latin typeface="Times New Roman Mon" pitchFamily="18" charset="0"/>
              </a:rPr>
              <a:t>гэрээний үнийн зөрүү</a:t>
            </a:r>
            <a:r>
              <a:rPr lang="en-US" kern="1200" dirty="0" smtClean="0">
                <a:solidFill>
                  <a:srgbClr val="FFFFFF"/>
                </a:solidFill>
                <a:latin typeface="Times New Roman Mon" pitchFamily="18" charset="0"/>
              </a:rPr>
              <a:t> </a:t>
            </a:r>
            <a:r>
              <a:rPr lang="mn-MN" kern="1200" dirty="0" smtClean="0">
                <a:solidFill>
                  <a:srgbClr val="FFFFFF"/>
                </a:solidFill>
                <a:latin typeface="Times New Roman Mon" pitchFamily="18" charset="0"/>
              </a:rPr>
              <a:t> </a:t>
            </a:r>
            <a:br>
              <a:rPr lang="mn-MN" kern="1200" dirty="0" smtClean="0">
                <a:solidFill>
                  <a:srgbClr val="FFFFFF"/>
                </a:solidFill>
                <a:latin typeface="Times New Roman Mon" pitchFamily="18" charset="0"/>
              </a:rPr>
            </a:br>
            <a:r>
              <a:rPr lang="en-US" kern="1200" dirty="0" smtClean="0">
                <a:solidFill>
                  <a:srgbClr val="FFFFFF"/>
                </a:solidFill>
                <a:latin typeface="Times New Roman Mon" pitchFamily="18" charset="0"/>
              </a:rPr>
              <a:t>2013 </a:t>
            </a:r>
            <a:r>
              <a:rPr lang="mn-MN" kern="1200" dirty="0" smtClean="0">
                <a:solidFill>
                  <a:srgbClr val="FFFFFF"/>
                </a:solidFill>
                <a:latin typeface="Times New Roman Mon" pitchFamily="18" charset="0"/>
              </a:rPr>
              <a:t>он</a:t>
            </a:r>
            <a:r>
              <a:rPr lang="en-US" kern="1200" dirty="0" smtClean="0">
                <a:solidFill>
                  <a:srgbClr val="FFFFFF"/>
                </a:solidFill>
                <a:latin typeface="Times New Roman Mon" pitchFamily="18" charset="0"/>
              </a:rPr>
              <a:t/>
            </a:r>
            <a:br>
              <a:rPr lang="en-US" kern="1200" dirty="0" smtClean="0">
                <a:solidFill>
                  <a:srgbClr val="FFFFFF"/>
                </a:solidFill>
                <a:latin typeface="Times New Roman Mon" pitchFamily="18" charset="0"/>
              </a:rPr>
            </a:br>
            <a:endParaRPr lang="en-US" dirty="0"/>
          </a:p>
        </p:txBody>
      </p:sp>
      <p:graphicFrame>
        <p:nvGraphicFramePr>
          <p:cNvPr id="4" name="Chart 3"/>
          <p:cNvGraphicFramePr/>
          <p:nvPr/>
        </p:nvGraphicFramePr>
        <p:xfrm>
          <a:off x="785786" y="1285860"/>
          <a:ext cx="7929618" cy="50720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71472" y="1214422"/>
          <a:ext cx="8143932" cy="521497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643042" y="214290"/>
            <a:ext cx="5929354" cy="738664"/>
          </a:xfrm>
          <a:prstGeom prst="rect">
            <a:avLst/>
          </a:prstGeom>
        </p:spPr>
        <p:txBody>
          <a:bodyPr wrap="square">
            <a:spAutoFit/>
          </a:bodyPr>
          <a:lstStyle/>
          <a:p>
            <a:pPr algn="ctr">
              <a:defRPr sz="1400" b="1" i="0" u="none" strike="noStrike" kern="1200" baseline="0">
                <a:solidFill>
                  <a:srgbClr val="FFFFFF"/>
                </a:solidFill>
                <a:latin typeface="Times New Roman Mon" pitchFamily="18" charset="0"/>
                <a:ea typeface="+mn-ea"/>
                <a:cs typeface="+mn-cs"/>
              </a:defRPr>
            </a:pPr>
            <a:r>
              <a:rPr lang="mn-MN" dirty="0" smtClean="0"/>
              <a:t>ФК</a:t>
            </a:r>
            <a:r>
              <a:rPr lang="en-US" dirty="0" smtClean="0"/>
              <a:t>-92  </a:t>
            </a:r>
            <a:r>
              <a:rPr lang="mn-MN" dirty="0" smtClean="0"/>
              <a:t>Металлургын баяжмалын жишиг үнэ, </a:t>
            </a:r>
          </a:p>
          <a:p>
            <a:pPr algn="ctr">
              <a:defRPr sz="1400" b="1" i="0" u="none" strike="noStrike" kern="1200" baseline="0">
                <a:solidFill>
                  <a:srgbClr val="FFFFFF"/>
                </a:solidFill>
                <a:latin typeface="Times New Roman Mon" pitchFamily="18" charset="0"/>
                <a:ea typeface="+mn-ea"/>
                <a:cs typeface="+mn-cs"/>
              </a:defRPr>
            </a:pPr>
            <a:r>
              <a:rPr lang="mn-MN" dirty="0" smtClean="0"/>
              <a:t>гэрээний үнийн зөрүү</a:t>
            </a:r>
          </a:p>
          <a:p>
            <a:pPr algn="ctr">
              <a:defRPr sz="1400" b="1" i="0" u="none" strike="noStrike" kern="1200" baseline="0">
                <a:solidFill>
                  <a:srgbClr val="FFFFFF"/>
                </a:solidFill>
                <a:latin typeface="Times New Roman Mon" pitchFamily="18" charset="0"/>
                <a:ea typeface="+mn-ea"/>
                <a:cs typeface="+mn-cs"/>
              </a:defRPr>
            </a:pPr>
            <a:r>
              <a:rPr lang="en-US" dirty="0" smtClean="0"/>
              <a:t>2013 </a:t>
            </a:r>
            <a:r>
              <a:rPr lang="mn-MN" dirty="0" smtClean="0"/>
              <a:t>он</a:t>
            </a:r>
            <a:endParaRPr lang="mn-M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28596" y="428604"/>
            <a:ext cx="8305800" cy="563563"/>
          </a:xfrm>
        </p:spPr>
        <p:txBody>
          <a:bodyPr/>
          <a:lstStyle/>
          <a:p>
            <a:r>
              <a:rPr lang="mn-MN" dirty="0" smtClean="0">
                <a:latin typeface="Times New Roman" pitchFamily="18" charset="0"/>
                <a:cs typeface="Times New Roman" pitchFamily="18" charset="0"/>
              </a:rPr>
              <a:t>Илтгэлийн хураангуй</a:t>
            </a:r>
            <a:r>
              <a:rPr lang="en-US"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sp>
        <p:nvSpPr>
          <p:cNvPr id="22" name="AutoShape 3"/>
          <p:cNvSpPr>
            <a:spLocks noChangeArrowheads="1"/>
          </p:cNvSpPr>
          <p:nvPr/>
        </p:nvSpPr>
        <p:spPr bwMode="gray">
          <a:xfrm>
            <a:off x="714348" y="1000108"/>
            <a:ext cx="6553200" cy="5181600"/>
          </a:xfrm>
          <a:prstGeom prst="rightArrow">
            <a:avLst>
              <a:gd name="adj1" fmla="val 79306"/>
              <a:gd name="adj2" fmla="val 33584"/>
            </a:avLst>
          </a:prstGeom>
          <a:gradFill rotWithShape="1">
            <a:gsLst>
              <a:gs pos="0">
                <a:schemeClr val="bg1">
                  <a:alpha val="14999"/>
                </a:schemeClr>
              </a:gs>
              <a:gs pos="100000">
                <a:schemeClr val="bg1">
                  <a:gamma/>
                  <a:tint val="57647"/>
                  <a:invGamma/>
                </a:scheme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200">
              <a:latin typeface="Times New Roman" pitchFamily="18" charset="0"/>
              <a:cs typeface="Times New Roman" pitchFamily="18" charset="0"/>
            </a:endParaRPr>
          </a:p>
        </p:txBody>
      </p:sp>
      <p:grpSp>
        <p:nvGrpSpPr>
          <p:cNvPr id="9" name="Group 76"/>
          <p:cNvGrpSpPr>
            <a:grpSpLocks/>
          </p:cNvGrpSpPr>
          <p:nvPr/>
        </p:nvGrpSpPr>
        <p:grpSpPr bwMode="auto">
          <a:xfrm>
            <a:off x="714348" y="1158221"/>
            <a:ext cx="8215337" cy="1055691"/>
            <a:chOff x="1248" y="1189"/>
            <a:chExt cx="3517" cy="485"/>
          </a:xfrm>
        </p:grpSpPr>
        <p:sp>
          <p:nvSpPr>
            <p:cNvPr id="10" name="Line 47"/>
            <p:cNvSpPr>
              <a:spLocks noChangeShapeType="1"/>
            </p:cNvSpPr>
            <p:nvPr/>
          </p:nvSpPr>
          <p:spPr bwMode="auto">
            <a:xfrm>
              <a:off x="1584" y="1524"/>
              <a:ext cx="3024" cy="1"/>
            </a:xfrm>
            <a:prstGeom prst="line">
              <a:avLst/>
            </a:prstGeom>
            <a:noFill/>
            <a:ln w="25400">
              <a:solidFill>
                <a:schemeClr val="tx2"/>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200">
                <a:latin typeface="Times New Roman" pitchFamily="18" charset="0"/>
                <a:cs typeface="Times New Roman" pitchFamily="18" charset="0"/>
              </a:endParaRPr>
            </a:p>
          </p:txBody>
        </p:sp>
        <p:sp>
          <p:nvSpPr>
            <p:cNvPr id="11" name="Text Box 48"/>
            <p:cNvSpPr txBox="1">
              <a:spLocks noChangeArrowheads="1"/>
            </p:cNvSpPr>
            <p:nvPr/>
          </p:nvSpPr>
          <p:spPr bwMode="auto">
            <a:xfrm>
              <a:off x="1707" y="1189"/>
              <a:ext cx="3058" cy="4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800100" lvl="1" indent="-342900"/>
              <a:r>
                <a:rPr lang="mn-MN" sz="2200" b="1" dirty="0" smtClean="0">
                  <a:latin typeface="Times New Roman" pitchFamily="18" charset="0"/>
                  <a:cs typeface="Times New Roman" pitchFamily="18" charset="0"/>
                </a:rPr>
                <a:t>Хайлуур жоншны салбарын өнөөдрийн бодит байдал</a:t>
              </a:r>
              <a:r>
                <a:rPr lang="mn-MN"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pSp>
          <p:nvGrpSpPr>
            <p:cNvPr id="12" name="Group 62"/>
            <p:cNvGrpSpPr>
              <a:grpSpLocks/>
            </p:cNvGrpSpPr>
            <p:nvPr/>
          </p:nvGrpSpPr>
          <p:grpSpPr bwMode="auto">
            <a:xfrm>
              <a:off x="1248" y="1206"/>
              <a:ext cx="358" cy="404"/>
              <a:chOff x="1248" y="1206"/>
              <a:chExt cx="358" cy="404"/>
            </a:xfrm>
          </p:grpSpPr>
          <p:grpSp>
            <p:nvGrpSpPr>
              <p:cNvPr id="13" name="Group 61"/>
              <p:cNvGrpSpPr>
                <a:grpSpLocks/>
              </p:cNvGrpSpPr>
              <p:nvPr/>
            </p:nvGrpSpPr>
            <p:grpSpPr bwMode="auto">
              <a:xfrm>
                <a:off x="1248" y="1206"/>
                <a:ext cx="358" cy="404"/>
                <a:chOff x="2016" y="918"/>
                <a:chExt cx="358" cy="404"/>
              </a:xfrm>
            </p:grpSpPr>
            <p:sp>
              <p:nvSpPr>
                <p:cNvPr id="15" name="Text Box 50"/>
                <p:cNvSpPr txBox="1">
                  <a:spLocks noChangeArrowheads="1"/>
                </p:cNvSpPr>
                <p:nvPr/>
              </p:nvSpPr>
              <p:spPr bwMode="gray">
                <a:xfrm>
                  <a:off x="2133" y="960"/>
                  <a:ext cx="139"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solidFill>
                        <a:srgbClr val="000000"/>
                      </a:solidFill>
                      <a:latin typeface="Times New Roman" pitchFamily="18" charset="0"/>
                      <a:cs typeface="Times New Roman" pitchFamily="18" charset="0"/>
                    </a:rPr>
                    <a:t>3</a:t>
                  </a:r>
                </a:p>
              </p:txBody>
            </p:sp>
            <p:sp>
              <p:nvSpPr>
                <p:cNvPr id="16" name="Oval 51"/>
                <p:cNvSpPr>
                  <a:spLocks noChangeArrowheads="1"/>
                </p:cNvSpPr>
                <p:nvPr/>
              </p:nvSpPr>
              <p:spPr bwMode="gray">
                <a:xfrm>
                  <a:off x="2016" y="940"/>
                  <a:ext cx="111" cy="382"/>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sz="2200">
                    <a:latin typeface="Times New Roman" pitchFamily="18" charset="0"/>
                    <a:cs typeface="Times New Roman" pitchFamily="18" charset="0"/>
                  </a:endParaRPr>
                </a:p>
              </p:txBody>
            </p:sp>
            <p:sp>
              <p:nvSpPr>
                <p:cNvPr id="17" name="Oval 52"/>
                <p:cNvSpPr>
                  <a:spLocks noChangeArrowheads="1"/>
                </p:cNvSpPr>
                <p:nvPr/>
              </p:nvSpPr>
              <p:spPr bwMode="gray">
                <a:xfrm>
                  <a:off x="2016" y="940"/>
                  <a:ext cx="111" cy="382"/>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sz="2200">
                    <a:latin typeface="Times New Roman" pitchFamily="18" charset="0"/>
                    <a:cs typeface="Times New Roman" pitchFamily="18" charset="0"/>
                  </a:endParaRPr>
                </a:p>
              </p:txBody>
            </p:sp>
            <p:sp>
              <p:nvSpPr>
                <p:cNvPr id="18" name="Oval 53"/>
                <p:cNvSpPr>
                  <a:spLocks noChangeArrowheads="1"/>
                </p:cNvSpPr>
                <p:nvPr/>
              </p:nvSpPr>
              <p:spPr bwMode="gray">
                <a:xfrm>
                  <a:off x="2034" y="918"/>
                  <a:ext cx="334" cy="38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sz="2200">
                    <a:latin typeface="Times New Roman" pitchFamily="18" charset="0"/>
                    <a:cs typeface="Times New Roman" pitchFamily="18" charset="0"/>
                  </a:endParaRPr>
                </a:p>
              </p:txBody>
            </p:sp>
            <p:sp>
              <p:nvSpPr>
                <p:cNvPr id="19" name="Oval 54"/>
                <p:cNvSpPr>
                  <a:spLocks noChangeArrowheads="1"/>
                </p:cNvSpPr>
                <p:nvPr/>
              </p:nvSpPr>
              <p:spPr bwMode="gray">
                <a:xfrm>
                  <a:off x="2040" y="936"/>
                  <a:ext cx="334" cy="382"/>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sz="2200">
                    <a:latin typeface="Times New Roman" pitchFamily="18" charset="0"/>
                    <a:cs typeface="Times New Roman" pitchFamily="18" charset="0"/>
                  </a:endParaRPr>
                </a:p>
              </p:txBody>
            </p:sp>
            <p:sp>
              <p:nvSpPr>
                <p:cNvPr id="20" name="Oval 55"/>
                <p:cNvSpPr>
                  <a:spLocks noChangeArrowheads="1"/>
                </p:cNvSpPr>
                <p:nvPr/>
              </p:nvSpPr>
              <p:spPr bwMode="gray">
                <a:xfrm>
                  <a:off x="2052" y="934"/>
                  <a:ext cx="300" cy="382"/>
                </a:xfrm>
                <a:prstGeom prst="ellipse">
                  <a:avLst/>
                </a:prstGeom>
                <a:solidFill>
                  <a:srgbClr val="333333"/>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sz="2200">
                    <a:latin typeface="Times New Roman" pitchFamily="18" charset="0"/>
                    <a:cs typeface="Times New Roman" pitchFamily="18" charset="0"/>
                  </a:endParaRPr>
                </a:p>
              </p:txBody>
            </p:sp>
            <p:sp>
              <p:nvSpPr>
                <p:cNvPr id="21" name="Oval 56"/>
                <p:cNvSpPr>
                  <a:spLocks noChangeArrowheads="1"/>
                </p:cNvSpPr>
                <p:nvPr/>
              </p:nvSpPr>
              <p:spPr bwMode="gray">
                <a:xfrm>
                  <a:off x="2064" y="959"/>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200">
                    <a:latin typeface="Times New Roman" pitchFamily="18" charset="0"/>
                    <a:cs typeface="Times New Roman" pitchFamily="18" charset="0"/>
                  </a:endParaRPr>
                </a:p>
              </p:txBody>
            </p:sp>
            <p:sp>
              <p:nvSpPr>
                <p:cNvPr id="26" name="Oval 57"/>
                <p:cNvSpPr>
                  <a:spLocks noChangeArrowheads="1"/>
                </p:cNvSpPr>
                <p:nvPr/>
              </p:nvSpPr>
              <p:spPr bwMode="gray">
                <a:xfrm>
                  <a:off x="2068" y="961"/>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200">
                    <a:latin typeface="Times New Roman" pitchFamily="18" charset="0"/>
                    <a:cs typeface="Times New Roman" pitchFamily="18" charset="0"/>
                  </a:endParaRPr>
                </a:p>
              </p:txBody>
            </p:sp>
            <p:sp>
              <p:nvSpPr>
                <p:cNvPr id="27" name="Oval 58"/>
                <p:cNvSpPr>
                  <a:spLocks noChangeArrowheads="1"/>
                </p:cNvSpPr>
                <p:nvPr/>
              </p:nvSpPr>
              <p:spPr bwMode="gray">
                <a:xfrm>
                  <a:off x="2071" y="963"/>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200">
                    <a:latin typeface="Times New Roman" pitchFamily="18" charset="0"/>
                    <a:cs typeface="Times New Roman" pitchFamily="18" charset="0"/>
                  </a:endParaRPr>
                </a:p>
              </p:txBody>
            </p:sp>
            <p:sp>
              <p:nvSpPr>
                <p:cNvPr id="28" name="Oval 59"/>
                <p:cNvSpPr>
                  <a:spLocks noChangeArrowheads="1"/>
                </p:cNvSpPr>
                <p:nvPr/>
              </p:nvSpPr>
              <p:spPr bwMode="gray">
                <a:xfrm>
                  <a:off x="2086" y="971"/>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200">
                    <a:latin typeface="Times New Roman" pitchFamily="18" charset="0"/>
                    <a:cs typeface="Times New Roman" pitchFamily="18" charset="0"/>
                  </a:endParaRPr>
                </a:p>
              </p:txBody>
            </p:sp>
          </p:grpSp>
          <p:sp>
            <p:nvSpPr>
              <p:cNvPr id="14" name="Text Box 60"/>
              <p:cNvSpPr txBox="1">
                <a:spLocks noChangeArrowheads="1"/>
              </p:cNvSpPr>
              <p:nvPr/>
            </p:nvSpPr>
            <p:spPr bwMode="gray">
              <a:xfrm>
                <a:off x="1365" y="1248"/>
                <a:ext cx="139"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dirty="0">
                    <a:solidFill>
                      <a:srgbClr val="000000"/>
                    </a:solidFill>
                    <a:latin typeface="Times New Roman" pitchFamily="18" charset="0"/>
                    <a:cs typeface="Times New Roman" pitchFamily="18" charset="0"/>
                  </a:rPr>
                  <a:t>1</a:t>
                </a:r>
              </a:p>
            </p:txBody>
          </p:sp>
        </p:grpSp>
      </p:grpSp>
      <p:grpSp>
        <p:nvGrpSpPr>
          <p:cNvPr id="29" name="Group 3"/>
          <p:cNvGrpSpPr>
            <a:grpSpLocks/>
          </p:cNvGrpSpPr>
          <p:nvPr/>
        </p:nvGrpSpPr>
        <p:grpSpPr bwMode="auto">
          <a:xfrm>
            <a:off x="785786" y="2857500"/>
            <a:ext cx="7902325" cy="869951"/>
            <a:chOff x="1263" y="1765"/>
            <a:chExt cx="3383" cy="548"/>
          </a:xfrm>
        </p:grpSpPr>
        <p:grpSp>
          <p:nvGrpSpPr>
            <p:cNvPr id="30" name="Group 4"/>
            <p:cNvGrpSpPr>
              <a:grpSpLocks/>
            </p:cNvGrpSpPr>
            <p:nvPr/>
          </p:nvGrpSpPr>
          <p:grpSpPr bwMode="auto">
            <a:xfrm>
              <a:off x="1263" y="1906"/>
              <a:ext cx="384" cy="407"/>
              <a:chOff x="816" y="1897"/>
              <a:chExt cx="384" cy="407"/>
            </a:xfrm>
          </p:grpSpPr>
          <p:sp>
            <p:nvSpPr>
              <p:cNvPr id="34" name="Oval 5"/>
              <p:cNvSpPr>
                <a:spLocks noChangeArrowheads="1"/>
              </p:cNvSpPr>
              <p:nvPr/>
            </p:nvSpPr>
            <p:spPr bwMode="gray">
              <a:xfrm>
                <a:off x="816" y="1900"/>
                <a:ext cx="111" cy="382"/>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sz="2200">
                  <a:latin typeface="Times New Roman" pitchFamily="18" charset="0"/>
                  <a:cs typeface="Times New Roman" pitchFamily="18" charset="0"/>
                </a:endParaRPr>
              </a:p>
            </p:txBody>
          </p:sp>
          <p:sp>
            <p:nvSpPr>
              <p:cNvPr id="35" name="Oval 6"/>
              <p:cNvSpPr>
                <a:spLocks noChangeArrowheads="1"/>
              </p:cNvSpPr>
              <p:nvPr/>
            </p:nvSpPr>
            <p:spPr bwMode="gray">
              <a:xfrm>
                <a:off x="816" y="1900"/>
                <a:ext cx="111" cy="382"/>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sz="2200">
                  <a:latin typeface="Times New Roman" pitchFamily="18" charset="0"/>
                  <a:cs typeface="Times New Roman" pitchFamily="18" charset="0"/>
                </a:endParaRPr>
              </a:p>
            </p:txBody>
          </p:sp>
          <p:sp>
            <p:nvSpPr>
              <p:cNvPr id="36" name="Oval 7"/>
              <p:cNvSpPr>
                <a:spLocks noChangeArrowheads="1"/>
              </p:cNvSpPr>
              <p:nvPr/>
            </p:nvSpPr>
            <p:spPr bwMode="gray">
              <a:xfrm>
                <a:off x="841" y="1897"/>
                <a:ext cx="334" cy="382"/>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sz="2200">
                  <a:latin typeface="Times New Roman" pitchFamily="18" charset="0"/>
                  <a:cs typeface="Times New Roman" pitchFamily="18" charset="0"/>
                </a:endParaRPr>
              </a:p>
            </p:txBody>
          </p:sp>
          <p:sp>
            <p:nvSpPr>
              <p:cNvPr id="37" name="Oval 8"/>
              <p:cNvSpPr>
                <a:spLocks noChangeArrowheads="1"/>
              </p:cNvSpPr>
              <p:nvPr/>
            </p:nvSpPr>
            <p:spPr bwMode="gray">
              <a:xfrm>
                <a:off x="866" y="1922"/>
                <a:ext cx="334" cy="382"/>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sz="2200">
                  <a:latin typeface="Times New Roman" pitchFamily="18" charset="0"/>
                  <a:cs typeface="Times New Roman" pitchFamily="18" charset="0"/>
                </a:endParaRPr>
              </a:p>
            </p:txBody>
          </p:sp>
          <p:sp>
            <p:nvSpPr>
              <p:cNvPr id="38" name="Oval 9"/>
              <p:cNvSpPr>
                <a:spLocks noChangeArrowheads="1"/>
              </p:cNvSpPr>
              <p:nvPr/>
            </p:nvSpPr>
            <p:spPr bwMode="gray">
              <a:xfrm>
                <a:off x="859" y="1900"/>
                <a:ext cx="300" cy="382"/>
              </a:xfrm>
              <a:prstGeom prst="ellipse">
                <a:avLst/>
              </a:prstGeom>
              <a:solidFill>
                <a:srgbClr val="333333"/>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sz="2200">
                  <a:latin typeface="Times New Roman" pitchFamily="18" charset="0"/>
                  <a:cs typeface="Times New Roman" pitchFamily="18" charset="0"/>
                </a:endParaRPr>
              </a:p>
            </p:txBody>
          </p:sp>
          <p:sp>
            <p:nvSpPr>
              <p:cNvPr id="39" name="Oval 10"/>
              <p:cNvSpPr>
                <a:spLocks noChangeArrowheads="1"/>
              </p:cNvSpPr>
              <p:nvPr/>
            </p:nvSpPr>
            <p:spPr bwMode="gray">
              <a:xfrm>
                <a:off x="864" y="1919"/>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200">
                  <a:latin typeface="Times New Roman" pitchFamily="18" charset="0"/>
                  <a:cs typeface="Times New Roman" pitchFamily="18" charset="0"/>
                </a:endParaRPr>
              </a:p>
            </p:txBody>
          </p:sp>
          <p:sp>
            <p:nvSpPr>
              <p:cNvPr id="40" name="Oval 11"/>
              <p:cNvSpPr>
                <a:spLocks noChangeArrowheads="1"/>
              </p:cNvSpPr>
              <p:nvPr/>
            </p:nvSpPr>
            <p:spPr bwMode="gray">
              <a:xfrm>
                <a:off x="868" y="1921"/>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200">
                  <a:latin typeface="Times New Roman" pitchFamily="18" charset="0"/>
                  <a:cs typeface="Times New Roman" pitchFamily="18" charset="0"/>
                </a:endParaRPr>
              </a:p>
            </p:txBody>
          </p:sp>
          <p:sp>
            <p:nvSpPr>
              <p:cNvPr id="41" name="Oval 12"/>
              <p:cNvSpPr>
                <a:spLocks noChangeArrowheads="1"/>
              </p:cNvSpPr>
              <p:nvPr/>
            </p:nvSpPr>
            <p:spPr bwMode="gray">
              <a:xfrm>
                <a:off x="871" y="1923"/>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200">
                  <a:latin typeface="Times New Roman" pitchFamily="18" charset="0"/>
                  <a:cs typeface="Times New Roman" pitchFamily="18" charset="0"/>
                </a:endParaRPr>
              </a:p>
            </p:txBody>
          </p:sp>
          <p:sp>
            <p:nvSpPr>
              <p:cNvPr id="42" name="Oval 13"/>
              <p:cNvSpPr>
                <a:spLocks noChangeArrowheads="1"/>
              </p:cNvSpPr>
              <p:nvPr/>
            </p:nvSpPr>
            <p:spPr bwMode="gray">
              <a:xfrm>
                <a:off x="886" y="1931"/>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200">
                  <a:latin typeface="Times New Roman" pitchFamily="18" charset="0"/>
                  <a:cs typeface="Times New Roman" pitchFamily="18" charset="0"/>
                </a:endParaRPr>
              </a:p>
            </p:txBody>
          </p:sp>
        </p:grpSp>
        <p:sp>
          <p:nvSpPr>
            <p:cNvPr id="31" name="Line 14"/>
            <p:cNvSpPr>
              <a:spLocks noChangeShapeType="1"/>
            </p:cNvSpPr>
            <p:nvPr/>
          </p:nvSpPr>
          <p:spPr bwMode="auto">
            <a:xfrm>
              <a:off x="1584" y="2235"/>
              <a:ext cx="3024" cy="1"/>
            </a:xfrm>
            <a:prstGeom prst="line">
              <a:avLst/>
            </a:prstGeom>
            <a:noFill/>
            <a:ln w="25400">
              <a:solidFill>
                <a:schemeClr val="tx2"/>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200">
                <a:latin typeface="Times New Roman" pitchFamily="18" charset="0"/>
                <a:cs typeface="Times New Roman" pitchFamily="18" charset="0"/>
              </a:endParaRPr>
            </a:p>
          </p:txBody>
        </p:sp>
        <p:sp>
          <p:nvSpPr>
            <p:cNvPr id="32" name="Text Box 15"/>
            <p:cNvSpPr txBox="1">
              <a:spLocks noChangeArrowheads="1"/>
            </p:cNvSpPr>
            <p:nvPr/>
          </p:nvSpPr>
          <p:spPr bwMode="auto">
            <a:xfrm>
              <a:off x="1722" y="1765"/>
              <a:ext cx="2924" cy="4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lvl="1"/>
              <a:r>
                <a:rPr lang="mn-MN" sz="2200" dirty="0" smtClean="0">
                  <a:latin typeface="Times New Roman" pitchFamily="18" charset="0"/>
                  <a:cs typeface="Times New Roman" pitchFamily="18" charset="0"/>
                </a:rPr>
                <a:t>Ашигт малтмалын нөөц ашигласны төлбөр</a:t>
              </a:r>
            </a:p>
            <a:p>
              <a:pPr lvl="1"/>
              <a:r>
                <a:rPr lang="mn-MN" sz="2200" dirty="0" smtClean="0">
                  <a:latin typeface="Times New Roman" pitchFamily="18" charset="0"/>
                  <a:cs typeface="Times New Roman" pitchFamily="18" charset="0"/>
                </a:rPr>
                <a:t>Жишиг үнэ</a:t>
              </a:r>
              <a:endParaRPr lang="en-US" sz="2200" dirty="0">
                <a:latin typeface="Times New Roman" pitchFamily="18" charset="0"/>
                <a:cs typeface="Times New Roman" pitchFamily="18" charset="0"/>
              </a:endParaRPr>
            </a:p>
          </p:txBody>
        </p:sp>
        <p:sp>
          <p:nvSpPr>
            <p:cNvPr id="33" name="Text Box 16"/>
            <p:cNvSpPr txBox="1">
              <a:spLocks noChangeArrowheads="1"/>
            </p:cNvSpPr>
            <p:nvPr/>
          </p:nvSpPr>
          <p:spPr bwMode="gray">
            <a:xfrm>
              <a:off x="1383" y="1934"/>
              <a:ext cx="139" cy="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solidFill>
                    <a:srgbClr val="000000"/>
                  </a:solidFill>
                  <a:latin typeface="Times New Roman" pitchFamily="18" charset="0"/>
                  <a:cs typeface="Times New Roman" pitchFamily="18" charset="0"/>
                </a:rPr>
                <a:t>2</a:t>
              </a:r>
            </a:p>
          </p:txBody>
        </p:sp>
      </p:grpSp>
      <p:grpSp>
        <p:nvGrpSpPr>
          <p:cNvPr id="57" name="Group 76"/>
          <p:cNvGrpSpPr>
            <a:grpSpLocks/>
          </p:cNvGrpSpPr>
          <p:nvPr/>
        </p:nvGrpSpPr>
        <p:grpSpPr bwMode="auto">
          <a:xfrm>
            <a:off x="714348" y="4429132"/>
            <a:ext cx="7848600" cy="635000"/>
            <a:chOff x="1248" y="1182"/>
            <a:chExt cx="3360" cy="400"/>
          </a:xfrm>
        </p:grpSpPr>
        <p:sp>
          <p:nvSpPr>
            <p:cNvPr id="58" name="Line 47"/>
            <p:cNvSpPr>
              <a:spLocks noChangeShapeType="1"/>
            </p:cNvSpPr>
            <p:nvPr/>
          </p:nvSpPr>
          <p:spPr bwMode="auto">
            <a:xfrm>
              <a:off x="1584" y="1524"/>
              <a:ext cx="3024" cy="1"/>
            </a:xfrm>
            <a:prstGeom prst="line">
              <a:avLst/>
            </a:prstGeom>
            <a:noFill/>
            <a:ln w="25400">
              <a:solidFill>
                <a:schemeClr val="tx2"/>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Times New Roman" pitchFamily="18" charset="0"/>
                <a:cs typeface="Times New Roman" pitchFamily="18" charset="0"/>
              </a:endParaRPr>
            </a:p>
          </p:txBody>
        </p:sp>
        <p:sp>
          <p:nvSpPr>
            <p:cNvPr id="59" name="Text Box 48"/>
            <p:cNvSpPr txBox="1">
              <a:spLocks noChangeArrowheads="1"/>
            </p:cNvSpPr>
            <p:nvPr/>
          </p:nvSpPr>
          <p:spPr bwMode="auto">
            <a:xfrm>
              <a:off x="1728" y="1182"/>
              <a:ext cx="2736"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800100" lvl="1" indent="-342900"/>
              <a:r>
                <a:rPr lang="mn-MN" sz="2000" b="1" dirty="0" smtClean="0">
                  <a:latin typeface="Times New Roman" pitchFamily="18" charset="0"/>
                  <a:cs typeface="Times New Roman" pitchFamily="18" charset="0"/>
                </a:rPr>
                <a:t>Санал, дүгнэлт</a:t>
              </a:r>
              <a:endParaRPr lang="en-US" sz="2000" dirty="0">
                <a:latin typeface="Times New Roman" pitchFamily="18" charset="0"/>
                <a:cs typeface="Times New Roman" pitchFamily="18" charset="0"/>
              </a:endParaRPr>
            </a:p>
          </p:txBody>
        </p:sp>
        <p:grpSp>
          <p:nvGrpSpPr>
            <p:cNvPr id="60" name="Group 62"/>
            <p:cNvGrpSpPr>
              <a:grpSpLocks/>
            </p:cNvGrpSpPr>
            <p:nvPr/>
          </p:nvGrpSpPr>
          <p:grpSpPr bwMode="auto">
            <a:xfrm>
              <a:off x="1248" y="1206"/>
              <a:ext cx="358" cy="376"/>
              <a:chOff x="1248" y="1206"/>
              <a:chExt cx="358" cy="376"/>
            </a:xfrm>
          </p:grpSpPr>
          <p:grpSp>
            <p:nvGrpSpPr>
              <p:cNvPr id="61" name="Group 61"/>
              <p:cNvGrpSpPr>
                <a:grpSpLocks/>
              </p:cNvGrpSpPr>
              <p:nvPr/>
            </p:nvGrpSpPr>
            <p:grpSpPr bwMode="auto">
              <a:xfrm>
                <a:off x="1248" y="1206"/>
                <a:ext cx="358" cy="376"/>
                <a:chOff x="2016" y="918"/>
                <a:chExt cx="358" cy="376"/>
              </a:xfrm>
            </p:grpSpPr>
            <p:sp>
              <p:nvSpPr>
                <p:cNvPr id="63" name="Text Box 50"/>
                <p:cNvSpPr txBox="1">
                  <a:spLocks noChangeArrowheads="1"/>
                </p:cNvSpPr>
                <p:nvPr/>
              </p:nvSpPr>
              <p:spPr bwMode="gray">
                <a:xfrm>
                  <a:off x="2133" y="960"/>
                  <a:ext cx="134"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b="1">
                      <a:solidFill>
                        <a:srgbClr val="000000"/>
                      </a:solidFill>
                      <a:latin typeface="Times New Roman" pitchFamily="18" charset="0"/>
                      <a:cs typeface="Times New Roman" pitchFamily="18" charset="0"/>
                    </a:rPr>
                    <a:t>3</a:t>
                  </a:r>
                </a:p>
              </p:txBody>
            </p:sp>
            <p:sp>
              <p:nvSpPr>
                <p:cNvPr id="64" name="Oval 51"/>
                <p:cNvSpPr>
                  <a:spLocks noChangeArrowheads="1"/>
                </p:cNvSpPr>
                <p:nvPr/>
              </p:nvSpPr>
              <p:spPr bwMode="gray">
                <a:xfrm>
                  <a:off x="2016" y="940"/>
                  <a:ext cx="111" cy="354"/>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sz="2000">
                    <a:latin typeface="Times New Roman" pitchFamily="18" charset="0"/>
                    <a:cs typeface="Times New Roman" pitchFamily="18" charset="0"/>
                  </a:endParaRPr>
                </a:p>
              </p:txBody>
            </p:sp>
            <p:sp>
              <p:nvSpPr>
                <p:cNvPr id="65" name="Oval 52"/>
                <p:cNvSpPr>
                  <a:spLocks noChangeArrowheads="1"/>
                </p:cNvSpPr>
                <p:nvPr/>
              </p:nvSpPr>
              <p:spPr bwMode="gray">
                <a:xfrm>
                  <a:off x="2016" y="940"/>
                  <a:ext cx="111" cy="354"/>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sz="2000">
                    <a:latin typeface="Times New Roman" pitchFamily="18" charset="0"/>
                    <a:cs typeface="Times New Roman" pitchFamily="18" charset="0"/>
                  </a:endParaRPr>
                </a:p>
              </p:txBody>
            </p:sp>
            <p:sp>
              <p:nvSpPr>
                <p:cNvPr id="66" name="Oval 53"/>
                <p:cNvSpPr>
                  <a:spLocks noChangeArrowheads="1"/>
                </p:cNvSpPr>
                <p:nvPr/>
              </p:nvSpPr>
              <p:spPr bwMode="gray">
                <a:xfrm>
                  <a:off x="2034" y="918"/>
                  <a:ext cx="334"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sz="2000">
                    <a:latin typeface="Times New Roman" pitchFamily="18" charset="0"/>
                    <a:cs typeface="Times New Roman" pitchFamily="18" charset="0"/>
                  </a:endParaRPr>
                </a:p>
              </p:txBody>
            </p:sp>
            <p:sp>
              <p:nvSpPr>
                <p:cNvPr id="67" name="Oval 54"/>
                <p:cNvSpPr>
                  <a:spLocks noChangeArrowheads="1"/>
                </p:cNvSpPr>
                <p:nvPr/>
              </p:nvSpPr>
              <p:spPr bwMode="gray">
                <a:xfrm>
                  <a:off x="2040" y="936"/>
                  <a:ext cx="334" cy="35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sz="2000">
                    <a:latin typeface="Times New Roman" pitchFamily="18" charset="0"/>
                    <a:cs typeface="Times New Roman" pitchFamily="18" charset="0"/>
                  </a:endParaRPr>
                </a:p>
              </p:txBody>
            </p:sp>
            <p:sp>
              <p:nvSpPr>
                <p:cNvPr id="68" name="Oval 55"/>
                <p:cNvSpPr>
                  <a:spLocks noChangeArrowheads="1"/>
                </p:cNvSpPr>
                <p:nvPr/>
              </p:nvSpPr>
              <p:spPr bwMode="gray">
                <a:xfrm>
                  <a:off x="2052" y="934"/>
                  <a:ext cx="300" cy="354"/>
                </a:xfrm>
                <a:prstGeom prst="ellipse">
                  <a:avLst/>
                </a:prstGeom>
                <a:solidFill>
                  <a:srgbClr val="333333"/>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sz="2000">
                    <a:latin typeface="Times New Roman" pitchFamily="18" charset="0"/>
                    <a:cs typeface="Times New Roman" pitchFamily="18" charset="0"/>
                  </a:endParaRPr>
                </a:p>
              </p:txBody>
            </p:sp>
            <p:sp>
              <p:nvSpPr>
                <p:cNvPr id="69" name="Oval 56"/>
                <p:cNvSpPr>
                  <a:spLocks noChangeArrowheads="1"/>
                </p:cNvSpPr>
                <p:nvPr/>
              </p:nvSpPr>
              <p:spPr bwMode="gray">
                <a:xfrm>
                  <a:off x="2064" y="959"/>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000">
                    <a:latin typeface="Times New Roman" pitchFamily="18" charset="0"/>
                    <a:cs typeface="Times New Roman" pitchFamily="18" charset="0"/>
                  </a:endParaRPr>
                </a:p>
              </p:txBody>
            </p:sp>
            <p:sp>
              <p:nvSpPr>
                <p:cNvPr id="70" name="Oval 57"/>
                <p:cNvSpPr>
                  <a:spLocks noChangeArrowheads="1"/>
                </p:cNvSpPr>
                <p:nvPr/>
              </p:nvSpPr>
              <p:spPr bwMode="gray">
                <a:xfrm>
                  <a:off x="2068" y="961"/>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000">
                    <a:latin typeface="Times New Roman" pitchFamily="18" charset="0"/>
                    <a:cs typeface="Times New Roman" pitchFamily="18" charset="0"/>
                  </a:endParaRPr>
                </a:p>
              </p:txBody>
            </p:sp>
            <p:sp>
              <p:nvSpPr>
                <p:cNvPr id="71" name="Oval 58"/>
                <p:cNvSpPr>
                  <a:spLocks noChangeArrowheads="1"/>
                </p:cNvSpPr>
                <p:nvPr/>
              </p:nvSpPr>
              <p:spPr bwMode="gray">
                <a:xfrm>
                  <a:off x="2071" y="963"/>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000">
                    <a:latin typeface="Times New Roman" pitchFamily="18" charset="0"/>
                    <a:cs typeface="Times New Roman" pitchFamily="18" charset="0"/>
                  </a:endParaRPr>
                </a:p>
              </p:txBody>
            </p:sp>
            <p:sp>
              <p:nvSpPr>
                <p:cNvPr id="72" name="Oval 59"/>
                <p:cNvSpPr>
                  <a:spLocks noChangeArrowheads="1"/>
                </p:cNvSpPr>
                <p:nvPr/>
              </p:nvSpPr>
              <p:spPr bwMode="gray">
                <a:xfrm>
                  <a:off x="2086" y="971"/>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000">
                    <a:latin typeface="Times New Roman" pitchFamily="18" charset="0"/>
                    <a:cs typeface="Times New Roman" pitchFamily="18" charset="0"/>
                  </a:endParaRPr>
                </a:p>
              </p:txBody>
            </p:sp>
          </p:grpSp>
          <p:sp>
            <p:nvSpPr>
              <p:cNvPr id="62" name="Text Box 60"/>
              <p:cNvSpPr txBox="1">
                <a:spLocks noChangeArrowheads="1"/>
              </p:cNvSpPr>
              <p:nvPr/>
            </p:nvSpPr>
            <p:spPr bwMode="gray">
              <a:xfrm>
                <a:off x="1365" y="1248"/>
                <a:ext cx="134"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mn-MN" sz="2000" b="1" dirty="0" smtClean="0">
                    <a:solidFill>
                      <a:srgbClr val="000000"/>
                    </a:solidFill>
                    <a:latin typeface="Times New Roman" pitchFamily="18" charset="0"/>
                    <a:cs typeface="Times New Roman" pitchFamily="18" charset="0"/>
                  </a:rPr>
                  <a:t>3</a:t>
                </a:r>
                <a:endParaRPr lang="en-US" sz="2000" b="1" dirty="0">
                  <a:solidFill>
                    <a:srgbClr val="000000"/>
                  </a:solidFill>
                  <a:latin typeface="Times New Roman" pitchFamily="18" charset="0"/>
                  <a:cs typeface="Times New Roman" pitchFamily="18" charset="0"/>
                </a:endParaRPr>
              </a:p>
            </p:txBody>
          </p:sp>
        </p:grpSp>
      </p:grpSp>
    </p:spTree>
    <p:extLst>
      <p:ext uri="{BB962C8B-B14F-4D97-AF65-F5344CB8AC3E}">
        <p14:creationId xmlns="" xmlns:p14="http://schemas.microsoft.com/office/powerpoint/2010/main" val="530116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305800" cy="563563"/>
          </a:xfrm>
        </p:spPr>
        <p:txBody>
          <a:bodyPr/>
          <a:lstStyle/>
          <a:p>
            <a:r>
              <a:rPr lang="en-US" sz="1600" dirty="0" smtClean="0"/>
              <a:t>I. </a:t>
            </a:r>
            <a:r>
              <a:rPr lang="mn-MN" sz="1600" dirty="0" smtClean="0"/>
              <a:t>Металлургын ФК-75 жоншны экспортын гэрээний үнэ, АМНАТ ногдуулж </a:t>
            </a:r>
            <a:br>
              <a:rPr lang="mn-MN" sz="1600" dirty="0" smtClean="0"/>
            </a:br>
            <a:r>
              <a:rPr lang="mn-MN" sz="1600" dirty="0" smtClean="0"/>
              <a:t>байгаа жишиг үнийн харьцуулсан судалгаа</a:t>
            </a:r>
            <a:endParaRPr lang="en-US" sz="1600" dirty="0"/>
          </a:p>
        </p:txBody>
      </p:sp>
      <p:graphicFrame>
        <p:nvGraphicFramePr>
          <p:cNvPr id="4" name="Table 3"/>
          <p:cNvGraphicFramePr>
            <a:graphicFrameLocks noGrp="1"/>
          </p:cNvGraphicFramePr>
          <p:nvPr/>
        </p:nvGraphicFramePr>
        <p:xfrm>
          <a:off x="357155" y="1397000"/>
          <a:ext cx="8572557" cy="3514504"/>
        </p:xfrm>
        <a:graphic>
          <a:graphicData uri="http://schemas.openxmlformats.org/drawingml/2006/table">
            <a:tbl>
              <a:tblPr firstRow="1" bandRow="1">
                <a:tableStyleId>{2D5ABB26-0587-4C30-8999-92F81FD0307C}</a:tableStyleId>
              </a:tblPr>
              <a:tblGrid>
                <a:gridCol w="219809"/>
                <a:gridCol w="1099046"/>
                <a:gridCol w="609974"/>
                <a:gridCol w="571504"/>
                <a:gridCol w="428628"/>
                <a:gridCol w="428628"/>
                <a:gridCol w="500066"/>
                <a:gridCol w="428622"/>
                <a:gridCol w="535785"/>
                <a:gridCol w="535785"/>
                <a:gridCol w="535785"/>
                <a:gridCol w="535785"/>
                <a:gridCol w="535785"/>
                <a:gridCol w="535785"/>
                <a:gridCol w="535785"/>
                <a:gridCol w="535785"/>
              </a:tblGrid>
              <a:tr h="460364">
                <a:tc rowSpan="3">
                  <a:txBody>
                    <a:bodyPr/>
                    <a:lstStyle/>
                    <a:p>
                      <a:pPr algn="ctr" fontAlgn="ctr"/>
                      <a:r>
                        <a:rPr lang="en-US" sz="1000" b="0" i="0" u="none" strike="noStrike" dirty="0">
                          <a:latin typeface="Times New Roman"/>
                        </a:rPr>
                        <a:t>№</a:t>
                      </a:r>
                    </a:p>
                  </a:txBody>
                  <a:tcPr marL="0" marR="0" marT="0" marB="0" anchor="ctr"/>
                </a:tc>
                <a:tc rowSpan="3">
                  <a:txBody>
                    <a:bodyPr/>
                    <a:lstStyle/>
                    <a:p>
                      <a:pPr algn="ctr" fontAlgn="ctr"/>
                      <a:r>
                        <a:rPr lang="mn-MN" sz="1000" b="0" i="0" u="none" strike="noStrike">
                          <a:latin typeface="Times New Roman"/>
                        </a:rPr>
                        <a:t>Бүтээгдэхүүн</a:t>
                      </a:r>
                    </a:p>
                  </a:txBody>
                  <a:tcPr marL="0" marR="0" marT="0" marB="0" anchor="ctr"/>
                </a:tc>
                <a:tc gridSpan="14">
                  <a:txBody>
                    <a:bodyPr/>
                    <a:lstStyle/>
                    <a:p>
                      <a:pPr algn="ctr" fontAlgn="ctr"/>
                      <a:r>
                        <a:rPr lang="mn-MN" sz="1000" b="0" i="0" u="none" strike="noStrike">
                          <a:latin typeface="Times New Roman"/>
                        </a:rPr>
                        <a:t>Үнэ </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8456">
                <a:tc vMerge="1">
                  <a:txBody>
                    <a:bodyPr/>
                    <a:lstStyle/>
                    <a:p>
                      <a:endParaRPr lang="en-US"/>
                    </a:p>
                  </a:txBody>
                  <a:tcPr/>
                </a:tc>
                <a:tc vMerge="1">
                  <a:txBody>
                    <a:bodyPr/>
                    <a:lstStyle/>
                    <a:p>
                      <a:endParaRPr lang="en-US"/>
                    </a:p>
                  </a:txBody>
                  <a:tcPr/>
                </a:tc>
                <a:tc>
                  <a:txBody>
                    <a:bodyPr/>
                    <a:lstStyle/>
                    <a:p>
                      <a:pPr algn="ctr" fontAlgn="ctr"/>
                      <a:r>
                        <a:rPr lang="mn-MN" sz="1000" b="0" i="0" u="none" strike="noStrike">
                          <a:latin typeface="Times New Roman"/>
                        </a:rPr>
                        <a:t>2011 он</a:t>
                      </a:r>
                    </a:p>
                  </a:txBody>
                  <a:tcPr marL="0" marR="0" marT="0" marB="0" anchor="ctr"/>
                </a:tc>
                <a:tc>
                  <a:txBody>
                    <a:bodyPr/>
                    <a:lstStyle/>
                    <a:p>
                      <a:pPr algn="ctr" fontAlgn="ctr"/>
                      <a:r>
                        <a:rPr lang="mn-MN" sz="1000" b="0" i="0" u="none" strike="noStrike">
                          <a:latin typeface="Times New Roman"/>
                        </a:rPr>
                        <a:t>2012 он</a:t>
                      </a:r>
                    </a:p>
                  </a:txBody>
                  <a:tcPr marL="0" marR="0" marT="0" marB="0" anchor="ctr"/>
                </a:tc>
                <a:tc gridSpan="12">
                  <a:txBody>
                    <a:bodyPr/>
                    <a:lstStyle/>
                    <a:p>
                      <a:pPr algn="ctr" fontAlgn="ctr"/>
                      <a:r>
                        <a:rPr lang="mn-MN" sz="1000" b="0" i="0" u="none" strike="noStrike">
                          <a:latin typeface="Times New Roman"/>
                        </a:rPr>
                        <a:t>2013 он</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6000">
                <a:tc vMerge="1">
                  <a:txBody>
                    <a:bodyPr/>
                    <a:lstStyle/>
                    <a:p>
                      <a:endParaRPr lang="en-US"/>
                    </a:p>
                  </a:txBody>
                  <a:tcPr/>
                </a:tc>
                <a:tc vMerge="1">
                  <a:txBody>
                    <a:bodyPr/>
                    <a:lstStyle/>
                    <a:p>
                      <a:endParaRPr lang="en-US"/>
                    </a:p>
                  </a:txBody>
                  <a:tcPr/>
                </a:tc>
                <a:tc gridSpan="2">
                  <a:txBody>
                    <a:bodyPr/>
                    <a:lstStyle/>
                    <a:p>
                      <a:pPr algn="ctr" fontAlgn="ctr"/>
                      <a:r>
                        <a:rPr lang="mn-MN" sz="1000" b="0" i="0" u="none" strike="noStrike">
                          <a:latin typeface="Times New Roman"/>
                        </a:rPr>
                        <a:t>дундаж</a:t>
                      </a:r>
                    </a:p>
                  </a:txBody>
                  <a:tcPr marL="0" marR="0" marT="0" marB="0" anchor="ctr"/>
                </a:tc>
                <a:tc hMerge="1">
                  <a:txBody>
                    <a:bodyPr/>
                    <a:lstStyle/>
                    <a:p>
                      <a:endParaRPr lang="en-US"/>
                    </a:p>
                  </a:txBody>
                  <a:tcPr/>
                </a:tc>
                <a:tc>
                  <a:txBody>
                    <a:bodyPr/>
                    <a:lstStyle/>
                    <a:p>
                      <a:pPr algn="ctr" fontAlgn="ctr"/>
                      <a:r>
                        <a:rPr lang="mn-MN" sz="1000" b="0" i="0" u="none" strike="noStrike">
                          <a:latin typeface="Times New Roman"/>
                        </a:rPr>
                        <a:t>1 сар</a:t>
                      </a:r>
                    </a:p>
                  </a:txBody>
                  <a:tcPr marL="0" marR="0" marT="0" marB="0" anchor="ctr"/>
                </a:tc>
                <a:tc>
                  <a:txBody>
                    <a:bodyPr/>
                    <a:lstStyle/>
                    <a:p>
                      <a:pPr algn="ctr" fontAlgn="ctr"/>
                      <a:r>
                        <a:rPr lang="mn-MN" sz="1000" b="0" i="0" u="none" strike="noStrike">
                          <a:latin typeface="Times New Roman"/>
                        </a:rPr>
                        <a:t>2 сар</a:t>
                      </a:r>
                    </a:p>
                  </a:txBody>
                  <a:tcPr marL="0" marR="0" marT="0" marB="0" anchor="ctr"/>
                </a:tc>
                <a:tc>
                  <a:txBody>
                    <a:bodyPr/>
                    <a:lstStyle/>
                    <a:p>
                      <a:pPr algn="ctr" fontAlgn="ctr"/>
                      <a:r>
                        <a:rPr lang="mn-MN" sz="1000" b="0" i="0" u="none" strike="noStrike">
                          <a:latin typeface="Times New Roman"/>
                        </a:rPr>
                        <a:t>3 сар</a:t>
                      </a:r>
                    </a:p>
                  </a:txBody>
                  <a:tcPr marL="0" marR="0" marT="0" marB="0" anchor="ctr"/>
                </a:tc>
                <a:tc>
                  <a:txBody>
                    <a:bodyPr/>
                    <a:lstStyle/>
                    <a:p>
                      <a:pPr algn="ctr" fontAlgn="ctr"/>
                      <a:r>
                        <a:rPr lang="mn-MN" sz="1000" b="0" i="0" u="none" strike="noStrike">
                          <a:latin typeface="Times New Roman"/>
                        </a:rPr>
                        <a:t>4 сар</a:t>
                      </a:r>
                    </a:p>
                  </a:txBody>
                  <a:tcPr marL="0" marR="0" marT="0" marB="0" anchor="ctr"/>
                </a:tc>
                <a:tc>
                  <a:txBody>
                    <a:bodyPr/>
                    <a:lstStyle/>
                    <a:p>
                      <a:pPr algn="ctr" fontAlgn="ctr"/>
                      <a:r>
                        <a:rPr lang="mn-MN" sz="1000" b="0" i="0" u="none" strike="noStrike">
                          <a:latin typeface="Times New Roman"/>
                        </a:rPr>
                        <a:t>5 сар</a:t>
                      </a:r>
                    </a:p>
                  </a:txBody>
                  <a:tcPr marL="0" marR="0" marT="0" marB="0" anchor="ctr"/>
                </a:tc>
                <a:tc>
                  <a:txBody>
                    <a:bodyPr/>
                    <a:lstStyle/>
                    <a:p>
                      <a:pPr algn="ctr" fontAlgn="ctr"/>
                      <a:r>
                        <a:rPr lang="mn-MN" sz="1000" b="0" i="0" u="none" strike="noStrike">
                          <a:latin typeface="Times New Roman"/>
                        </a:rPr>
                        <a:t>6 сар</a:t>
                      </a:r>
                    </a:p>
                  </a:txBody>
                  <a:tcPr marL="0" marR="0" marT="0" marB="0" anchor="ctr"/>
                </a:tc>
                <a:tc>
                  <a:txBody>
                    <a:bodyPr/>
                    <a:lstStyle/>
                    <a:p>
                      <a:pPr algn="ctr" fontAlgn="ctr"/>
                      <a:r>
                        <a:rPr lang="mn-MN" sz="1000" b="0" i="0" u="none" strike="noStrike">
                          <a:latin typeface="Times New Roman"/>
                        </a:rPr>
                        <a:t>7 сар</a:t>
                      </a:r>
                    </a:p>
                  </a:txBody>
                  <a:tcPr marL="0" marR="0" marT="0" marB="0" anchor="ctr"/>
                </a:tc>
                <a:tc>
                  <a:txBody>
                    <a:bodyPr/>
                    <a:lstStyle/>
                    <a:p>
                      <a:pPr algn="ctr" fontAlgn="ctr"/>
                      <a:r>
                        <a:rPr lang="mn-MN" sz="1000" b="0" i="0" u="none" strike="noStrike">
                          <a:latin typeface="Times New Roman"/>
                        </a:rPr>
                        <a:t>8 сар</a:t>
                      </a:r>
                    </a:p>
                  </a:txBody>
                  <a:tcPr marL="0" marR="0" marT="0" marB="0" anchor="ctr"/>
                </a:tc>
                <a:tc>
                  <a:txBody>
                    <a:bodyPr/>
                    <a:lstStyle/>
                    <a:p>
                      <a:pPr algn="ctr" fontAlgn="ctr"/>
                      <a:r>
                        <a:rPr lang="mn-MN" sz="1000" b="0" i="0" u="none" strike="noStrike">
                          <a:latin typeface="Times New Roman"/>
                        </a:rPr>
                        <a:t>9 сар</a:t>
                      </a:r>
                    </a:p>
                  </a:txBody>
                  <a:tcPr marL="0" marR="0" marT="0" marB="0" anchor="ctr"/>
                </a:tc>
                <a:tc>
                  <a:txBody>
                    <a:bodyPr/>
                    <a:lstStyle/>
                    <a:p>
                      <a:pPr algn="ctr" fontAlgn="ctr"/>
                      <a:r>
                        <a:rPr lang="mn-MN" sz="1000" b="0" i="0" u="none" strike="noStrike">
                          <a:latin typeface="Times New Roman"/>
                        </a:rPr>
                        <a:t>10 сар</a:t>
                      </a:r>
                    </a:p>
                  </a:txBody>
                  <a:tcPr marL="0" marR="0" marT="0" marB="0" anchor="ctr"/>
                </a:tc>
                <a:tc>
                  <a:txBody>
                    <a:bodyPr/>
                    <a:lstStyle/>
                    <a:p>
                      <a:pPr algn="ctr" fontAlgn="ctr"/>
                      <a:r>
                        <a:rPr lang="mn-MN" sz="1000" b="0" i="0" u="none" strike="noStrike">
                          <a:latin typeface="Times New Roman"/>
                        </a:rPr>
                        <a:t>11 сар</a:t>
                      </a:r>
                    </a:p>
                  </a:txBody>
                  <a:tcPr marL="0" marR="0" marT="0" marB="0" anchor="ctr"/>
                </a:tc>
                <a:tc>
                  <a:txBody>
                    <a:bodyPr/>
                    <a:lstStyle/>
                    <a:p>
                      <a:pPr algn="ctr" fontAlgn="ctr"/>
                      <a:r>
                        <a:rPr lang="mn-MN" sz="1000" b="0" i="0" u="none" strike="noStrike">
                          <a:latin typeface="Times New Roman"/>
                        </a:rPr>
                        <a:t>12 сар</a:t>
                      </a:r>
                    </a:p>
                  </a:txBody>
                  <a:tcPr marL="0" marR="0" marT="0" marB="0" anchor="ctr"/>
                </a:tc>
              </a:tr>
              <a:tr h="636000">
                <a:tc>
                  <a:txBody>
                    <a:bodyPr/>
                    <a:lstStyle/>
                    <a:p>
                      <a:pPr algn="ctr" fontAlgn="ctr"/>
                      <a:r>
                        <a:rPr lang="en-US" sz="1000" b="0" i="0" u="none" strike="noStrike">
                          <a:latin typeface="Times New Roman"/>
                        </a:rPr>
                        <a:t>1</a:t>
                      </a:r>
                    </a:p>
                  </a:txBody>
                  <a:tcPr marL="0" marR="0" marT="0" marB="0" anchor="ctr"/>
                </a:tc>
                <a:tc>
                  <a:txBody>
                    <a:bodyPr/>
                    <a:lstStyle/>
                    <a:p>
                      <a:pPr algn="l" fontAlgn="ctr"/>
                      <a:r>
                        <a:rPr lang="mn-MN" sz="1000" b="0" i="0" u="none" strike="noStrike">
                          <a:latin typeface="Times New Roman"/>
                        </a:rPr>
                        <a:t>Гэрээний үнэ</a:t>
                      </a:r>
                    </a:p>
                  </a:txBody>
                  <a:tcPr marL="0" marR="0" marT="0" marB="0" anchor="ctr"/>
                </a:tc>
                <a:tc>
                  <a:txBody>
                    <a:bodyPr/>
                    <a:lstStyle/>
                    <a:p>
                      <a:pPr algn="r" fontAlgn="ctr"/>
                      <a:r>
                        <a:rPr lang="en-US" sz="1000" b="0" i="0" u="none" strike="noStrike" dirty="0">
                          <a:latin typeface="Times New Roman"/>
                        </a:rPr>
                        <a:t>110</a:t>
                      </a:r>
                    </a:p>
                  </a:txBody>
                  <a:tcPr marL="0" marR="0" marT="0" marB="0" anchor="ctr"/>
                </a:tc>
                <a:tc>
                  <a:txBody>
                    <a:bodyPr/>
                    <a:lstStyle/>
                    <a:p>
                      <a:pPr algn="r" fontAlgn="ctr"/>
                      <a:r>
                        <a:rPr lang="en-US" sz="1000" b="0" i="0" u="none" strike="noStrike" dirty="0">
                          <a:latin typeface="Times New Roman"/>
                        </a:rPr>
                        <a:t>       160,0  </a:t>
                      </a:r>
                    </a:p>
                  </a:txBody>
                  <a:tcPr marL="0" marR="0" marT="0" marB="0" anchor="ctr"/>
                </a:tc>
                <a:tc>
                  <a:txBody>
                    <a:bodyPr/>
                    <a:lstStyle/>
                    <a:p>
                      <a:pPr algn="r" fontAlgn="ctr"/>
                      <a:r>
                        <a:rPr lang="en-US" sz="1000" b="0" i="0" u="none" strike="noStrike">
                          <a:latin typeface="Times New Roman"/>
                        </a:rPr>
                        <a:t>    160,0  </a:t>
                      </a:r>
                    </a:p>
                  </a:txBody>
                  <a:tcPr marL="0" marR="0" marT="0" marB="0" anchor="ctr"/>
                </a:tc>
                <a:tc>
                  <a:txBody>
                    <a:bodyPr/>
                    <a:lstStyle/>
                    <a:p>
                      <a:pPr algn="r" fontAlgn="ctr"/>
                      <a:r>
                        <a:rPr lang="en-US" sz="1000" b="0" i="0" u="none" strike="noStrike">
                          <a:latin typeface="Times New Roman"/>
                        </a:rPr>
                        <a:t>    160,0  </a:t>
                      </a:r>
                    </a:p>
                  </a:txBody>
                  <a:tcPr marL="0" marR="0" marT="0" marB="0" anchor="ctr"/>
                </a:tc>
                <a:tc>
                  <a:txBody>
                    <a:bodyPr/>
                    <a:lstStyle/>
                    <a:p>
                      <a:pPr algn="r" fontAlgn="ctr"/>
                      <a:r>
                        <a:rPr lang="en-US" sz="1000" b="0" i="0" u="none" strike="noStrike">
                          <a:latin typeface="Times New Roman"/>
                        </a:rPr>
                        <a:t>    160,0  </a:t>
                      </a:r>
                    </a:p>
                  </a:txBody>
                  <a:tcPr marL="0" marR="0" marT="0" marB="0" anchor="ctr"/>
                </a:tc>
                <a:tc>
                  <a:txBody>
                    <a:bodyPr/>
                    <a:lstStyle/>
                    <a:p>
                      <a:pPr algn="r" fontAlgn="ctr"/>
                      <a:r>
                        <a:rPr lang="en-US" sz="1000" b="0" i="0" u="none" strike="noStrike">
                          <a:latin typeface="Times New Roman"/>
                        </a:rPr>
                        <a:t>    160,0  </a:t>
                      </a:r>
                    </a:p>
                  </a:txBody>
                  <a:tcPr marL="0" marR="0" marT="0" marB="0" anchor="ctr"/>
                </a:tc>
                <a:tc>
                  <a:txBody>
                    <a:bodyPr/>
                    <a:lstStyle/>
                    <a:p>
                      <a:pPr algn="r" fontAlgn="ctr"/>
                      <a:r>
                        <a:rPr lang="en-US" sz="1000" b="0" i="0" u="none" strike="noStrike">
                          <a:latin typeface="Times New Roman"/>
                        </a:rPr>
                        <a:t>165</a:t>
                      </a:r>
                    </a:p>
                  </a:txBody>
                  <a:tcPr marL="0" marR="0" marT="0" marB="0" anchor="ctr"/>
                </a:tc>
                <a:tc>
                  <a:txBody>
                    <a:bodyPr/>
                    <a:lstStyle/>
                    <a:p>
                      <a:pPr algn="r" fontAlgn="ctr"/>
                      <a:r>
                        <a:rPr lang="en-US" sz="1000" b="0" i="0" u="none" strike="noStrike">
                          <a:latin typeface="Times New Roman"/>
                        </a:rPr>
                        <a:t>165</a:t>
                      </a:r>
                    </a:p>
                  </a:txBody>
                  <a:tcPr marL="0" marR="0" marT="0" marB="0" anchor="ctr"/>
                </a:tc>
                <a:tc>
                  <a:txBody>
                    <a:bodyPr/>
                    <a:lstStyle/>
                    <a:p>
                      <a:pPr algn="r" fontAlgn="ctr"/>
                      <a:r>
                        <a:rPr lang="en-US" sz="1000" b="0" i="0" u="none" strike="noStrike">
                          <a:latin typeface="Times New Roman"/>
                        </a:rPr>
                        <a:t>165</a:t>
                      </a:r>
                    </a:p>
                  </a:txBody>
                  <a:tcPr marL="0" marR="0" marT="0" marB="0" anchor="ctr"/>
                </a:tc>
                <a:tc>
                  <a:txBody>
                    <a:bodyPr/>
                    <a:lstStyle/>
                    <a:p>
                      <a:pPr algn="r" fontAlgn="ctr"/>
                      <a:r>
                        <a:rPr lang="en-US" sz="1000" b="0" i="0" u="none" strike="noStrike">
                          <a:latin typeface="Times New Roman"/>
                        </a:rPr>
                        <a:t>165</a:t>
                      </a:r>
                    </a:p>
                  </a:txBody>
                  <a:tcPr marL="0" marR="0" marT="0" marB="0" anchor="ctr"/>
                </a:tc>
                <a:tc>
                  <a:txBody>
                    <a:bodyPr/>
                    <a:lstStyle/>
                    <a:p>
                      <a:pPr algn="r" fontAlgn="ctr"/>
                      <a:r>
                        <a:rPr lang="en-US" sz="1000" b="0" i="0" u="none" strike="noStrike">
                          <a:latin typeface="Times New Roman"/>
                        </a:rPr>
                        <a:t>165</a:t>
                      </a:r>
                    </a:p>
                  </a:txBody>
                  <a:tcPr marL="0" marR="0" marT="0" marB="0" anchor="ctr"/>
                </a:tc>
                <a:tc>
                  <a:txBody>
                    <a:bodyPr/>
                    <a:lstStyle/>
                    <a:p>
                      <a:pPr algn="r" fontAlgn="ctr"/>
                      <a:r>
                        <a:rPr lang="en-US" sz="1000" b="0" i="0" u="none" strike="noStrike">
                          <a:latin typeface="Times New Roman"/>
                        </a:rPr>
                        <a:t>165</a:t>
                      </a:r>
                    </a:p>
                  </a:txBody>
                  <a:tcPr marL="0" marR="0" marT="0" marB="0" anchor="ctr"/>
                </a:tc>
                <a:tc>
                  <a:txBody>
                    <a:bodyPr/>
                    <a:lstStyle/>
                    <a:p>
                      <a:pPr algn="r" fontAlgn="ctr"/>
                      <a:r>
                        <a:rPr lang="en-US" sz="1000" b="0" i="0" u="none" strike="noStrike">
                          <a:latin typeface="Times New Roman"/>
                        </a:rPr>
                        <a:t>165</a:t>
                      </a:r>
                    </a:p>
                  </a:txBody>
                  <a:tcPr marL="0" marR="0" marT="0" marB="0" anchor="ctr"/>
                </a:tc>
                <a:tc>
                  <a:txBody>
                    <a:bodyPr/>
                    <a:lstStyle/>
                    <a:p>
                      <a:pPr algn="r" fontAlgn="ctr"/>
                      <a:r>
                        <a:rPr lang="en-US" sz="1000" b="0" i="0" u="none" strike="noStrike">
                          <a:latin typeface="Times New Roman"/>
                        </a:rPr>
                        <a:t>165</a:t>
                      </a:r>
                    </a:p>
                  </a:txBody>
                  <a:tcPr marL="0" marR="0" marT="0" marB="0" anchor="ctr"/>
                </a:tc>
              </a:tr>
              <a:tr h="687684">
                <a:tc>
                  <a:txBody>
                    <a:bodyPr/>
                    <a:lstStyle/>
                    <a:p>
                      <a:pPr algn="ctr" fontAlgn="ctr"/>
                      <a:r>
                        <a:rPr lang="en-US" sz="1000" b="0" i="0" u="none" strike="noStrike">
                          <a:latin typeface="Times New Roman"/>
                        </a:rPr>
                        <a:t>2</a:t>
                      </a:r>
                    </a:p>
                  </a:txBody>
                  <a:tcPr marL="0" marR="0" marT="0" marB="0" anchor="ctr"/>
                </a:tc>
                <a:tc>
                  <a:txBody>
                    <a:bodyPr/>
                    <a:lstStyle/>
                    <a:p>
                      <a:pPr algn="l" fontAlgn="ctr"/>
                      <a:r>
                        <a:rPr lang="mn-MN" sz="1000" b="0" i="0" u="none" strike="noStrike">
                          <a:latin typeface="Times New Roman"/>
                        </a:rPr>
                        <a:t>Жишиг үнэ /АМНАТ ногдож байгаа үнэ/</a:t>
                      </a:r>
                    </a:p>
                  </a:txBody>
                  <a:tcPr marL="0" marR="0" marT="0" marB="0" anchor="ctr"/>
                </a:tc>
                <a:tc>
                  <a:txBody>
                    <a:bodyPr/>
                    <a:lstStyle/>
                    <a:p>
                      <a:pPr algn="r" fontAlgn="ctr"/>
                      <a:r>
                        <a:rPr lang="en-US" sz="1000" b="0" i="0" u="none" strike="noStrike">
                          <a:latin typeface="Times New Roman"/>
                        </a:rPr>
                        <a:t>135</a:t>
                      </a:r>
                    </a:p>
                  </a:txBody>
                  <a:tcPr marL="0" marR="0" marT="0" marB="0" anchor="ctr"/>
                </a:tc>
                <a:tc>
                  <a:txBody>
                    <a:bodyPr/>
                    <a:lstStyle/>
                    <a:p>
                      <a:pPr algn="r" fontAlgn="ctr"/>
                      <a:r>
                        <a:rPr lang="en-US" sz="1000" b="0" i="0" u="none" strike="noStrike">
                          <a:latin typeface="Times New Roman"/>
                        </a:rPr>
                        <a:t>       200,0  </a:t>
                      </a:r>
                    </a:p>
                  </a:txBody>
                  <a:tcPr marL="0" marR="0" marT="0" marB="0" anchor="ctr"/>
                </a:tc>
                <a:tc>
                  <a:txBody>
                    <a:bodyPr/>
                    <a:lstStyle/>
                    <a:p>
                      <a:pPr algn="r" fontAlgn="ctr"/>
                      <a:r>
                        <a:rPr lang="en-US" sz="1000" b="0" i="0" u="none" strike="noStrike" dirty="0">
                          <a:latin typeface="Times New Roman"/>
                        </a:rPr>
                        <a:t>        200,0  </a:t>
                      </a:r>
                    </a:p>
                  </a:txBody>
                  <a:tcPr marL="0" marR="0" marT="0" marB="0" anchor="ctr"/>
                </a:tc>
                <a:tc>
                  <a:txBody>
                    <a:bodyPr/>
                    <a:lstStyle/>
                    <a:p>
                      <a:pPr algn="r" fontAlgn="ctr"/>
                      <a:r>
                        <a:rPr lang="en-US" sz="1000" b="0" i="0" u="none" strike="noStrike" dirty="0">
                          <a:latin typeface="Times New Roman"/>
                        </a:rPr>
                        <a:t>        195,0  </a:t>
                      </a:r>
                    </a:p>
                  </a:txBody>
                  <a:tcPr marL="0" marR="0" marT="0" marB="0" anchor="ctr"/>
                </a:tc>
                <a:tc>
                  <a:txBody>
                    <a:bodyPr/>
                    <a:lstStyle/>
                    <a:p>
                      <a:pPr algn="r" fontAlgn="ctr"/>
                      <a:r>
                        <a:rPr lang="en-US" sz="1000" b="0" i="0" u="none" strike="noStrike" dirty="0">
                          <a:latin typeface="Times New Roman"/>
                        </a:rPr>
                        <a:t>        195,0  </a:t>
                      </a:r>
                    </a:p>
                  </a:txBody>
                  <a:tcPr marL="0" marR="0" marT="0" marB="0" anchor="ctr"/>
                </a:tc>
                <a:tc>
                  <a:txBody>
                    <a:bodyPr/>
                    <a:lstStyle/>
                    <a:p>
                      <a:pPr algn="r" fontAlgn="ctr"/>
                      <a:r>
                        <a:rPr lang="en-US" sz="1000" b="0" i="0" u="none" strike="noStrike" dirty="0">
                          <a:latin typeface="Times New Roman"/>
                        </a:rPr>
                        <a:t>        195,0  </a:t>
                      </a:r>
                    </a:p>
                  </a:txBody>
                  <a:tcPr marL="0" marR="0" marT="0" marB="0" anchor="ctr"/>
                </a:tc>
                <a:tc>
                  <a:txBody>
                    <a:bodyPr/>
                    <a:lstStyle/>
                    <a:p>
                      <a:pPr algn="r" fontAlgn="ctr"/>
                      <a:r>
                        <a:rPr lang="en-US" sz="1000" b="0" i="0" u="none" strike="noStrike" dirty="0">
                          <a:latin typeface="Times New Roman"/>
                        </a:rPr>
                        <a:t>        195,0  </a:t>
                      </a:r>
                    </a:p>
                  </a:txBody>
                  <a:tcPr marL="0" marR="0" marT="0" marB="0" anchor="ctr"/>
                </a:tc>
                <a:tc>
                  <a:txBody>
                    <a:bodyPr/>
                    <a:lstStyle/>
                    <a:p>
                      <a:pPr algn="r" fontAlgn="ctr"/>
                      <a:r>
                        <a:rPr lang="en-US" sz="1000" b="0" i="0" u="none" strike="noStrike" dirty="0">
                          <a:latin typeface="Times New Roman"/>
                        </a:rPr>
                        <a:t>        210,0  </a:t>
                      </a:r>
                    </a:p>
                  </a:txBody>
                  <a:tcPr marL="0" marR="0" marT="0" marB="0" anchor="ctr"/>
                </a:tc>
                <a:tc>
                  <a:txBody>
                    <a:bodyPr/>
                    <a:lstStyle/>
                    <a:p>
                      <a:pPr algn="r" fontAlgn="ctr"/>
                      <a:r>
                        <a:rPr lang="en-US" sz="1000" b="0" i="0" u="none" strike="noStrike" dirty="0">
                          <a:latin typeface="Times New Roman"/>
                        </a:rPr>
                        <a:t>        210,0  </a:t>
                      </a:r>
                    </a:p>
                  </a:txBody>
                  <a:tcPr marL="0" marR="0" marT="0" marB="0" anchor="ctr"/>
                </a:tc>
                <a:tc>
                  <a:txBody>
                    <a:bodyPr/>
                    <a:lstStyle/>
                    <a:p>
                      <a:pPr algn="r" fontAlgn="ctr"/>
                      <a:r>
                        <a:rPr lang="en-US" sz="1000" b="0" i="0" u="none" strike="noStrike" dirty="0">
                          <a:latin typeface="Times New Roman"/>
                        </a:rPr>
                        <a:t>        210,0  </a:t>
                      </a:r>
                    </a:p>
                  </a:txBody>
                  <a:tcPr marL="0" marR="0" marT="0" marB="0" anchor="ctr"/>
                </a:tc>
                <a:tc>
                  <a:txBody>
                    <a:bodyPr/>
                    <a:lstStyle/>
                    <a:p>
                      <a:pPr algn="r" fontAlgn="ctr"/>
                      <a:r>
                        <a:rPr lang="en-US" sz="1000" b="0" i="0" u="none" strike="noStrike" dirty="0">
                          <a:latin typeface="Times New Roman"/>
                        </a:rPr>
                        <a:t>        196,9  </a:t>
                      </a:r>
                    </a:p>
                  </a:txBody>
                  <a:tcPr marL="0" marR="0" marT="0" marB="0" anchor="ctr"/>
                </a:tc>
                <a:tc>
                  <a:txBody>
                    <a:bodyPr/>
                    <a:lstStyle/>
                    <a:p>
                      <a:pPr algn="r" fontAlgn="ctr"/>
                      <a:r>
                        <a:rPr lang="en-US" sz="1000" b="0" i="0" u="none" strike="noStrike" dirty="0">
                          <a:latin typeface="Times New Roman"/>
                        </a:rPr>
                        <a:t>        196,9  </a:t>
                      </a:r>
                    </a:p>
                  </a:txBody>
                  <a:tcPr marL="0" marR="0" marT="0" marB="0" anchor="ctr"/>
                </a:tc>
                <a:tc>
                  <a:txBody>
                    <a:bodyPr/>
                    <a:lstStyle/>
                    <a:p>
                      <a:pPr algn="r" fontAlgn="ctr"/>
                      <a:r>
                        <a:rPr lang="en-US" sz="1000" b="0" i="0" u="none" strike="noStrike" dirty="0">
                          <a:latin typeface="Times New Roman"/>
                        </a:rPr>
                        <a:t>        196,9  </a:t>
                      </a:r>
                    </a:p>
                  </a:txBody>
                  <a:tcPr marL="0" marR="0" marT="0" marB="0" anchor="ctr"/>
                </a:tc>
                <a:tc>
                  <a:txBody>
                    <a:bodyPr/>
                    <a:lstStyle/>
                    <a:p>
                      <a:pPr algn="r" fontAlgn="ctr"/>
                      <a:r>
                        <a:rPr lang="en-US" sz="1000" b="0" i="0" u="none" strike="noStrike" dirty="0">
                          <a:latin typeface="Times New Roman"/>
                        </a:rPr>
                        <a:t>        196,9  </a:t>
                      </a:r>
                    </a:p>
                  </a:txBody>
                  <a:tcPr marL="0" marR="0" marT="0" marB="0" anchor="ctr"/>
                </a:tc>
              </a:tr>
              <a:tr h="636000">
                <a:tc>
                  <a:txBody>
                    <a:bodyPr/>
                    <a:lstStyle/>
                    <a:p>
                      <a:pPr algn="ctr" fontAlgn="ctr"/>
                      <a:r>
                        <a:rPr lang="en-US" sz="1000" b="1" i="0" u="none" strike="noStrike">
                          <a:latin typeface="Times New Roman"/>
                        </a:rPr>
                        <a:t>3</a:t>
                      </a:r>
                    </a:p>
                  </a:txBody>
                  <a:tcPr marL="0" marR="0" marT="0" marB="0" anchor="ctr"/>
                </a:tc>
                <a:tc>
                  <a:txBody>
                    <a:bodyPr/>
                    <a:lstStyle/>
                    <a:p>
                      <a:pPr algn="l" fontAlgn="ctr"/>
                      <a:r>
                        <a:rPr lang="mn-MN" sz="1000" b="1" i="0" u="none" strike="noStrike">
                          <a:latin typeface="Times New Roman"/>
                        </a:rPr>
                        <a:t>Үнийн зөрүү</a:t>
                      </a:r>
                    </a:p>
                  </a:txBody>
                  <a:tcPr marL="0" marR="0" marT="0" marB="0" anchor="ctr"/>
                </a:tc>
                <a:tc>
                  <a:txBody>
                    <a:bodyPr/>
                    <a:lstStyle/>
                    <a:p>
                      <a:pPr algn="r" fontAlgn="ctr"/>
                      <a:r>
                        <a:rPr lang="en-US" sz="1000" b="1" i="0" u="none" strike="noStrike">
                          <a:latin typeface="Times New Roman"/>
                        </a:rPr>
                        <a:t>       25,0  </a:t>
                      </a:r>
                    </a:p>
                  </a:txBody>
                  <a:tcPr marL="0" marR="0" marT="0" marB="0" anchor="ctr"/>
                </a:tc>
                <a:tc>
                  <a:txBody>
                    <a:bodyPr/>
                    <a:lstStyle/>
                    <a:p>
                      <a:pPr algn="r" fontAlgn="ctr"/>
                      <a:r>
                        <a:rPr lang="en-US" sz="1000" b="1" i="0" u="none" strike="noStrike">
                          <a:latin typeface="Times New Roman"/>
                        </a:rPr>
                        <a:t>       40,0  </a:t>
                      </a:r>
                    </a:p>
                  </a:txBody>
                  <a:tcPr marL="0" marR="0" marT="0" marB="0" anchor="ctr"/>
                </a:tc>
                <a:tc>
                  <a:txBody>
                    <a:bodyPr/>
                    <a:lstStyle/>
                    <a:p>
                      <a:pPr algn="r" fontAlgn="ctr"/>
                      <a:r>
                        <a:rPr lang="en-US" sz="1000" b="1" i="0" u="none" strike="noStrike">
                          <a:latin typeface="Times New Roman"/>
                        </a:rPr>
                        <a:t>     40,0  </a:t>
                      </a:r>
                    </a:p>
                  </a:txBody>
                  <a:tcPr marL="0" marR="0" marT="0" marB="0" anchor="ctr"/>
                </a:tc>
                <a:tc>
                  <a:txBody>
                    <a:bodyPr/>
                    <a:lstStyle/>
                    <a:p>
                      <a:pPr algn="r" fontAlgn="ctr"/>
                      <a:r>
                        <a:rPr lang="en-US" sz="1000" b="1" i="0" u="none" strike="noStrike">
                          <a:latin typeface="Times New Roman"/>
                        </a:rPr>
                        <a:t>     35,0  </a:t>
                      </a:r>
                    </a:p>
                  </a:txBody>
                  <a:tcPr marL="0" marR="0" marT="0" marB="0" anchor="ctr"/>
                </a:tc>
                <a:tc>
                  <a:txBody>
                    <a:bodyPr/>
                    <a:lstStyle/>
                    <a:p>
                      <a:pPr algn="r" fontAlgn="ctr"/>
                      <a:r>
                        <a:rPr lang="en-US" sz="1000" b="1" i="0" u="none" strike="noStrike">
                          <a:latin typeface="Times New Roman"/>
                        </a:rPr>
                        <a:t>     35,0  </a:t>
                      </a:r>
                    </a:p>
                  </a:txBody>
                  <a:tcPr marL="0" marR="0" marT="0" marB="0" anchor="ctr"/>
                </a:tc>
                <a:tc>
                  <a:txBody>
                    <a:bodyPr/>
                    <a:lstStyle/>
                    <a:p>
                      <a:pPr algn="r" fontAlgn="ctr"/>
                      <a:r>
                        <a:rPr lang="en-US" sz="1000" b="1" i="0" u="none" strike="noStrike" dirty="0">
                          <a:latin typeface="Times New Roman"/>
                        </a:rPr>
                        <a:t>     35,0  </a:t>
                      </a:r>
                    </a:p>
                  </a:txBody>
                  <a:tcPr marL="0" marR="0" marT="0" marB="0" anchor="ctr"/>
                </a:tc>
                <a:tc>
                  <a:txBody>
                    <a:bodyPr/>
                    <a:lstStyle/>
                    <a:p>
                      <a:pPr algn="r" fontAlgn="ctr"/>
                      <a:r>
                        <a:rPr lang="en-US" sz="1000" b="1" i="0" u="none" strike="noStrike" dirty="0">
                          <a:latin typeface="Times New Roman"/>
                        </a:rPr>
                        <a:t>     30,0  </a:t>
                      </a:r>
                    </a:p>
                  </a:txBody>
                  <a:tcPr marL="0" marR="0" marT="0" marB="0" anchor="ctr"/>
                </a:tc>
                <a:tc>
                  <a:txBody>
                    <a:bodyPr/>
                    <a:lstStyle/>
                    <a:p>
                      <a:pPr algn="r" fontAlgn="ctr"/>
                      <a:r>
                        <a:rPr lang="en-US" sz="1000" b="1" i="0" u="none" strike="noStrike">
                          <a:latin typeface="Times New Roman"/>
                        </a:rPr>
                        <a:t>     45,0  </a:t>
                      </a:r>
                    </a:p>
                  </a:txBody>
                  <a:tcPr marL="0" marR="0" marT="0" marB="0" anchor="ctr"/>
                </a:tc>
                <a:tc>
                  <a:txBody>
                    <a:bodyPr/>
                    <a:lstStyle/>
                    <a:p>
                      <a:pPr algn="r" fontAlgn="ctr"/>
                      <a:r>
                        <a:rPr lang="en-US" sz="1000" b="1" i="0" u="none" strike="noStrike">
                          <a:latin typeface="Times New Roman"/>
                        </a:rPr>
                        <a:t>     45,0  </a:t>
                      </a:r>
                    </a:p>
                  </a:txBody>
                  <a:tcPr marL="0" marR="0" marT="0" marB="0" anchor="ctr"/>
                </a:tc>
                <a:tc>
                  <a:txBody>
                    <a:bodyPr/>
                    <a:lstStyle/>
                    <a:p>
                      <a:pPr algn="r" fontAlgn="ctr"/>
                      <a:r>
                        <a:rPr lang="en-US" sz="1000" b="1" i="0" u="none" strike="noStrike">
                          <a:latin typeface="Times New Roman"/>
                        </a:rPr>
                        <a:t>     45,0  </a:t>
                      </a:r>
                    </a:p>
                  </a:txBody>
                  <a:tcPr marL="0" marR="0" marT="0" marB="0" anchor="ctr"/>
                </a:tc>
                <a:tc>
                  <a:txBody>
                    <a:bodyPr/>
                    <a:lstStyle/>
                    <a:p>
                      <a:pPr algn="r" fontAlgn="ctr"/>
                      <a:r>
                        <a:rPr lang="en-US" sz="1000" b="1" i="0" u="none" strike="noStrike">
                          <a:latin typeface="Times New Roman"/>
                        </a:rPr>
                        <a:t>     31,9  </a:t>
                      </a:r>
                    </a:p>
                  </a:txBody>
                  <a:tcPr marL="0" marR="0" marT="0" marB="0" anchor="ctr"/>
                </a:tc>
                <a:tc>
                  <a:txBody>
                    <a:bodyPr/>
                    <a:lstStyle/>
                    <a:p>
                      <a:pPr algn="r" fontAlgn="ctr"/>
                      <a:r>
                        <a:rPr lang="en-US" sz="1000" b="1" i="0" u="none" strike="noStrike">
                          <a:latin typeface="Times New Roman"/>
                        </a:rPr>
                        <a:t>     31,9  </a:t>
                      </a:r>
                    </a:p>
                  </a:txBody>
                  <a:tcPr marL="0" marR="0" marT="0" marB="0" anchor="ctr"/>
                </a:tc>
                <a:tc>
                  <a:txBody>
                    <a:bodyPr/>
                    <a:lstStyle/>
                    <a:p>
                      <a:pPr algn="r" fontAlgn="ctr"/>
                      <a:r>
                        <a:rPr lang="en-US" sz="1000" b="1" i="0" u="none" strike="noStrike">
                          <a:latin typeface="Times New Roman"/>
                        </a:rPr>
                        <a:t>     31,9  </a:t>
                      </a:r>
                    </a:p>
                  </a:txBody>
                  <a:tcPr marL="0" marR="0" marT="0" marB="0" anchor="ctr"/>
                </a:tc>
                <a:tc>
                  <a:txBody>
                    <a:bodyPr/>
                    <a:lstStyle/>
                    <a:p>
                      <a:pPr algn="r" fontAlgn="ctr"/>
                      <a:r>
                        <a:rPr lang="en-US" sz="1000" b="1" i="0" u="none" strike="noStrike" dirty="0">
                          <a:latin typeface="Times New Roman"/>
                        </a:rPr>
                        <a:t>     31,9  </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305800" cy="706439"/>
          </a:xfrm>
        </p:spPr>
        <p:txBody>
          <a:bodyPr/>
          <a:lstStyle/>
          <a:p>
            <a:pPr>
              <a:defRPr sz="1000" b="0" i="0" u="none" strike="noStrike" kern="1200" baseline="0">
                <a:solidFill>
                  <a:srgbClr val="000000"/>
                </a:solidFill>
                <a:latin typeface="Times New Roman Mon"/>
                <a:ea typeface="Times New Roman Mon"/>
                <a:cs typeface="Times New Roman Mon"/>
              </a:defRPr>
            </a:pPr>
            <a:r>
              <a:rPr lang="mn-MN" sz="1600" dirty="0" smtClean="0">
                <a:solidFill>
                  <a:srgbClr val="FFFF00"/>
                </a:solidFill>
              </a:rPr>
              <a:t>Металлургын ФК-75 жоншны экспортын гэрээний үнэ, </a:t>
            </a:r>
            <a:br>
              <a:rPr lang="mn-MN" sz="1600" dirty="0" smtClean="0">
                <a:solidFill>
                  <a:srgbClr val="FFFF00"/>
                </a:solidFill>
              </a:rPr>
            </a:br>
            <a:r>
              <a:rPr lang="mn-MN" sz="1600" dirty="0" smtClean="0">
                <a:solidFill>
                  <a:srgbClr val="FFFF00"/>
                </a:solidFill>
              </a:rPr>
              <a:t>жишиг үнийн зөрүү</a:t>
            </a:r>
            <a:endParaRPr lang="en-US" sz="1600" dirty="0">
              <a:solidFill>
                <a:srgbClr val="FFFF00"/>
              </a:solidFill>
            </a:endParaRPr>
          </a:p>
        </p:txBody>
      </p:sp>
      <p:graphicFrame>
        <p:nvGraphicFramePr>
          <p:cNvPr id="4" name="Chart 3"/>
          <p:cNvGraphicFramePr>
            <a:graphicFrameLocks/>
          </p:cNvGraphicFramePr>
          <p:nvPr/>
        </p:nvGraphicFramePr>
        <p:xfrm>
          <a:off x="357158" y="1071546"/>
          <a:ext cx="8501122" cy="52864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305800" cy="563563"/>
          </a:xfrm>
        </p:spPr>
        <p:txBody>
          <a:bodyPr/>
          <a:lstStyle/>
          <a:p>
            <a:r>
              <a:rPr lang="mn-MN" dirty="0" smtClean="0"/>
              <a:t>АМНАТ жишиг үнэ-гэрээний үнэ зөрүү</a:t>
            </a:r>
            <a:endParaRPr lang="en-US" dirty="0"/>
          </a:p>
        </p:txBody>
      </p:sp>
      <p:graphicFrame>
        <p:nvGraphicFramePr>
          <p:cNvPr id="4" name="Table 3"/>
          <p:cNvGraphicFramePr>
            <a:graphicFrameLocks noGrp="1"/>
          </p:cNvGraphicFramePr>
          <p:nvPr/>
        </p:nvGraphicFramePr>
        <p:xfrm>
          <a:off x="571472" y="1357298"/>
          <a:ext cx="8143943" cy="4714909"/>
        </p:xfrm>
        <a:graphic>
          <a:graphicData uri="http://schemas.openxmlformats.org/drawingml/2006/table">
            <a:tbl>
              <a:tblPr/>
              <a:tblGrid>
                <a:gridCol w="285758"/>
                <a:gridCol w="1891727"/>
                <a:gridCol w="479447"/>
                <a:gridCol w="479447"/>
                <a:gridCol w="417297"/>
                <a:gridCol w="417297"/>
                <a:gridCol w="417297"/>
                <a:gridCol w="417297"/>
                <a:gridCol w="417297"/>
                <a:gridCol w="417297"/>
                <a:gridCol w="417297"/>
                <a:gridCol w="417297"/>
                <a:gridCol w="417297"/>
                <a:gridCol w="417297"/>
                <a:gridCol w="417297"/>
                <a:gridCol w="417297"/>
              </a:tblGrid>
              <a:tr h="549064">
                <a:tc rowSpan="2">
                  <a:txBody>
                    <a:bodyPr/>
                    <a:lstStyle/>
                    <a:p>
                      <a:pPr algn="ctr" fontAlgn="ctr"/>
                      <a:r>
                        <a:rPr lang="en-US" sz="1200" b="0" i="0" u="none" strike="noStrike">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mn-MN" sz="1200" b="0" i="0" u="none" strike="noStrike">
                          <a:latin typeface="Times New Roman"/>
                        </a:rPr>
                        <a:t>Үзүүлэлт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latin typeface="Times New Roman"/>
                        </a:rPr>
                        <a:t>2011 он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latin typeface="Times New Roman"/>
                        </a:rPr>
                        <a:t>2012 он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ctr"/>
                      <a:r>
                        <a:rPr lang="mn-MN" sz="1200" b="0" i="0" u="none" strike="noStrike">
                          <a:latin typeface="Times New Roman"/>
                        </a:rPr>
                        <a:t>2013 он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9064">
                <a:tc vMerge="1">
                  <a:txBody>
                    <a:bodyPr/>
                    <a:lstStyle/>
                    <a:p>
                      <a:endParaRPr lang="en-US"/>
                    </a:p>
                  </a:txBody>
                  <a:tcPr/>
                </a:tc>
                <a:tc vMerge="1">
                  <a:txBody>
                    <a:bodyPr/>
                    <a:lstStyle/>
                    <a:p>
                      <a:endParaRPr lang="en-US"/>
                    </a:p>
                  </a:txBody>
                  <a:tcPr/>
                </a:tc>
                <a:tc gridSpan="2">
                  <a:txBody>
                    <a:bodyPr/>
                    <a:lstStyle/>
                    <a:p>
                      <a:pPr algn="ctr" fontAlgn="ctr"/>
                      <a:r>
                        <a:rPr lang="mn-MN" sz="1200" b="0" i="0" u="none" strike="noStrike">
                          <a:latin typeface="Times New Roman"/>
                        </a:rPr>
                        <a:t>дундаж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mn-MN" sz="1200" b="0" i="0" u="none" strike="noStrike">
                          <a:latin typeface="Times New Roman"/>
                        </a:rPr>
                        <a:t>1 сар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latin typeface="Times New Roman"/>
                        </a:rPr>
                        <a:t>2 сар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latin typeface="Times New Roman"/>
                        </a:rPr>
                        <a:t>3 сар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latin typeface="Times New Roman"/>
                        </a:rPr>
                        <a:t>4 сар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latin typeface="Times New Roman"/>
                        </a:rPr>
                        <a:t>5 сар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latin typeface="Times New Roman"/>
                        </a:rPr>
                        <a:t>6 сар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latin typeface="Times New Roman"/>
                        </a:rPr>
                        <a:t>7 сар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latin typeface="Times New Roman"/>
                        </a:rPr>
                        <a:t>8 сар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latin typeface="Times New Roman"/>
                        </a:rPr>
                        <a:t>9 сар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latin typeface="Times New Roman"/>
                        </a:rPr>
                        <a:t>10 сар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latin typeface="Times New Roman"/>
                        </a:rPr>
                        <a:t>11 сар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latin typeface="Times New Roman"/>
                        </a:rPr>
                        <a:t>12 сар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5585">
                <a:tc>
                  <a:txBody>
                    <a:bodyPr/>
                    <a:lstStyle/>
                    <a:p>
                      <a:pPr algn="ctr" fontAlgn="ctr"/>
                      <a:r>
                        <a:rPr lang="en-US" sz="1200" b="0" i="0" u="none" strike="noStrike">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a:latin typeface="Times New Roman"/>
                        </a:rPr>
                        <a:t>Экспортын гэрээний үнэд АМНАТ ногдуулбал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Times New Roman"/>
                        </a:rPr>
                        <a:t>           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Times New Roman"/>
                        </a:rPr>
                        <a:t>           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2799">
                <a:tc>
                  <a:txBody>
                    <a:bodyPr/>
                    <a:lstStyle/>
                    <a:p>
                      <a:pPr algn="ctr" fontAlgn="ctr"/>
                      <a:r>
                        <a:rPr lang="en-US" sz="1200" b="0" i="0" u="none" strike="noStrike">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a:latin typeface="Times New Roman"/>
                        </a:rPr>
                        <a:t>Жишиг үнээр АМНАТ ногдуулж байгаа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Times New Roman"/>
                        </a:rPr>
                        <a:t>         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Times New Roman"/>
                        </a:rPr>
                        <a:t>       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Times New Roman"/>
                        </a:rPr>
                        <a:t>         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10,5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10,5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10,5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Times New Roman"/>
                        </a:rPr>
                        <a:t>         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2799">
                <a:tc>
                  <a:txBody>
                    <a:bodyPr/>
                    <a:lstStyle/>
                    <a:p>
                      <a:pPr algn="ctr" fontAlgn="ctr"/>
                      <a:r>
                        <a:rPr lang="en-US" sz="1200" b="1" i="0" u="none" strike="noStrike">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1" i="0" u="none" strike="noStrike">
                          <a:latin typeface="Times New Roman"/>
                        </a:rPr>
                        <a:t>Илүү ногдуулж байгаа АМНАТ-ын зөрүү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Times New Roman"/>
                        </a:rPr>
                        <a:t>        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Times New Roman"/>
                        </a:rPr>
                        <a:t>        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Times New Roman"/>
                        </a:rPr>
                        <a:t>        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Times New Roman"/>
                        </a:rPr>
                        <a:t>        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2799">
                <a:tc>
                  <a:txBody>
                    <a:bodyPr/>
                    <a:lstStyle/>
                    <a:p>
                      <a:pPr algn="ctr" fontAlgn="ctr"/>
                      <a:r>
                        <a:rPr lang="en-US" sz="1200" b="1" i="0" u="none" strike="noStrike">
                          <a:latin typeface="Times New Roman"/>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1" i="0" u="none" strike="noStrike">
                          <a:latin typeface="Times New Roman"/>
                        </a:rPr>
                        <a:t>Экспортын хэмжээ /тонн/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115 460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100 640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5 893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5 893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5 893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5 893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5 893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Times New Roman"/>
                        </a:rPr>
                        <a:t>    5 893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Times New Roman"/>
                        </a:rPr>
                        <a:t>    5 893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Times New Roman"/>
                        </a:rPr>
                        <a:t>    5 893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5 893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5 893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5 893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5 893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2799">
                <a:tc>
                  <a:txBody>
                    <a:bodyPr/>
                    <a:lstStyle/>
                    <a:p>
                      <a:pPr algn="ctr" fontAlgn="ctr"/>
                      <a:r>
                        <a:rPr lang="en-US" sz="1200" b="1" i="0" u="none" strike="noStrike">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1" i="0" u="none" strike="noStrike">
                          <a:latin typeface="Times New Roman"/>
                        </a:rPr>
                        <a:t>Дундажаар тооцвол Нийт зөрүү АМНАТ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144 325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201 280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11 787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10 313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10 313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10 313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8 840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13 260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13 260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Times New Roman"/>
                        </a:rPr>
                        <a:t>  13 260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Times New Roman"/>
                        </a:rPr>
                        <a:t>    9 394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Times New Roman"/>
                        </a:rPr>
                        <a:t>    9 394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Times New Roman"/>
                        </a:rPr>
                        <a:t>    9 394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Times New Roman"/>
                        </a:rPr>
                        <a:t>    9 394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80" y="214291"/>
            <a:ext cx="8305800" cy="857256"/>
          </a:xfrm>
        </p:spPr>
        <p:txBody>
          <a:bodyPr/>
          <a:lstStyle/>
          <a:p>
            <a:r>
              <a:rPr lang="mn-MN" sz="1800" dirty="0" smtClean="0">
                <a:latin typeface="Times New Roman" pitchFamily="18" charset="0"/>
                <a:cs typeface="Times New Roman" pitchFamily="18" charset="0"/>
              </a:rPr>
              <a:t>ЖИШИГ ҮНЭ - ГЭРЭЭНИЙ ҮНИЙН ЗӨРҮҮ</a:t>
            </a:r>
            <a:br>
              <a:rPr lang="mn-MN" sz="1800" dirty="0" smtClean="0">
                <a:latin typeface="Times New Roman" pitchFamily="18" charset="0"/>
                <a:cs typeface="Times New Roman" pitchFamily="18" charset="0"/>
              </a:rPr>
            </a:br>
            <a:r>
              <a:rPr lang="mn-MN" sz="1800" dirty="0" smtClean="0">
                <a:latin typeface="Times New Roman" pitchFamily="18" charset="0"/>
                <a:cs typeface="Times New Roman" pitchFamily="18" charset="0"/>
              </a:rPr>
              <a:t>экспортод гаргасан гэрээний бодит үнэ, АМНАТ авсан жишиг үнэ</a:t>
            </a:r>
            <a:br>
              <a:rPr lang="mn-MN" sz="1800" dirty="0" smtClean="0">
                <a:latin typeface="Times New Roman" pitchFamily="18" charset="0"/>
                <a:cs typeface="Times New Roman" pitchFamily="18" charset="0"/>
              </a:rPr>
            </a:br>
            <a:r>
              <a:rPr lang="mn-MN" sz="1800" dirty="0" smtClean="0">
                <a:latin typeface="Times New Roman" pitchFamily="18" charset="0"/>
                <a:cs typeface="Times New Roman" pitchFamily="18" charset="0"/>
              </a:rPr>
              <a:t>2013 он</a:t>
            </a:r>
            <a:endParaRPr lang="en-US" sz="18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428590" y="1285860"/>
          <a:ext cx="8429686" cy="4977490"/>
        </p:xfrm>
        <a:graphic>
          <a:graphicData uri="http://schemas.openxmlformats.org/drawingml/2006/table">
            <a:tbl>
              <a:tblPr>
                <a:tableStyleId>{ED083AE6-46FA-4A59-8FB0-9F97EB10719F}</a:tableStyleId>
              </a:tblPr>
              <a:tblGrid>
                <a:gridCol w="571510"/>
                <a:gridCol w="556386"/>
                <a:gridCol w="429675"/>
                <a:gridCol w="429675"/>
                <a:gridCol w="441652"/>
                <a:gridCol w="417698"/>
                <a:gridCol w="429675"/>
                <a:gridCol w="429675"/>
                <a:gridCol w="429675"/>
                <a:gridCol w="429675"/>
                <a:gridCol w="429675"/>
                <a:gridCol w="429675"/>
                <a:gridCol w="429675"/>
                <a:gridCol w="429675"/>
                <a:gridCol w="429675"/>
                <a:gridCol w="429675"/>
                <a:gridCol w="429675"/>
                <a:gridCol w="429675"/>
                <a:gridCol w="426990"/>
              </a:tblGrid>
              <a:tr h="386457">
                <a:tc rowSpan="3">
                  <a:txBody>
                    <a:bodyPr/>
                    <a:lstStyle/>
                    <a:p>
                      <a:pPr algn="ctr" fontAlgn="ctr"/>
                      <a:r>
                        <a:rPr lang="mn-MN" sz="900" u="none" strike="noStrike" dirty="0">
                          <a:latin typeface="Times New Roman" pitchFamily="18" charset="0"/>
                          <a:cs typeface="Times New Roman" pitchFamily="18" charset="0"/>
                        </a:rPr>
                        <a:t>Сар</a:t>
                      </a:r>
                      <a:endParaRPr lang="mn-MN" sz="900" b="0" i="0" u="none" strike="noStrike" dirty="0">
                        <a:latin typeface="Times New Roman" pitchFamily="18" charset="0"/>
                        <a:cs typeface="Times New Roman" pitchFamily="18" charset="0"/>
                      </a:endParaRPr>
                    </a:p>
                  </a:txBody>
                  <a:tcPr marL="5824" marR="5824" marT="5824" marB="0" anchor="ctr"/>
                </a:tc>
                <a:tc gridSpan="3">
                  <a:txBody>
                    <a:bodyPr/>
                    <a:lstStyle/>
                    <a:p>
                      <a:pPr algn="ctr" fontAlgn="ctr"/>
                      <a:r>
                        <a:rPr lang="mn-MN" sz="900" u="none" strike="noStrike">
                          <a:latin typeface="Times New Roman" pitchFamily="18" charset="0"/>
                          <a:cs typeface="Times New Roman" pitchFamily="18" charset="0"/>
                        </a:rPr>
                        <a:t>Хайлуур жоншны баяжмал ФФ-97</a:t>
                      </a:r>
                      <a:endParaRPr lang="mn-MN" sz="900" b="0" i="0" u="none" strike="noStrike">
                        <a:latin typeface="Times New Roman" pitchFamily="18" charset="0"/>
                        <a:cs typeface="Times New Roman" pitchFamily="18" charset="0"/>
                      </a:endParaRPr>
                    </a:p>
                  </a:txBody>
                  <a:tcPr marL="5824" marR="5824" marT="5824" marB="0" anchor="ctr"/>
                </a:tc>
                <a:tc hMerge="1">
                  <a:txBody>
                    <a:bodyPr/>
                    <a:lstStyle/>
                    <a:p>
                      <a:endParaRPr lang="en-US"/>
                    </a:p>
                  </a:txBody>
                  <a:tcPr/>
                </a:tc>
                <a:tc hMerge="1">
                  <a:txBody>
                    <a:bodyPr/>
                    <a:lstStyle/>
                    <a:p>
                      <a:endParaRPr lang="en-US"/>
                    </a:p>
                  </a:txBody>
                  <a:tcPr/>
                </a:tc>
                <a:tc gridSpan="3">
                  <a:txBody>
                    <a:bodyPr/>
                    <a:lstStyle/>
                    <a:p>
                      <a:pPr algn="ctr" fontAlgn="ctr"/>
                      <a:r>
                        <a:rPr lang="mn-MN" sz="900" u="none" strike="noStrike">
                          <a:latin typeface="Times New Roman" pitchFamily="18" charset="0"/>
                          <a:cs typeface="Times New Roman" pitchFamily="18" charset="0"/>
                        </a:rPr>
                        <a:t>Хайлуур жоншны баяжмал ФФ-95</a:t>
                      </a:r>
                      <a:endParaRPr lang="mn-MN" sz="900" b="0" i="0" u="none" strike="noStrike">
                        <a:latin typeface="Times New Roman" pitchFamily="18" charset="0"/>
                        <a:cs typeface="Times New Roman" pitchFamily="18" charset="0"/>
                      </a:endParaRPr>
                    </a:p>
                  </a:txBody>
                  <a:tcPr marL="5824" marR="5824" marT="5824" marB="0" anchor="ctr"/>
                </a:tc>
                <a:tc hMerge="1">
                  <a:txBody>
                    <a:bodyPr/>
                    <a:lstStyle/>
                    <a:p>
                      <a:endParaRPr lang="en-US"/>
                    </a:p>
                  </a:txBody>
                  <a:tcPr/>
                </a:tc>
                <a:tc hMerge="1">
                  <a:txBody>
                    <a:bodyPr/>
                    <a:lstStyle/>
                    <a:p>
                      <a:endParaRPr lang="en-US"/>
                    </a:p>
                  </a:txBody>
                  <a:tcPr/>
                </a:tc>
                <a:tc gridSpan="3">
                  <a:txBody>
                    <a:bodyPr/>
                    <a:lstStyle/>
                    <a:p>
                      <a:pPr algn="ctr" fontAlgn="ctr"/>
                      <a:r>
                        <a:rPr lang="mn-MN" sz="900" u="none" strike="noStrike">
                          <a:latin typeface="Times New Roman" pitchFamily="18" charset="0"/>
                          <a:cs typeface="Times New Roman" pitchFamily="18" charset="0"/>
                        </a:rPr>
                        <a:t>Бүхэллэг жонш ФК-92</a:t>
                      </a:r>
                      <a:endParaRPr lang="mn-MN" sz="900" b="0" i="0" u="none" strike="noStrike">
                        <a:latin typeface="Times New Roman" pitchFamily="18" charset="0"/>
                        <a:cs typeface="Times New Roman" pitchFamily="18" charset="0"/>
                      </a:endParaRPr>
                    </a:p>
                  </a:txBody>
                  <a:tcPr marL="5824" marR="5824" marT="5824" marB="0" anchor="ctr"/>
                </a:tc>
                <a:tc hMerge="1">
                  <a:txBody>
                    <a:bodyPr/>
                    <a:lstStyle/>
                    <a:p>
                      <a:endParaRPr lang="en-US"/>
                    </a:p>
                  </a:txBody>
                  <a:tcPr/>
                </a:tc>
                <a:tc hMerge="1">
                  <a:txBody>
                    <a:bodyPr/>
                    <a:lstStyle/>
                    <a:p>
                      <a:endParaRPr lang="en-US"/>
                    </a:p>
                  </a:txBody>
                  <a:tcPr/>
                </a:tc>
                <a:tc gridSpan="3">
                  <a:txBody>
                    <a:bodyPr/>
                    <a:lstStyle/>
                    <a:p>
                      <a:pPr algn="ctr" fontAlgn="ctr"/>
                      <a:r>
                        <a:rPr lang="mn-MN" sz="900" u="none" strike="noStrike">
                          <a:latin typeface="Times New Roman" pitchFamily="18" charset="0"/>
                          <a:cs typeface="Times New Roman" pitchFamily="18" charset="0"/>
                        </a:rPr>
                        <a:t>Бүхэллэг жонш ФК-85</a:t>
                      </a:r>
                      <a:endParaRPr lang="mn-MN" sz="900" b="0" i="0" u="none" strike="noStrike">
                        <a:latin typeface="Times New Roman" pitchFamily="18" charset="0"/>
                        <a:cs typeface="Times New Roman" pitchFamily="18" charset="0"/>
                      </a:endParaRPr>
                    </a:p>
                  </a:txBody>
                  <a:tcPr marL="5824" marR="5824" marT="5824" marB="0" anchor="ctr"/>
                </a:tc>
                <a:tc hMerge="1">
                  <a:txBody>
                    <a:bodyPr/>
                    <a:lstStyle/>
                    <a:p>
                      <a:endParaRPr lang="en-US"/>
                    </a:p>
                  </a:txBody>
                  <a:tcPr/>
                </a:tc>
                <a:tc hMerge="1">
                  <a:txBody>
                    <a:bodyPr/>
                    <a:lstStyle/>
                    <a:p>
                      <a:endParaRPr lang="en-US"/>
                    </a:p>
                  </a:txBody>
                  <a:tcPr/>
                </a:tc>
                <a:tc gridSpan="3">
                  <a:txBody>
                    <a:bodyPr/>
                    <a:lstStyle/>
                    <a:p>
                      <a:pPr algn="ctr" fontAlgn="ctr"/>
                      <a:r>
                        <a:rPr lang="mn-MN" sz="900" u="none" strike="noStrike">
                          <a:latin typeface="Times New Roman" pitchFamily="18" charset="0"/>
                          <a:cs typeface="Times New Roman" pitchFamily="18" charset="0"/>
                        </a:rPr>
                        <a:t>Бүхэллэг жонш  ФК-80</a:t>
                      </a:r>
                      <a:endParaRPr lang="mn-MN" sz="900" b="0" i="0" u="none" strike="noStrike">
                        <a:latin typeface="Times New Roman" pitchFamily="18" charset="0"/>
                        <a:cs typeface="Times New Roman" pitchFamily="18" charset="0"/>
                      </a:endParaRPr>
                    </a:p>
                  </a:txBody>
                  <a:tcPr marL="5824" marR="5824" marT="5824" marB="0" anchor="ctr"/>
                </a:tc>
                <a:tc hMerge="1">
                  <a:txBody>
                    <a:bodyPr/>
                    <a:lstStyle/>
                    <a:p>
                      <a:endParaRPr lang="en-US"/>
                    </a:p>
                  </a:txBody>
                  <a:tcPr/>
                </a:tc>
                <a:tc hMerge="1">
                  <a:txBody>
                    <a:bodyPr/>
                    <a:lstStyle/>
                    <a:p>
                      <a:endParaRPr lang="en-US"/>
                    </a:p>
                  </a:txBody>
                  <a:tcPr/>
                </a:tc>
                <a:tc gridSpan="3">
                  <a:txBody>
                    <a:bodyPr/>
                    <a:lstStyle/>
                    <a:p>
                      <a:pPr algn="ctr" fontAlgn="ctr"/>
                      <a:r>
                        <a:rPr lang="mn-MN" sz="900" u="none" strike="noStrike">
                          <a:latin typeface="Times New Roman" pitchFamily="18" charset="0"/>
                          <a:cs typeface="Times New Roman" pitchFamily="18" charset="0"/>
                        </a:rPr>
                        <a:t>Бүхэллэг жонш ФК-75</a:t>
                      </a:r>
                      <a:endParaRPr lang="mn-MN" sz="900" b="0" i="0" u="none" strike="noStrike">
                        <a:latin typeface="Times New Roman" pitchFamily="18" charset="0"/>
                        <a:cs typeface="Times New Roman" pitchFamily="18" charset="0"/>
                      </a:endParaRPr>
                    </a:p>
                  </a:txBody>
                  <a:tcPr marL="5824" marR="5824" marT="5824" marB="0" anchor="ctr"/>
                </a:tc>
                <a:tc hMerge="1">
                  <a:txBody>
                    <a:bodyPr/>
                    <a:lstStyle/>
                    <a:p>
                      <a:endParaRPr lang="en-US"/>
                    </a:p>
                  </a:txBody>
                  <a:tcPr/>
                </a:tc>
                <a:tc hMerge="1">
                  <a:txBody>
                    <a:bodyPr/>
                    <a:lstStyle/>
                    <a:p>
                      <a:endParaRPr lang="en-US"/>
                    </a:p>
                  </a:txBody>
                  <a:tcPr/>
                </a:tc>
              </a:tr>
              <a:tr h="231874">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ctr"/>
                      <a:r>
                        <a:rPr lang="en-US" sz="900" u="none" strike="noStrike">
                          <a:latin typeface="Times New Roman" pitchFamily="18" charset="0"/>
                          <a:cs typeface="Times New Roman" pitchFamily="18" charset="0"/>
                        </a:rPr>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latin typeface="Times New Roman" pitchFamily="18" charset="0"/>
                          <a:cs typeface="Times New Roman" pitchFamily="18" charset="0"/>
                        </a:rPr>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latin typeface="Times New Roman" pitchFamily="18" charset="0"/>
                          <a:cs typeface="Times New Roman" pitchFamily="18" charset="0"/>
                        </a:rPr>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dirty="0">
                          <a:latin typeface="Times New Roman" pitchFamily="18" charset="0"/>
                          <a:cs typeface="Times New Roman" pitchFamily="18" charset="0"/>
                        </a:rPr>
                        <a:t> </a:t>
                      </a:r>
                      <a:endParaRPr lang="en-US" sz="900" b="1" i="0" u="none" strike="noStrike" dirty="0">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latin typeface="Times New Roman" pitchFamily="18" charset="0"/>
                          <a:cs typeface="Times New Roman" pitchFamily="18" charset="0"/>
                        </a:rPr>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latin typeface="Times New Roman" pitchFamily="18" charset="0"/>
                          <a:cs typeface="Times New Roman" pitchFamily="18" charset="0"/>
                        </a:rPr>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latin typeface="Times New Roman" pitchFamily="18" charset="0"/>
                          <a:cs typeface="Times New Roman" pitchFamily="18" charset="0"/>
                        </a:rPr>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mn-MN" sz="900" u="none" strike="noStrike">
                          <a:latin typeface="Times New Roman" pitchFamily="18" charset="0"/>
                          <a:cs typeface="Times New Roman" pitchFamily="18" charset="0"/>
                        </a:rPr>
                        <a:t>(ам.доллар)</a:t>
                      </a:r>
                      <a:endParaRPr lang="mn-MN"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latin typeface="Times New Roman" pitchFamily="18" charset="0"/>
                          <a:cs typeface="Times New Roman" pitchFamily="18" charset="0"/>
                        </a:rPr>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dirty="0">
                          <a:latin typeface="Times New Roman" pitchFamily="18" charset="0"/>
                          <a:cs typeface="Times New Roman" pitchFamily="18" charset="0"/>
                        </a:rPr>
                        <a:t> </a:t>
                      </a:r>
                      <a:endParaRPr lang="en-US" sz="900" b="1" i="0" u="none" strike="noStrike" dirty="0">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latin typeface="Times New Roman" pitchFamily="18" charset="0"/>
                          <a:cs typeface="Times New Roman" pitchFamily="18" charset="0"/>
                        </a:rPr>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latin typeface="Times New Roman" pitchFamily="18" charset="0"/>
                          <a:cs typeface="Times New Roman" pitchFamily="18" charset="0"/>
                        </a:rPr>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latin typeface="Times New Roman" pitchFamily="18" charset="0"/>
                          <a:cs typeface="Times New Roman" pitchFamily="18" charset="0"/>
                        </a:rPr>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latin typeface="Times New Roman" pitchFamily="18" charset="0"/>
                          <a:cs typeface="Times New Roman" pitchFamily="18" charset="0"/>
                        </a:rPr>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latin typeface="Times New Roman" pitchFamily="18" charset="0"/>
                          <a:cs typeface="Times New Roman" pitchFamily="18" charset="0"/>
                        </a:rPr>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ctr"/>
                      <a:r>
                        <a:rPr lang="en-US" sz="900" u="none" strike="noStrike">
                          <a:latin typeface="Times New Roman" pitchFamily="18" charset="0"/>
                          <a:cs typeface="Times New Roman" pitchFamily="18" charset="0"/>
                        </a:rPr>
                        <a:t> </a:t>
                      </a:r>
                      <a:endParaRPr lang="en-US" sz="900" b="1" i="0" u="none" strike="noStrike">
                        <a:latin typeface="Times New Roman" pitchFamily="18" charset="0"/>
                        <a:cs typeface="Times New Roman" pitchFamily="18" charset="0"/>
                      </a:endParaRPr>
                    </a:p>
                  </a:txBody>
                  <a:tcPr marL="5824" marR="5824" marT="5824" marB="0" anchor="ctr"/>
                </a:tc>
              </a:tr>
              <a:tr h="711501">
                <a:tc vMerge="1">
                  <a:txBody>
                    <a:bodyPr/>
                    <a:lstStyle/>
                    <a:p>
                      <a:endParaRPr lang="en-US"/>
                    </a:p>
                  </a:txBody>
                  <a:tcPr/>
                </a:tc>
                <a:tc>
                  <a:txBody>
                    <a:bodyPr/>
                    <a:lstStyle/>
                    <a:p>
                      <a:pPr algn="ctr" fontAlgn="ctr"/>
                      <a:r>
                        <a:rPr lang="mn-MN" sz="900" u="none" strike="noStrike" dirty="0">
                          <a:latin typeface="Times New Roman" pitchFamily="18" charset="0"/>
                          <a:cs typeface="Times New Roman" pitchFamily="18" charset="0"/>
                        </a:rPr>
                        <a:t>ЖИШИГ ҮНЭ</a:t>
                      </a:r>
                      <a:endParaRPr lang="mn-MN" sz="900" b="0" i="0" u="none" strike="noStrike" dirty="0">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dirty="0">
                          <a:latin typeface="Times New Roman" pitchFamily="18" charset="0"/>
                          <a:cs typeface="Times New Roman" pitchFamily="18" charset="0"/>
                        </a:rPr>
                        <a:t>ГЭРЭЭНИЙ ДУНДАЖ ҮНЭ</a:t>
                      </a:r>
                      <a:endParaRPr lang="mn-MN" sz="900" b="0" i="0" u="none" strike="noStrike" dirty="0">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latin typeface="Times New Roman" pitchFamily="18" charset="0"/>
                          <a:cs typeface="Times New Roman" pitchFamily="18" charset="0"/>
                        </a:rPr>
                        <a:t>ЗӨРҮҮ</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dirty="0">
                          <a:latin typeface="Times New Roman" pitchFamily="18" charset="0"/>
                          <a:cs typeface="Times New Roman" pitchFamily="18" charset="0"/>
                        </a:rPr>
                        <a:t>ЖИШИГ ҮНЭ</a:t>
                      </a:r>
                      <a:endParaRPr lang="mn-MN" sz="900" b="0" i="0" u="none" strike="noStrike" dirty="0">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dirty="0">
                          <a:latin typeface="Times New Roman" pitchFamily="18" charset="0"/>
                          <a:cs typeface="Times New Roman" pitchFamily="18" charset="0"/>
                        </a:rPr>
                        <a:t>ГЭРЭЭНИЙ ДУНДАЖ ҮНЭ</a:t>
                      </a:r>
                      <a:endParaRPr lang="mn-MN" sz="900" b="0" i="0" u="none" strike="noStrike" dirty="0">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dirty="0">
                          <a:latin typeface="Times New Roman" pitchFamily="18" charset="0"/>
                          <a:cs typeface="Times New Roman" pitchFamily="18" charset="0"/>
                        </a:rPr>
                        <a:t>ЗӨРҮҮ</a:t>
                      </a:r>
                      <a:endParaRPr lang="mn-MN" sz="900" b="0" i="0" u="none" strike="noStrike" dirty="0">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latin typeface="Times New Roman" pitchFamily="18" charset="0"/>
                          <a:cs typeface="Times New Roman" pitchFamily="18" charset="0"/>
                        </a:rPr>
                        <a:t>ЖИШИГ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latin typeface="Times New Roman" pitchFamily="18" charset="0"/>
                          <a:cs typeface="Times New Roman" pitchFamily="18" charset="0"/>
                        </a:rPr>
                        <a:t>ГЭРЭЭНИЙ ДУНДАЖ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dirty="0">
                          <a:latin typeface="Times New Roman" pitchFamily="18" charset="0"/>
                          <a:cs typeface="Times New Roman" pitchFamily="18" charset="0"/>
                        </a:rPr>
                        <a:t>ЗӨРҮҮ</a:t>
                      </a:r>
                      <a:endParaRPr lang="mn-MN" sz="900" b="0" i="0" u="none" strike="noStrike" dirty="0">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dirty="0">
                          <a:latin typeface="Times New Roman" pitchFamily="18" charset="0"/>
                          <a:cs typeface="Times New Roman" pitchFamily="18" charset="0"/>
                        </a:rPr>
                        <a:t>ЖИШИГ ҮНЭ</a:t>
                      </a:r>
                      <a:endParaRPr lang="mn-MN" sz="900" b="0" i="0" u="none" strike="noStrike" dirty="0">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latin typeface="Times New Roman" pitchFamily="18" charset="0"/>
                          <a:cs typeface="Times New Roman" pitchFamily="18" charset="0"/>
                        </a:rPr>
                        <a:t>ГЭРЭЭНИЙ ДУНДАЖ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dirty="0">
                          <a:latin typeface="Times New Roman" pitchFamily="18" charset="0"/>
                          <a:cs typeface="Times New Roman" pitchFamily="18" charset="0"/>
                        </a:rPr>
                        <a:t>ЗӨРҮҮ</a:t>
                      </a:r>
                      <a:endParaRPr lang="mn-MN" sz="900" b="0" i="0" u="none" strike="noStrike" dirty="0">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dirty="0">
                          <a:latin typeface="Times New Roman" pitchFamily="18" charset="0"/>
                          <a:cs typeface="Times New Roman" pitchFamily="18" charset="0"/>
                        </a:rPr>
                        <a:t>ЖИШИГ ҮНЭ</a:t>
                      </a:r>
                      <a:endParaRPr lang="mn-MN" sz="900" b="0" i="0" u="none" strike="noStrike" dirty="0">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dirty="0">
                          <a:latin typeface="Times New Roman" pitchFamily="18" charset="0"/>
                          <a:cs typeface="Times New Roman" pitchFamily="18" charset="0"/>
                        </a:rPr>
                        <a:t>ГЭРЭЭНИЙ ДУНДАЖ ҮНЭ</a:t>
                      </a:r>
                      <a:endParaRPr lang="mn-MN" sz="900" b="0" i="0" u="none" strike="noStrike" dirty="0">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dirty="0">
                          <a:latin typeface="Times New Roman" pitchFamily="18" charset="0"/>
                          <a:cs typeface="Times New Roman" pitchFamily="18" charset="0"/>
                        </a:rPr>
                        <a:t>ЗӨРҮҮ</a:t>
                      </a:r>
                      <a:endParaRPr lang="mn-MN" sz="900" b="0" i="0" u="none" strike="noStrike" dirty="0">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dirty="0">
                          <a:latin typeface="Times New Roman" pitchFamily="18" charset="0"/>
                          <a:cs typeface="Times New Roman" pitchFamily="18" charset="0"/>
                        </a:rPr>
                        <a:t>ЖИШИГ ҮНЭ</a:t>
                      </a:r>
                      <a:endParaRPr lang="mn-MN" sz="900" b="0" i="0" u="none" strike="noStrike" dirty="0">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dirty="0">
                          <a:latin typeface="Times New Roman" pitchFamily="18" charset="0"/>
                          <a:cs typeface="Times New Roman" pitchFamily="18" charset="0"/>
                        </a:rPr>
                        <a:t>ГЭРЭЭНИЙ ДУНДАЖ ҮНЭ</a:t>
                      </a:r>
                      <a:endParaRPr lang="mn-MN" sz="900" b="0" i="0" u="none" strike="noStrike" dirty="0">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dirty="0">
                          <a:latin typeface="Times New Roman" pitchFamily="18" charset="0"/>
                          <a:cs typeface="Times New Roman" pitchFamily="18" charset="0"/>
                        </a:rPr>
                        <a:t>ЗӨРҮҮ</a:t>
                      </a:r>
                      <a:endParaRPr lang="mn-MN" sz="900" b="0" i="0" u="none" strike="noStrike" dirty="0">
                        <a:latin typeface="Times New Roman" pitchFamily="18" charset="0"/>
                        <a:cs typeface="Times New Roman" pitchFamily="18" charset="0"/>
                      </a:endParaRPr>
                    </a:p>
                  </a:txBody>
                  <a:tcPr marL="5824" marR="5824" marT="5824" marB="0" vert="vert270" anchor="ctr"/>
                </a:tc>
              </a:tr>
              <a:tr h="276876">
                <a:tc>
                  <a:txBody>
                    <a:bodyPr/>
                    <a:lstStyle/>
                    <a:p>
                      <a:pPr algn="ctr" fontAlgn="ctr"/>
                      <a:r>
                        <a:rPr lang="mn-MN" sz="900" u="none" strike="noStrike">
                          <a:latin typeface="Times New Roman" pitchFamily="18" charset="0"/>
                          <a:cs typeface="Times New Roman" pitchFamily="18" charset="0"/>
                        </a:rPr>
                        <a:t>1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400,0  </a:t>
                      </a:r>
                      <a:endParaRPr lang="en-US" sz="900" b="0" i="0" u="none" strike="noStrike">
                        <a:latin typeface="Times New Roman" pitchFamily="18" charset="0"/>
                        <a:cs typeface="Times New Roman" pitchFamily="18" charset="0"/>
                      </a:endParaRPr>
                    </a:p>
                  </a:txBody>
                  <a:tcPr marL="5824" marR="5824" marT="5824" marB="0" anchor="b"/>
                </a:tc>
                <a:tc rowSpan="7">
                  <a:txBody>
                    <a:bodyPr/>
                    <a:lstStyle/>
                    <a:p>
                      <a:pPr algn="ctr" fontAlgn="ctr"/>
                      <a:r>
                        <a:rPr lang="en-US" sz="900" u="sng" strike="noStrike">
                          <a:latin typeface="Times New Roman" pitchFamily="18" charset="0"/>
                          <a:cs typeface="Times New Roman" pitchFamily="18" charset="0"/>
                        </a:rPr>
                        <a:t>350</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50,0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390,0  </a:t>
                      </a:r>
                      <a:endParaRPr lang="en-US" sz="900" b="0" i="0" u="none" strike="noStrike">
                        <a:latin typeface="Times New Roman" pitchFamily="18" charset="0"/>
                        <a:cs typeface="Times New Roman" pitchFamily="18" charset="0"/>
                      </a:endParaRPr>
                    </a:p>
                  </a:txBody>
                  <a:tcPr marL="5824" marR="5824" marT="5824" marB="0" anchor="b"/>
                </a:tc>
                <a:tc rowSpan="7">
                  <a:txBody>
                    <a:bodyPr/>
                    <a:lstStyle/>
                    <a:p>
                      <a:pPr algn="ctr" fontAlgn="ctr"/>
                      <a:r>
                        <a:rPr lang="en-US" sz="900" u="sng" strike="noStrike">
                          <a:latin typeface="Times New Roman" pitchFamily="18" charset="0"/>
                          <a:cs typeface="Times New Roman" pitchFamily="18" charset="0"/>
                        </a:rPr>
                        <a:t>340</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50,0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239,2  </a:t>
                      </a:r>
                      <a:endParaRPr lang="en-US" sz="900" b="0" i="0" u="none" strike="noStrike">
                        <a:latin typeface="Times New Roman" pitchFamily="18" charset="0"/>
                        <a:cs typeface="Times New Roman" pitchFamily="18" charset="0"/>
                      </a:endParaRPr>
                    </a:p>
                  </a:txBody>
                  <a:tcPr marL="5824" marR="5824" marT="5824" marB="0" anchor="b"/>
                </a:tc>
                <a:tc rowSpan="12">
                  <a:txBody>
                    <a:bodyPr/>
                    <a:lstStyle/>
                    <a:p>
                      <a:pPr algn="ctr" fontAlgn="ctr"/>
                      <a:r>
                        <a:rPr lang="en-US" sz="900" u="sng" strike="noStrike">
                          <a:latin typeface="Times New Roman" pitchFamily="18" charset="0"/>
                          <a:cs typeface="Times New Roman" pitchFamily="18" charset="0"/>
                        </a:rPr>
                        <a:t>210</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29,2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221,0  </a:t>
                      </a:r>
                      <a:endParaRPr lang="en-US" sz="900" b="0" i="0" u="none" strike="noStrike">
                        <a:latin typeface="Times New Roman" pitchFamily="18" charset="0"/>
                        <a:cs typeface="Times New Roman" pitchFamily="18" charset="0"/>
                      </a:endParaRPr>
                    </a:p>
                  </a:txBody>
                  <a:tcPr marL="5824" marR="5824" marT="5824" marB="0" anchor="b"/>
                </a:tc>
                <a:tc rowSpan="12">
                  <a:txBody>
                    <a:bodyPr/>
                    <a:lstStyle/>
                    <a:p>
                      <a:pPr algn="ctr" fontAlgn="ctr"/>
                      <a:r>
                        <a:rPr lang="en-US" sz="900" u="sng" strike="noStrike">
                          <a:latin typeface="Times New Roman" pitchFamily="18" charset="0"/>
                          <a:cs typeface="Times New Roman" pitchFamily="18" charset="0"/>
                        </a:rPr>
                        <a:t>190</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31,0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208,0  </a:t>
                      </a:r>
                      <a:endParaRPr lang="en-US" sz="900" b="0" i="0" u="none" strike="noStrike">
                        <a:latin typeface="Times New Roman" pitchFamily="18" charset="0"/>
                        <a:cs typeface="Times New Roman" pitchFamily="18" charset="0"/>
                      </a:endParaRPr>
                    </a:p>
                  </a:txBody>
                  <a:tcPr marL="5824" marR="5824" marT="5824" marB="0" anchor="b"/>
                </a:tc>
                <a:tc rowSpan="12">
                  <a:txBody>
                    <a:bodyPr/>
                    <a:lstStyle/>
                    <a:p>
                      <a:pPr algn="ctr" fontAlgn="ctr"/>
                      <a:r>
                        <a:rPr lang="en-US" sz="900" u="sng" strike="noStrike">
                          <a:latin typeface="Times New Roman" pitchFamily="18" charset="0"/>
                          <a:cs typeface="Times New Roman" pitchFamily="18" charset="0"/>
                        </a:rPr>
                        <a:t>185</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23,0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200,0  </a:t>
                      </a:r>
                      <a:endParaRPr lang="en-US" sz="900" b="0" i="0" u="none" strike="noStrike">
                        <a:latin typeface="Times New Roman" pitchFamily="18" charset="0"/>
                        <a:cs typeface="Times New Roman" pitchFamily="18" charset="0"/>
                      </a:endParaRPr>
                    </a:p>
                  </a:txBody>
                  <a:tcPr marL="5824" marR="5824" marT="5824" marB="0" anchor="b"/>
                </a:tc>
                <a:tc rowSpan="12">
                  <a:txBody>
                    <a:bodyPr/>
                    <a:lstStyle/>
                    <a:p>
                      <a:pPr algn="ctr" fontAlgn="ctr"/>
                      <a:r>
                        <a:rPr lang="en-US" sz="900" u="sng" strike="noStrike">
                          <a:latin typeface="Times New Roman" pitchFamily="18" charset="0"/>
                          <a:cs typeface="Times New Roman" pitchFamily="18" charset="0"/>
                        </a:rPr>
                        <a:t>165</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35,0  </a:t>
                      </a:r>
                      <a:endParaRPr lang="en-US" sz="900" b="0" i="0" u="none" strike="noStrike">
                        <a:latin typeface="Times New Roman" pitchFamily="18" charset="0"/>
                        <a:cs typeface="Times New Roman" pitchFamily="18" charset="0"/>
                      </a:endParaRPr>
                    </a:p>
                  </a:txBody>
                  <a:tcPr marL="5824" marR="5824" marT="5824" marB="0" anchor="b"/>
                </a:tc>
              </a:tr>
              <a:tr h="276876">
                <a:tc>
                  <a:txBody>
                    <a:bodyPr/>
                    <a:lstStyle/>
                    <a:p>
                      <a:pPr algn="ctr" fontAlgn="ctr"/>
                      <a:r>
                        <a:rPr lang="mn-MN" sz="900" u="none" strike="noStrike">
                          <a:latin typeface="Times New Roman" pitchFamily="18" charset="0"/>
                          <a:cs typeface="Times New Roman" pitchFamily="18" charset="0"/>
                        </a:rPr>
                        <a:t>2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407,5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57,5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399,0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59,0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239,2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29,2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221,0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31,0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195,0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10,0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195,0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30,0  </a:t>
                      </a:r>
                      <a:endParaRPr lang="en-US" sz="900" b="0" i="0" u="none" strike="noStrike">
                        <a:latin typeface="Times New Roman" pitchFamily="18" charset="0"/>
                        <a:cs typeface="Times New Roman" pitchFamily="18" charset="0"/>
                      </a:endParaRPr>
                    </a:p>
                  </a:txBody>
                  <a:tcPr marL="5824" marR="5824" marT="5824" marB="0" anchor="b"/>
                </a:tc>
              </a:tr>
              <a:tr h="276876">
                <a:tc>
                  <a:txBody>
                    <a:bodyPr/>
                    <a:lstStyle/>
                    <a:p>
                      <a:pPr algn="ctr" fontAlgn="ctr"/>
                      <a:r>
                        <a:rPr lang="mn-MN" sz="900" u="none" strike="noStrike">
                          <a:latin typeface="Times New Roman" pitchFamily="18" charset="0"/>
                          <a:cs typeface="Times New Roman" pitchFamily="18" charset="0"/>
                        </a:rPr>
                        <a:t>3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407,5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57,5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399,0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59,0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239,2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29,2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221,0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31,0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195,0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10,0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195,0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30,0  </a:t>
                      </a:r>
                      <a:endParaRPr lang="en-US" sz="900" b="0" i="0" u="none" strike="noStrike">
                        <a:latin typeface="Times New Roman" pitchFamily="18" charset="0"/>
                        <a:cs typeface="Times New Roman" pitchFamily="18" charset="0"/>
                      </a:endParaRPr>
                    </a:p>
                  </a:txBody>
                  <a:tcPr marL="5824" marR="5824" marT="5824" marB="0" anchor="b"/>
                </a:tc>
              </a:tr>
              <a:tr h="276876">
                <a:tc>
                  <a:txBody>
                    <a:bodyPr/>
                    <a:lstStyle/>
                    <a:p>
                      <a:pPr algn="ctr" fontAlgn="ctr"/>
                      <a:r>
                        <a:rPr lang="mn-MN" sz="900" u="none" strike="noStrike">
                          <a:latin typeface="Times New Roman" pitchFamily="18" charset="0"/>
                          <a:cs typeface="Times New Roman" pitchFamily="18" charset="0"/>
                        </a:rPr>
                        <a:t>4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407,5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57,5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399,0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59,0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239,2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29,2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221,0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31,0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208,0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23,0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195,0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30,0  </a:t>
                      </a:r>
                      <a:endParaRPr lang="en-US" sz="900" b="0" i="0" u="none" strike="noStrike">
                        <a:latin typeface="Times New Roman" pitchFamily="18" charset="0"/>
                        <a:cs typeface="Times New Roman" pitchFamily="18" charset="0"/>
                      </a:endParaRPr>
                    </a:p>
                  </a:txBody>
                  <a:tcPr marL="5824" marR="5824" marT="5824" marB="0" anchor="b"/>
                </a:tc>
              </a:tr>
              <a:tr h="276876">
                <a:tc>
                  <a:txBody>
                    <a:bodyPr/>
                    <a:lstStyle/>
                    <a:p>
                      <a:pPr algn="ctr" fontAlgn="ctr"/>
                      <a:r>
                        <a:rPr lang="mn-MN" sz="900" u="none" strike="noStrike">
                          <a:latin typeface="Times New Roman" pitchFamily="18" charset="0"/>
                          <a:cs typeface="Times New Roman" pitchFamily="18" charset="0"/>
                        </a:rPr>
                        <a:t>5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407,5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57,5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399,1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59,1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239,2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29,2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221,0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31,0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208,0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23,0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195,0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30,0  </a:t>
                      </a:r>
                      <a:endParaRPr lang="en-US" sz="900" b="0" i="0" u="none" strike="noStrike">
                        <a:latin typeface="Times New Roman" pitchFamily="18" charset="0"/>
                        <a:cs typeface="Times New Roman" pitchFamily="18" charset="0"/>
                      </a:endParaRPr>
                    </a:p>
                  </a:txBody>
                  <a:tcPr marL="5824" marR="5824" marT="5824" marB="0" anchor="b"/>
                </a:tc>
              </a:tr>
              <a:tr h="276876">
                <a:tc>
                  <a:txBody>
                    <a:bodyPr/>
                    <a:lstStyle/>
                    <a:p>
                      <a:pPr algn="ctr" fontAlgn="ctr"/>
                      <a:r>
                        <a:rPr lang="mn-MN" sz="900" u="none" strike="noStrike">
                          <a:latin typeface="Times New Roman" pitchFamily="18" charset="0"/>
                          <a:cs typeface="Times New Roman" pitchFamily="18" charset="0"/>
                        </a:rPr>
                        <a:t>6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371,9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21,9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364,2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24,2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342,3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132,3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316,3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126,3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296,3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111,3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45,0  </a:t>
                      </a:r>
                      <a:endParaRPr lang="en-US" sz="900" b="0" i="0" u="none" strike="noStrike">
                        <a:latin typeface="Times New Roman" pitchFamily="18" charset="0"/>
                        <a:cs typeface="Times New Roman" pitchFamily="18" charset="0"/>
                      </a:endParaRPr>
                    </a:p>
                  </a:txBody>
                  <a:tcPr marL="5824" marR="5824" marT="5824" marB="0" anchor="b"/>
                </a:tc>
              </a:tr>
              <a:tr h="276876">
                <a:tc>
                  <a:txBody>
                    <a:bodyPr/>
                    <a:lstStyle/>
                    <a:p>
                      <a:pPr algn="ctr" fontAlgn="ctr"/>
                      <a:r>
                        <a:rPr lang="mn-MN" sz="900" u="none" strike="noStrike">
                          <a:latin typeface="Times New Roman" pitchFamily="18" charset="0"/>
                          <a:cs typeface="Times New Roman" pitchFamily="18" charset="0"/>
                        </a:rPr>
                        <a:t>7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360,0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10,0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352,6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12,6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324,7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114,7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300,0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110,0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280,0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95,0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45,0  </a:t>
                      </a:r>
                      <a:endParaRPr lang="en-US" sz="900" b="0" i="0" u="none" strike="noStrike">
                        <a:latin typeface="Times New Roman" pitchFamily="18" charset="0"/>
                        <a:cs typeface="Times New Roman" pitchFamily="18" charset="0"/>
                      </a:endParaRPr>
                    </a:p>
                  </a:txBody>
                  <a:tcPr marL="5824" marR="5824" marT="5824" marB="0" anchor="b"/>
                </a:tc>
              </a:tr>
              <a:tr h="276876">
                <a:tc>
                  <a:txBody>
                    <a:bodyPr/>
                    <a:lstStyle/>
                    <a:p>
                      <a:pPr algn="ctr" fontAlgn="ctr"/>
                      <a:r>
                        <a:rPr lang="mn-MN" sz="900" u="none" strike="noStrike">
                          <a:latin typeface="Times New Roman" pitchFamily="18" charset="0"/>
                          <a:cs typeface="Times New Roman" pitchFamily="18" charset="0"/>
                        </a:rPr>
                        <a:t>8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316,0  </a:t>
                      </a:r>
                      <a:endParaRPr lang="en-US" sz="900" b="0" i="0" u="none" strike="noStrike">
                        <a:latin typeface="Times New Roman" pitchFamily="18" charset="0"/>
                        <a:cs typeface="Times New Roman" pitchFamily="18" charset="0"/>
                      </a:endParaRPr>
                    </a:p>
                  </a:txBody>
                  <a:tcPr marL="5824" marR="5824" marT="5824" marB="0" anchor="b"/>
                </a:tc>
                <a:tc rowSpan="5">
                  <a:txBody>
                    <a:bodyPr/>
                    <a:lstStyle/>
                    <a:p>
                      <a:pPr algn="ctr" fontAlgn="ctr"/>
                      <a:r>
                        <a:rPr lang="en-US" sz="900" u="sng" strike="noStrike">
                          <a:latin typeface="Times New Roman" pitchFamily="18" charset="0"/>
                          <a:cs typeface="Times New Roman" pitchFamily="18" charset="0"/>
                        </a:rPr>
                        <a:t>280</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36,0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309,5  </a:t>
                      </a:r>
                      <a:endParaRPr lang="en-US" sz="900" b="0" i="0" u="none" strike="noStrike">
                        <a:latin typeface="Times New Roman" pitchFamily="18" charset="0"/>
                        <a:cs typeface="Times New Roman" pitchFamily="18" charset="0"/>
                      </a:endParaRPr>
                    </a:p>
                  </a:txBody>
                  <a:tcPr marL="5824" marR="5824" marT="5824" marB="0" anchor="b"/>
                </a:tc>
                <a:tc rowSpan="5">
                  <a:txBody>
                    <a:bodyPr/>
                    <a:lstStyle/>
                    <a:p>
                      <a:pPr algn="ctr" fontAlgn="ctr"/>
                      <a:r>
                        <a:rPr lang="en-US" sz="900" u="sng" strike="noStrike">
                          <a:latin typeface="Times New Roman" pitchFamily="18" charset="0"/>
                          <a:cs typeface="Times New Roman" pitchFamily="18" charset="0"/>
                        </a:rPr>
                        <a:t>280</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29,5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272,8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62,8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252,0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62,0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224,0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39,0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45,0  </a:t>
                      </a:r>
                      <a:endParaRPr lang="en-US" sz="900" b="0" i="0" u="none" strike="noStrike">
                        <a:latin typeface="Times New Roman" pitchFamily="18" charset="0"/>
                        <a:cs typeface="Times New Roman" pitchFamily="18" charset="0"/>
                      </a:endParaRPr>
                    </a:p>
                  </a:txBody>
                  <a:tcPr marL="5824" marR="5824" marT="5824" marB="0" anchor="b"/>
                </a:tc>
              </a:tr>
              <a:tr h="276876">
                <a:tc>
                  <a:txBody>
                    <a:bodyPr/>
                    <a:lstStyle/>
                    <a:p>
                      <a:pPr algn="ctr" fontAlgn="ctr"/>
                      <a:r>
                        <a:rPr lang="mn-MN" sz="900" u="none" strike="noStrike">
                          <a:latin typeface="Times New Roman" pitchFamily="18" charset="0"/>
                          <a:cs typeface="Times New Roman" pitchFamily="18" charset="0"/>
                        </a:rPr>
                        <a:t>9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305,0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298,7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18,7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259,8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49,8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240,0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50,0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196,9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31,9  </a:t>
                      </a:r>
                      <a:endParaRPr lang="en-US" sz="900" b="0" i="0" u="none" strike="noStrike">
                        <a:latin typeface="Times New Roman" pitchFamily="18" charset="0"/>
                        <a:cs typeface="Times New Roman" pitchFamily="18" charset="0"/>
                      </a:endParaRPr>
                    </a:p>
                  </a:txBody>
                  <a:tcPr marL="5824" marR="5824" marT="5824" marB="0" anchor="b"/>
                </a:tc>
              </a:tr>
              <a:tr h="276876">
                <a:tc>
                  <a:txBody>
                    <a:bodyPr/>
                    <a:lstStyle/>
                    <a:p>
                      <a:pPr algn="ctr" fontAlgn="ctr"/>
                      <a:r>
                        <a:rPr lang="mn-MN" sz="900" u="none" strike="noStrike">
                          <a:latin typeface="Times New Roman" pitchFamily="18" charset="0"/>
                          <a:cs typeface="Times New Roman" pitchFamily="18" charset="0"/>
                        </a:rPr>
                        <a:t>10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305,0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298,7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18,7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259,8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49,8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240,0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50,0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196,9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31,9  </a:t>
                      </a:r>
                      <a:endParaRPr lang="en-US" sz="900" b="0" i="0" u="none" strike="noStrike">
                        <a:latin typeface="Times New Roman" pitchFamily="18" charset="0"/>
                        <a:cs typeface="Times New Roman" pitchFamily="18" charset="0"/>
                      </a:endParaRPr>
                    </a:p>
                  </a:txBody>
                  <a:tcPr marL="5824" marR="5824" marT="5824" marB="0" anchor="b"/>
                </a:tc>
              </a:tr>
              <a:tr h="276876">
                <a:tc>
                  <a:txBody>
                    <a:bodyPr/>
                    <a:lstStyle/>
                    <a:p>
                      <a:pPr algn="ctr" fontAlgn="ctr"/>
                      <a:r>
                        <a:rPr lang="mn-MN" sz="900" u="none" strike="noStrike">
                          <a:latin typeface="Times New Roman" pitchFamily="18" charset="0"/>
                          <a:cs typeface="Times New Roman" pitchFamily="18" charset="0"/>
                        </a:rPr>
                        <a:t>11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305,0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298,7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18,7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259,8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49,8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240,0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50,0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196,9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31,9  </a:t>
                      </a:r>
                      <a:endParaRPr lang="en-US" sz="900" b="0" i="0" u="none" strike="noStrike">
                        <a:latin typeface="Times New Roman" pitchFamily="18" charset="0"/>
                        <a:cs typeface="Times New Roman" pitchFamily="18" charset="0"/>
                      </a:endParaRPr>
                    </a:p>
                  </a:txBody>
                  <a:tcPr marL="5824" marR="5824" marT="5824" marB="0" anchor="b"/>
                </a:tc>
              </a:tr>
              <a:tr h="276876">
                <a:tc>
                  <a:txBody>
                    <a:bodyPr/>
                    <a:lstStyle/>
                    <a:p>
                      <a:pPr algn="ctr" fontAlgn="ctr"/>
                      <a:r>
                        <a:rPr lang="mn-MN" sz="900" u="none" strike="noStrike">
                          <a:latin typeface="Times New Roman" pitchFamily="18" charset="0"/>
                          <a:cs typeface="Times New Roman" pitchFamily="18" charset="0"/>
                        </a:rPr>
                        <a:t>12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ctr" fontAlgn="b"/>
                      <a:r>
                        <a:rPr lang="en-US" sz="900" u="none" strike="noStrike">
                          <a:latin typeface="Times New Roman" pitchFamily="18" charset="0"/>
                          <a:cs typeface="Times New Roman" pitchFamily="18" charset="0"/>
                        </a:rPr>
                        <a:t>     316,3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36,3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309,7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29,7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259,8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49,8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240,0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50,0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25,0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196,9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ctr" fontAlgn="b"/>
                      <a:r>
                        <a:rPr lang="en-US" sz="900" u="none" strike="noStrike">
                          <a:latin typeface="Times New Roman" pitchFamily="18" charset="0"/>
                          <a:cs typeface="Times New Roman" pitchFamily="18" charset="0"/>
                        </a:rPr>
                        <a:t>       31,9  </a:t>
                      </a:r>
                      <a:endParaRPr lang="en-US" sz="900" b="0" i="0" u="none" strike="noStrike">
                        <a:latin typeface="Times New Roman" pitchFamily="18" charset="0"/>
                        <a:cs typeface="Times New Roman" pitchFamily="18" charset="0"/>
                      </a:endParaRPr>
                    </a:p>
                  </a:txBody>
                  <a:tcPr marL="5824" marR="5824" marT="5824" marB="0" anchor="b"/>
                </a:tc>
              </a:tr>
              <a:tr h="276876">
                <a:tc>
                  <a:txBody>
                    <a:bodyPr/>
                    <a:lstStyle/>
                    <a:p>
                      <a:pPr algn="ctr" fontAlgn="b"/>
                      <a:r>
                        <a:rPr lang="mn-MN" sz="900" u="none" strike="noStrike">
                          <a:latin typeface="Times New Roman" pitchFamily="18" charset="0"/>
                          <a:cs typeface="Times New Roman" pitchFamily="18" charset="0"/>
                        </a:rPr>
                        <a:t>нийт</a:t>
                      </a:r>
                      <a:endParaRPr lang="mn-MN" sz="900" b="1"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459</a:t>
                      </a:r>
                      <a:endParaRPr lang="en-US" sz="900" b="1"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438</a:t>
                      </a:r>
                      <a:endParaRPr lang="en-US" sz="900" b="1"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655</a:t>
                      </a:r>
                      <a:endParaRPr lang="en-US" sz="900" b="1"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dirty="0">
                          <a:latin typeface="Times New Roman" pitchFamily="18" charset="0"/>
                          <a:cs typeface="Times New Roman" pitchFamily="18" charset="0"/>
                        </a:rPr>
                        <a:t> </a:t>
                      </a:r>
                      <a:endParaRPr lang="en-US" sz="900" b="0" i="0" u="none" strike="noStrike" dirty="0">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653</a:t>
                      </a:r>
                      <a:endParaRPr lang="en-US" sz="900" b="1"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dirty="0">
                          <a:latin typeface="Times New Roman" pitchFamily="18" charset="0"/>
                          <a:cs typeface="Times New Roman" pitchFamily="18" charset="0"/>
                        </a:rPr>
                        <a:t> </a:t>
                      </a:r>
                      <a:endParaRPr lang="en-US" sz="900" b="0" i="0" u="none" strike="noStrike" dirty="0">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434</a:t>
                      </a:r>
                      <a:endParaRPr lang="en-US" sz="900" b="1"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dirty="0">
                          <a:latin typeface="Times New Roman" pitchFamily="18" charset="0"/>
                          <a:cs typeface="Times New Roman" pitchFamily="18" charset="0"/>
                        </a:rPr>
                        <a:t> </a:t>
                      </a:r>
                      <a:endParaRPr lang="en-US" sz="900" b="0" i="0" u="none" strike="noStrike" dirty="0">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a:latin typeface="Times New Roman" pitchFamily="18" charset="0"/>
                          <a:cs typeface="Times New Roman" pitchFamily="18" charset="0"/>
                        </a:rPr>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b"/>
                      <a:r>
                        <a:rPr lang="en-US" sz="900" u="none" strike="noStrike" dirty="0">
                          <a:latin typeface="Times New Roman" pitchFamily="18" charset="0"/>
                          <a:cs typeface="Times New Roman" pitchFamily="18" charset="0"/>
                        </a:rPr>
                        <a:t>418</a:t>
                      </a:r>
                      <a:endParaRPr lang="en-US" sz="900" b="1" i="0" u="none" strike="noStrike" dirty="0">
                        <a:latin typeface="Times New Roman" pitchFamily="18" charset="0"/>
                        <a:cs typeface="Times New Roman" pitchFamily="18" charset="0"/>
                      </a:endParaRPr>
                    </a:p>
                  </a:txBody>
                  <a:tcPr marL="5824" marR="5824" marT="5824" marB="0" anchor="b"/>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58" y="1214422"/>
          <a:ext cx="8501135" cy="4763757"/>
        </p:xfrm>
        <a:graphic>
          <a:graphicData uri="http://schemas.openxmlformats.org/drawingml/2006/table">
            <a:tbl>
              <a:tblPr>
                <a:tableStyleId>{ED083AE6-46FA-4A59-8FB0-9F97EB10719F}</a:tableStyleId>
              </a:tblPr>
              <a:tblGrid>
                <a:gridCol w="704138"/>
                <a:gridCol w="433317"/>
                <a:gridCol w="433317"/>
                <a:gridCol w="433317"/>
                <a:gridCol w="433317"/>
                <a:gridCol w="433317"/>
                <a:gridCol w="433317"/>
                <a:gridCol w="433317"/>
                <a:gridCol w="433317"/>
                <a:gridCol w="433317"/>
                <a:gridCol w="433317"/>
                <a:gridCol w="433317"/>
                <a:gridCol w="433317"/>
                <a:gridCol w="433317"/>
                <a:gridCol w="433317"/>
                <a:gridCol w="433317"/>
                <a:gridCol w="433317"/>
                <a:gridCol w="433317"/>
                <a:gridCol w="430608"/>
              </a:tblGrid>
              <a:tr h="447179">
                <a:tc rowSpan="3">
                  <a:txBody>
                    <a:bodyPr/>
                    <a:lstStyle/>
                    <a:p>
                      <a:pPr algn="ctr" fontAlgn="ctr"/>
                      <a:r>
                        <a:rPr lang="mn-MN" sz="900" u="none" strike="noStrike"/>
                        <a:t>Сар</a:t>
                      </a:r>
                      <a:endParaRPr lang="mn-MN" sz="900" b="0" i="0" u="none" strike="noStrike">
                        <a:latin typeface="Times New Roman" pitchFamily="18" charset="0"/>
                        <a:cs typeface="Times New Roman" pitchFamily="18" charset="0"/>
                      </a:endParaRPr>
                    </a:p>
                  </a:txBody>
                  <a:tcPr marL="5824" marR="5824" marT="5824" marB="0" anchor="ctr"/>
                </a:tc>
                <a:tc gridSpan="3">
                  <a:txBody>
                    <a:bodyPr/>
                    <a:lstStyle/>
                    <a:p>
                      <a:pPr algn="ctr" fontAlgn="ctr"/>
                      <a:r>
                        <a:rPr lang="mn-MN" sz="900" u="none" strike="noStrike"/>
                        <a:t>Хайлуур жоншны баяжмал ФФ-97</a:t>
                      </a:r>
                      <a:endParaRPr lang="mn-MN" sz="900" b="0" i="0" u="none" strike="noStrike">
                        <a:latin typeface="Times New Roman" pitchFamily="18" charset="0"/>
                        <a:cs typeface="Times New Roman" pitchFamily="18" charset="0"/>
                      </a:endParaRPr>
                    </a:p>
                  </a:txBody>
                  <a:tcPr marL="5824" marR="5824" marT="5824" marB="0" anchor="ctr"/>
                </a:tc>
                <a:tc hMerge="1">
                  <a:txBody>
                    <a:bodyPr/>
                    <a:lstStyle/>
                    <a:p>
                      <a:endParaRPr lang="en-US"/>
                    </a:p>
                  </a:txBody>
                  <a:tcPr/>
                </a:tc>
                <a:tc hMerge="1">
                  <a:txBody>
                    <a:bodyPr/>
                    <a:lstStyle/>
                    <a:p>
                      <a:endParaRPr lang="en-US"/>
                    </a:p>
                  </a:txBody>
                  <a:tcPr/>
                </a:tc>
                <a:tc gridSpan="3">
                  <a:txBody>
                    <a:bodyPr/>
                    <a:lstStyle/>
                    <a:p>
                      <a:pPr algn="ctr" fontAlgn="ctr"/>
                      <a:r>
                        <a:rPr lang="mn-MN" sz="900" u="none" strike="noStrike"/>
                        <a:t>Хайлуур жоншны баяжмал ФФ-95</a:t>
                      </a:r>
                      <a:endParaRPr lang="mn-MN" sz="900" b="0" i="0" u="none" strike="noStrike">
                        <a:latin typeface="Times New Roman" pitchFamily="18" charset="0"/>
                        <a:cs typeface="Times New Roman" pitchFamily="18" charset="0"/>
                      </a:endParaRPr>
                    </a:p>
                  </a:txBody>
                  <a:tcPr marL="5824" marR="5824" marT="5824" marB="0" anchor="ctr"/>
                </a:tc>
                <a:tc hMerge="1">
                  <a:txBody>
                    <a:bodyPr/>
                    <a:lstStyle/>
                    <a:p>
                      <a:endParaRPr lang="en-US"/>
                    </a:p>
                  </a:txBody>
                  <a:tcPr/>
                </a:tc>
                <a:tc hMerge="1">
                  <a:txBody>
                    <a:bodyPr/>
                    <a:lstStyle/>
                    <a:p>
                      <a:endParaRPr lang="en-US"/>
                    </a:p>
                  </a:txBody>
                  <a:tcPr/>
                </a:tc>
                <a:tc gridSpan="3">
                  <a:txBody>
                    <a:bodyPr/>
                    <a:lstStyle/>
                    <a:p>
                      <a:pPr algn="ctr" fontAlgn="ctr"/>
                      <a:r>
                        <a:rPr lang="mn-MN" sz="900" u="none" strike="noStrike"/>
                        <a:t>Бүхэллэг жонш ФК-92</a:t>
                      </a:r>
                      <a:endParaRPr lang="mn-MN" sz="900" b="0" i="0" u="none" strike="noStrike">
                        <a:latin typeface="Times New Roman" pitchFamily="18" charset="0"/>
                        <a:cs typeface="Times New Roman" pitchFamily="18" charset="0"/>
                      </a:endParaRPr>
                    </a:p>
                  </a:txBody>
                  <a:tcPr marL="5824" marR="5824" marT="5824" marB="0" anchor="ctr"/>
                </a:tc>
                <a:tc hMerge="1">
                  <a:txBody>
                    <a:bodyPr/>
                    <a:lstStyle/>
                    <a:p>
                      <a:endParaRPr lang="en-US"/>
                    </a:p>
                  </a:txBody>
                  <a:tcPr/>
                </a:tc>
                <a:tc hMerge="1">
                  <a:txBody>
                    <a:bodyPr/>
                    <a:lstStyle/>
                    <a:p>
                      <a:endParaRPr lang="en-US"/>
                    </a:p>
                  </a:txBody>
                  <a:tcPr/>
                </a:tc>
                <a:tc gridSpan="3">
                  <a:txBody>
                    <a:bodyPr/>
                    <a:lstStyle/>
                    <a:p>
                      <a:pPr algn="ctr" fontAlgn="ctr"/>
                      <a:r>
                        <a:rPr lang="mn-MN" sz="900" u="none" strike="noStrike"/>
                        <a:t>Бүхэллэг жонш ФК-85</a:t>
                      </a:r>
                      <a:endParaRPr lang="mn-MN" sz="900" b="0" i="0" u="none" strike="noStrike">
                        <a:latin typeface="Times New Roman" pitchFamily="18" charset="0"/>
                        <a:cs typeface="Times New Roman" pitchFamily="18" charset="0"/>
                      </a:endParaRPr>
                    </a:p>
                  </a:txBody>
                  <a:tcPr marL="5824" marR="5824" marT="5824" marB="0" anchor="ctr"/>
                </a:tc>
                <a:tc hMerge="1">
                  <a:txBody>
                    <a:bodyPr/>
                    <a:lstStyle/>
                    <a:p>
                      <a:endParaRPr lang="en-US"/>
                    </a:p>
                  </a:txBody>
                  <a:tcPr/>
                </a:tc>
                <a:tc hMerge="1">
                  <a:txBody>
                    <a:bodyPr/>
                    <a:lstStyle/>
                    <a:p>
                      <a:endParaRPr lang="en-US"/>
                    </a:p>
                  </a:txBody>
                  <a:tcPr/>
                </a:tc>
                <a:tc gridSpan="3">
                  <a:txBody>
                    <a:bodyPr/>
                    <a:lstStyle/>
                    <a:p>
                      <a:pPr algn="ctr" fontAlgn="ctr"/>
                      <a:r>
                        <a:rPr lang="mn-MN" sz="900" u="none" strike="noStrike"/>
                        <a:t>Бүхэллэг жонш  ФК-80</a:t>
                      </a:r>
                      <a:endParaRPr lang="mn-MN" sz="900" b="0" i="0" u="none" strike="noStrike">
                        <a:latin typeface="Times New Roman" pitchFamily="18" charset="0"/>
                        <a:cs typeface="Times New Roman" pitchFamily="18" charset="0"/>
                      </a:endParaRPr>
                    </a:p>
                  </a:txBody>
                  <a:tcPr marL="5824" marR="5824" marT="5824" marB="0" anchor="ctr"/>
                </a:tc>
                <a:tc hMerge="1">
                  <a:txBody>
                    <a:bodyPr/>
                    <a:lstStyle/>
                    <a:p>
                      <a:endParaRPr lang="en-US"/>
                    </a:p>
                  </a:txBody>
                  <a:tcPr/>
                </a:tc>
                <a:tc hMerge="1">
                  <a:txBody>
                    <a:bodyPr/>
                    <a:lstStyle/>
                    <a:p>
                      <a:endParaRPr lang="en-US"/>
                    </a:p>
                  </a:txBody>
                  <a:tcPr/>
                </a:tc>
                <a:tc gridSpan="3">
                  <a:txBody>
                    <a:bodyPr/>
                    <a:lstStyle/>
                    <a:p>
                      <a:pPr algn="ctr" fontAlgn="ctr"/>
                      <a:r>
                        <a:rPr lang="mn-MN" sz="900" u="none" strike="noStrike"/>
                        <a:t>Бүхэллэг жонш ФК-75</a:t>
                      </a:r>
                      <a:endParaRPr lang="mn-MN" sz="900" b="0" i="0" u="none" strike="noStrike">
                        <a:latin typeface="Times New Roman" pitchFamily="18" charset="0"/>
                        <a:cs typeface="Times New Roman" pitchFamily="18" charset="0"/>
                      </a:endParaRPr>
                    </a:p>
                  </a:txBody>
                  <a:tcPr marL="5824" marR="5824" marT="5824" marB="0" anchor="ctr"/>
                </a:tc>
                <a:tc hMerge="1">
                  <a:txBody>
                    <a:bodyPr/>
                    <a:lstStyle/>
                    <a:p>
                      <a:endParaRPr lang="en-US"/>
                    </a:p>
                  </a:txBody>
                  <a:tcPr/>
                </a:tc>
                <a:tc hMerge="1">
                  <a:txBody>
                    <a:bodyPr/>
                    <a:lstStyle/>
                    <a:p>
                      <a:endParaRPr lang="en-US"/>
                    </a:p>
                  </a:txBody>
                  <a:tcPr/>
                </a:tc>
              </a:tr>
              <a:tr h="285752">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mn-MN" sz="900" u="none" strike="noStrike" dirty="0"/>
                        <a:t>(ам.доллар)</a:t>
                      </a:r>
                      <a:endParaRPr lang="mn-MN" sz="900" b="1" i="0" u="none" strike="noStrike" dirty="0">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dirty="0"/>
                        <a:t> </a:t>
                      </a:r>
                      <a:endParaRPr lang="en-US" sz="900" b="1" i="0" u="none" strike="noStrike" dirty="0">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ctr" fontAlgn="ctr"/>
                      <a:r>
                        <a:rPr lang="en-US" sz="900" u="none" strike="noStrike"/>
                        <a:t> </a:t>
                      </a:r>
                      <a:endParaRPr lang="en-US" sz="900" b="1" i="0" u="none" strike="noStrike">
                        <a:latin typeface="Times New Roman" pitchFamily="18" charset="0"/>
                        <a:cs typeface="Times New Roman" pitchFamily="18" charset="0"/>
                      </a:endParaRPr>
                    </a:p>
                  </a:txBody>
                  <a:tcPr marL="5824" marR="5824" marT="5824" marB="0" anchor="ctr"/>
                </a:tc>
              </a:tr>
              <a:tr h="785818">
                <a:tc vMerge="1">
                  <a:txBody>
                    <a:bodyPr/>
                    <a:lstStyle/>
                    <a:p>
                      <a:endParaRPr lang="en-US"/>
                    </a:p>
                  </a:txBody>
                  <a:tcPr/>
                </a:tc>
                <a:tc>
                  <a:txBody>
                    <a:bodyPr/>
                    <a:lstStyle/>
                    <a:p>
                      <a:pPr algn="ctr" fontAlgn="ctr"/>
                      <a:r>
                        <a:rPr lang="mn-MN" sz="900" u="none" strike="noStrike"/>
                        <a:t>ЖИШИГ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ГЭРЭЭНИЙ ДУНДАЖ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ЗӨРҮҮ</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ЖИШИГ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ГЭРЭЭНИЙ ДУНДАЖ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ЗӨРҮҮ</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ЖИШИГ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ГЭРЭЭНИЙ ДУНДАЖ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ЗӨРҮҮ</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ЖИШИГ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ГЭРЭЭНИЙ ДУНДАЖ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ЗӨРҮҮ</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ЖИШИГ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ГЭРЭЭНИЙ ДУНДАЖ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ЗӨРҮҮ</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ЖИШИГ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ГЭРЭЭНИЙ ДУНДАЖ ҮНЭ</a:t>
                      </a:r>
                      <a:endParaRPr lang="mn-MN" sz="900" b="0" i="0" u="none" strike="noStrike">
                        <a:latin typeface="Times New Roman" pitchFamily="18" charset="0"/>
                        <a:cs typeface="Times New Roman" pitchFamily="18" charset="0"/>
                      </a:endParaRPr>
                    </a:p>
                  </a:txBody>
                  <a:tcPr marL="5824" marR="5824" marT="5824" marB="0" vert="vert270" anchor="ctr"/>
                </a:tc>
                <a:tc>
                  <a:txBody>
                    <a:bodyPr/>
                    <a:lstStyle/>
                    <a:p>
                      <a:pPr algn="ctr" fontAlgn="ctr"/>
                      <a:r>
                        <a:rPr lang="mn-MN" sz="900" u="none" strike="noStrike"/>
                        <a:t>ЗӨРҮҮ</a:t>
                      </a:r>
                      <a:endParaRPr lang="mn-MN" sz="900" b="0" i="0" u="none" strike="noStrike">
                        <a:latin typeface="Times New Roman" pitchFamily="18" charset="0"/>
                        <a:cs typeface="Times New Roman" pitchFamily="18" charset="0"/>
                      </a:endParaRPr>
                    </a:p>
                  </a:txBody>
                  <a:tcPr marL="5824" marR="5824" marT="5824" marB="0" vert="vert270" anchor="ctr"/>
                </a:tc>
              </a:tr>
              <a:tr h="215218">
                <a:tc>
                  <a:txBody>
                    <a:bodyPr/>
                    <a:lstStyle/>
                    <a:p>
                      <a:pPr algn="ctr" fontAlgn="ctr"/>
                      <a:r>
                        <a:rPr lang="mn-MN" sz="900" u="none" strike="noStrike"/>
                        <a:t>1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320,0  </a:t>
                      </a:r>
                      <a:endParaRPr lang="en-US" sz="900" b="0" i="0" u="none" strike="noStrike">
                        <a:latin typeface="Times New Roman" pitchFamily="18" charset="0"/>
                        <a:cs typeface="Times New Roman" pitchFamily="18" charset="0"/>
                      </a:endParaRPr>
                    </a:p>
                  </a:txBody>
                  <a:tcPr marL="5824" marR="5824" marT="5824" marB="0" anchor="b"/>
                </a:tc>
                <a:tc rowSpan="12">
                  <a:txBody>
                    <a:bodyPr/>
                    <a:lstStyle/>
                    <a:p>
                      <a:pPr algn="ctr" fontAlgn="ctr"/>
                      <a:r>
                        <a:rPr lang="en-US" sz="900" u="sng" strike="noStrike"/>
                        <a:t>290</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r" fontAlgn="b"/>
                      <a:r>
                        <a:rPr lang="en-US" sz="900" u="none" strike="noStrike"/>
                        <a:t>       30,0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313,4  </a:t>
                      </a:r>
                      <a:endParaRPr lang="en-US" sz="900" b="0" i="0" u="none" strike="noStrike">
                        <a:latin typeface="Times New Roman" pitchFamily="18" charset="0"/>
                        <a:cs typeface="Times New Roman" pitchFamily="18" charset="0"/>
                      </a:endParaRPr>
                    </a:p>
                  </a:txBody>
                  <a:tcPr marL="5824" marR="5824" marT="5824" marB="0" anchor="b"/>
                </a:tc>
                <a:tc rowSpan="12">
                  <a:txBody>
                    <a:bodyPr/>
                    <a:lstStyle/>
                    <a:p>
                      <a:pPr algn="ctr" fontAlgn="ctr"/>
                      <a:r>
                        <a:rPr lang="en-US" sz="900" u="sng" strike="noStrike"/>
                        <a:t>280</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33,4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dirty="0"/>
                        <a:t>     259,8  </a:t>
                      </a:r>
                      <a:endParaRPr lang="en-US" sz="900" b="0" i="0" u="none" strike="noStrike" dirty="0">
                        <a:latin typeface="Times New Roman" pitchFamily="18" charset="0"/>
                        <a:cs typeface="Times New Roman" pitchFamily="18" charset="0"/>
                      </a:endParaRPr>
                    </a:p>
                  </a:txBody>
                  <a:tcPr marL="5824" marR="5824" marT="5824" marB="0" anchor="b"/>
                </a:tc>
                <a:tc rowSpan="12">
                  <a:txBody>
                    <a:bodyPr/>
                    <a:lstStyle/>
                    <a:p>
                      <a:pPr algn="ctr" fontAlgn="ctr"/>
                      <a:r>
                        <a:rPr lang="en-US" sz="900" u="sng" strike="noStrike"/>
                        <a:t>220</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39,8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240,0  </a:t>
                      </a:r>
                      <a:endParaRPr lang="en-US" sz="900" b="0" i="0" u="none" strike="noStrike">
                        <a:latin typeface="Times New Roman" pitchFamily="18" charset="0"/>
                        <a:cs typeface="Times New Roman" pitchFamily="18" charset="0"/>
                      </a:endParaRPr>
                    </a:p>
                  </a:txBody>
                  <a:tcPr marL="5824" marR="5824" marT="5824" marB="0" anchor="b"/>
                </a:tc>
                <a:tc rowSpan="12">
                  <a:txBody>
                    <a:bodyPr/>
                    <a:lstStyle/>
                    <a:p>
                      <a:pPr algn="ctr" fontAlgn="ctr"/>
                      <a:r>
                        <a:rPr lang="en-US" sz="900" u="sng" strike="noStrike"/>
                        <a:t>200</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40,0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210,0  </a:t>
                      </a:r>
                      <a:endParaRPr lang="en-US" sz="900" b="0" i="0" u="none" strike="noStrike">
                        <a:latin typeface="Times New Roman" pitchFamily="18" charset="0"/>
                        <a:cs typeface="Times New Roman" pitchFamily="18" charset="0"/>
                      </a:endParaRPr>
                    </a:p>
                  </a:txBody>
                  <a:tcPr marL="5824" marR="5824" marT="5824" marB="0" anchor="b"/>
                </a:tc>
                <a:tc rowSpan="12">
                  <a:txBody>
                    <a:bodyPr/>
                    <a:lstStyle/>
                    <a:p>
                      <a:pPr algn="ctr" fontAlgn="ctr"/>
                      <a:r>
                        <a:rPr lang="en-US" sz="900" u="sng" strike="noStrike"/>
                        <a:t>175</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35,0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196,9  </a:t>
                      </a:r>
                      <a:endParaRPr lang="en-US" sz="900" b="0" i="0" u="none" strike="noStrike">
                        <a:latin typeface="Times New Roman" pitchFamily="18" charset="0"/>
                        <a:cs typeface="Times New Roman" pitchFamily="18" charset="0"/>
                      </a:endParaRPr>
                    </a:p>
                  </a:txBody>
                  <a:tcPr marL="5824" marR="5824" marT="5824" marB="0" anchor="b"/>
                </a:tc>
                <a:tc rowSpan="12">
                  <a:txBody>
                    <a:bodyPr/>
                    <a:lstStyle/>
                    <a:p>
                      <a:pPr algn="ctr" fontAlgn="ctr"/>
                      <a:r>
                        <a:rPr lang="en-US" sz="900" u="sng" strike="noStrike"/>
                        <a:t>155</a:t>
                      </a:r>
                      <a:endParaRPr lang="en-US" sz="900" b="0" i="0" u="sng"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41,9  </a:t>
                      </a:r>
                      <a:endParaRPr lang="en-US" sz="900" b="0" i="0" u="none" strike="noStrike">
                        <a:latin typeface="Times New Roman" pitchFamily="18" charset="0"/>
                        <a:cs typeface="Times New Roman" pitchFamily="18" charset="0"/>
                      </a:endParaRPr>
                    </a:p>
                  </a:txBody>
                  <a:tcPr marL="5824" marR="5824" marT="5824" marB="0" anchor="b"/>
                </a:tc>
              </a:tr>
              <a:tr h="215218">
                <a:tc>
                  <a:txBody>
                    <a:bodyPr/>
                    <a:lstStyle/>
                    <a:p>
                      <a:pPr algn="ctr" fontAlgn="ctr"/>
                      <a:r>
                        <a:rPr lang="mn-MN" sz="900" u="none" strike="noStrike"/>
                        <a:t>2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320,0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r" fontAlgn="b"/>
                      <a:r>
                        <a:rPr lang="en-US" sz="900" u="none" strike="noStrike"/>
                        <a:t>       30,0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313,4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33,4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259,8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39,8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240,0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196,9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41,9  </a:t>
                      </a:r>
                      <a:endParaRPr lang="en-US" sz="900" b="0" i="0" u="none" strike="noStrike">
                        <a:latin typeface="Times New Roman" pitchFamily="18" charset="0"/>
                        <a:cs typeface="Times New Roman" pitchFamily="18" charset="0"/>
                      </a:endParaRPr>
                    </a:p>
                  </a:txBody>
                  <a:tcPr marL="5824" marR="5824" marT="5824" marB="0" anchor="b"/>
                </a:tc>
              </a:tr>
              <a:tr h="215218">
                <a:tc>
                  <a:txBody>
                    <a:bodyPr/>
                    <a:lstStyle/>
                    <a:p>
                      <a:pPr algn="ctr" fontAlgn="ctr"/>
                      <a:r>
                        <a:rPr lang="mn-MN" sz="900" u="none" strike="noStrike"/>
                        <a:t>3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331,3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r" fontAlgn="b"/>
                      <a:r>
                        <a:rPr lang="en-US" sz="900" u="none" strike="noStrike"/>
                        <a:t>       41,3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324,4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44,4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259,8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39,8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240,0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196,9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41,9  </a:t>
                      </a:r>
                      <a:endParaRPr lang="en-US" sz="900" b="0" i="0" u="none" strike="noStrike">
                        <a:latin typeface="Times New Roman" pitchFamily="18" charset="0"/>
                        <a:cs typeface="Times New Roman" pitchFamily="18" charset="0"/>
                      </a:endParaRPr>
                    </a:p>
                  </a:txBody>
                  <a:tcPr marL="5824" marR="5824" marT="5824" marB="0" anchor="b"/>
                </a:tc>
              </a:tr>
              <a:tr h="215218">
                <a:tc>
                  <a:txBody>
                    <a:bodyPr/>
                    <a:lstStyle/>
                    <a:p>
                      <a:pPr algn="ctr" fontAlgn="ctr"/>
                      <a:r>
                        <a:rPr lang="mn-MN" sz="900" u="none" strike="noStrike"/>
                        <a:t>4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335,0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r" fontAlgn="b"/>
                      <a:r>
                        <a:rPr lang="en-US" sz="900" u="none" strike="noStrike"/>
                        <a:t>       45,0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328,1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48,1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259,8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39,8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240,0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196,9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41,9  </a:t>
                      </a:r>
                      <a:endParaRPr lang="en-US" sz="900" b="0" i="0" u="none" strike="noStrike">
                        <a:latin typeface="Times New Roman" pitchFamily="18" charset="0"/>
                        <a:cs typeface="Times New Roman" pitchFamily="18" charset="0"/>
                      </a:endParaRPr>
                    </a:p>
                  </a:txBody>
                  <a:tcPr marL="5824" marR="5824" marT="5824" marB="0" anchor="b"/>
                </a:tc>
              </a:tr>
              <a:tr h="215218">
                <a:tc>
                  <a:txBody>
                    <a:bodyPr/>
                    <a:lstStyle/>
                    <a:p>
                      <a:pPr algn="ctr" fontAlgn="ctr"/>
                      <a:r>
                        <a:rPr lang="mn-MN" sz="900" u="none" strike="noStrike"/>
                        <a:t>5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330,0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r" fontAlgn="b"/>
                      <a:r>
                        <a:rPr lang="en-US" sz="900" u="none" strike="noStrike"/>
                        <a:t>       40,0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323,2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43,2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259,8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39,8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240,0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196,9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41,9  </a:t>
                      </a:r>
                      <a:endParaRPr lang="en-US" sz="900" b="0" i="0" u="none" strike="noStrike">
                        <a:latin typeface="Times New Roman" pitchFamily="18" charset="0"/>
                        <a:cs typeface="Times New Roman" pitchFamily="18" charset="0"/>
                      </a:endParaRPr>
                    </a:p>
                  </a:txBody>
                  <a:tcPr marL="5824" marR="5824" marT="5824" marB="0" anchor="b"/>
                </a:tc>
              </a:tr>
              <a:tr h="215218">
                <a:tc>
                  <a:txBody>
                    <a:bodyPr/>
                    <a:lstStyle/>
                    <a:p>
                      <a:pPr algn="ctr" fontAlgn="ctr"/>
                      <a:r>
                        <a:rPr lang="mn-MN" sz="900" u="none" strike="noStrike"/>
                        <a:t>6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325,0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r" fontAlgn="b"/>
                      <a:r>
                        <a:rPr lang="en-US" sz="900" u="none" strike="noStrike"/>
                        <a:t>       35,0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318,3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38,3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259,8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39,8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240,0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196,9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41,9  </a:t>
                      </a:r>
                      <a:endParaRPr lang="en-US" sz="900" b="0" i="0" u="none" strike="noStrike">
                        <a:latin typeface="Times New Roman" pitchFamily="18" charset="0"/>
                        <a:cs typeface="Times New Roman" pitchFamily="18" charset="0"/>
                      </a:endParaRPr>
                    </a:p>
                  </a:txBody>
                  <a:tcPr marL="5824" marR="5824" marT="5824" marB="0" anchor="b"/>
                </a:tc>
              </a:tr>
              <a:tr h="215218">
                <a:tc>
                  <a:txBody>
                    <a:bodyPr/>
                    <a:lstStyle/>
                    <a:p>
                      <a:pPr algn="ctr" fontAlgn="ctr"/>
                      <a:r>
                        <a:rPr lang="mn-MN" sz="900" u="none" strike="noStrike"/>
                        <a:t>7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r"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259,8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39,8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240,0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196,9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41,9  </a:t>
                      </a:r>
                      <a:endParaRPr lang="en-US" sz="900" b="0" i="0" u="none" strike="noStrike">
                        <a:latin typeface="Times New Roman" pitchFamily="18" charset="0"/>
                        <a:cs typeface="Times New Roman" pitchFamily="18" charset="0"/>
                      </a:endParaRPr>
                    </a:p>
                  </a:txBody>
                  <a:tcPr marL="5824" marR="5824" marT="5824" marB="0" anchor="b"/>
                </a:tc>
              </a:tr>
              <a:tr h="215218">
                <a:tc>
                  <a:txBody>
                    <a:bodyPr/>
                    <a:lstStyle/>
                    <a:p>
                      <a:pPr algn="ctr" fontAlgn="ctr"/>
                      <a:r>
                        <a:rPr lang="mn-MN" sz="900" u="none" strike="noStrike"/>
                        <a:t>8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315,0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r" fontAlgn="b"/>
                      <a:r>
                        <a:rPr lang="en-US" sz="900" u="none" strike="noStrike"/>
                        <a:t>       25,0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308,5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28,5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259,8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39,8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240,0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40,0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210,0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35,0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196,9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41,9  </a:t>
                      </a:r>
                      <a:endParaRPr lang="en-US" sz="900" b="0" i="0" u="none" strike="noStrike">
                        <a:latin typeface="Times New Roman" pitchFamily="18" charset="0"/>
                        <a:cs typeface="Times New Roman" pitchFamily="18" charset="0"/>
                      </a:endParaRPr>
                    </a:p>
                  </a:txBody>
                  <a:tcPr marL="5824" marR="5824" marT="5824" marB="0" anchor="b"/>
                </a:tc>
              </a:tr>
              <a:tr h="215218">
                <a:tc>
                  <a:txBody>
                    <a:bodyPr/>
                    <a:lstStyle/>
                    <a:p>
                      <a:pPr algn="ctr" fontAlgn="ctr"/>
                      <a:r>
                        <a:rPr lang="mn-MN" sz="900" u="none" strike="noStrike"/>
                        <a:t>9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r"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r>
              <a:tr h="215218">
                <a:tc>
                  <a:txBody>
                    <a:bodyPr/>
                    <a:lstStyle/>
                    <a:p>
                      <a:pPr algn="ctr" fontAlgn="ctr"/>
                      <a:r>
                        <a:rPr lang="mn-MN" sz="900" u="none" strike="noStrike"/>
                        <a:t>10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r"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r>
              <a:tr h="215218">
                <a:tc>
                  <a:txBody>
                    <a:bodyPr/>
                    <a:lstStyle/>
                    <a:p>
                      <a:pPr algn="ctr" fontAlgn="ctr"/>
                      <a:r>
                        <a:rPr lang="mn-MN" sz="900" u="none" strike="noStrike"/>
                        <a:t>11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r"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r>
              <a:tr h="215218">
                <a:tc>
                  <a:txBody>
                    <a:bodyPr/>
                    <a:lstStyle/>
                    <a:p>
                      <a:pPr algn="ctr" fontAlgn="ctr"/>
                      <a:r>
                        <a:rPr lang="mn-MN" sz="900" u="none" strike="noStrike"/>
                        <a:t>12 сар</a:t>
                      </a:r>
                      <a:endParaRPr lang="mn-MN" sz="900" b="0" i="0" u="none" strike="noStrike">
                        <a:latin typeface="Times New Roman" pitchFamily="18" charset="0"/>
                        <a:cs typeface="Times New Roman" pitchFamily="18" charset="0"/>
                      </a:endParaRPr>
                    </a:p>
                  </a:txBody>
                  <a:tcPr marL="5824" marR="5824" marT="5824" marB="0" anchor="ct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r"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vMerge="1">
                  <a:txBody>
                    <a:bodyPr/>
                    <a:lstStyle/>
                    <a:p>
                      <a:endParaRPr lang="en-US"/>
                    </a:p>
                  </a:txBody>
                  <a:tcPr/>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r>
              <a:tr h="52998">
                <a:tc>
                  <a:txBody>
                    <a:bodyPr/>
                    <a:lstStyle/>
                    <a:p>
                      <a:pPr algn="ctr" fontAlgn="b"/>
                      <a:r>
                        <a:rPr lang="mn-MN" sz="900" u="none" strike="noStrike"/>
                        <a:t>нийт</a:t>
                      </a:r>
                      <a:endParaRPr lang="mn-MN" sz="900" b="1"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r" fontAlgn="b"/>
                      <a:r>
                        <a:rPr lang="en-US" sz="900" u="none" strike="noStrike"/>
                        <a:t>246</a:t>
                      </a:r>
                      <a:endParaRPr lang="en-US" sz="900" b="1"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r" fontAlgn="b"/>
                      <a:r>
                        <a:rPr lang="en-US" sz="900" u="none" strike="noStrike"/>
                        <a:t>269</a:t>
                      </a:r>
                      <a:endParaRPr lang="en-US" sz="900" b="1"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r" fontAlgn="b"/>
                      <a:r>
                        <a:rPr lang="en-US" sz="900" u="none" strike="noStrike"/>
                        <a:t>318</a:t>
                      </a:r>
                      <a:endParaRPr lang="en-US" sz="900" b="1"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r" fontAlgn="b"/>
                      <a:r>
                        <a:rPr lang="en-US" sz="900" u="none" strike="noStrike"/>
                        <a:t>320</a:t>
                      </a:r>
                      <a:endParaRPr lang="en-US" sz="900" b="1"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r" fontAlgn="b"/>
                      <a:r>
                        <a:rPr lang="en-US" sz="900" u="none" strike="noStrike"/>
                        <a:t>280</a:t>
                      </a:r>
                      <a:endParaRPr lang="en-US" sz="900" b="1"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l" fontAlgn="b"/>
                      <a:r>
                        <a:rPr lang="en-US" sz="900" u="none" strike="noStrike"/>
                        <a:t> </a:t>
                      </a:r>
                      <a:endParaRPr lang="en-US" sz="900" b="0" i="0" u="none" strike="noStrike">
                        <a:latin typeface="Times New Roman" pitchFamily="18" charset="0"/>
                        <a:cs typeface="Times New Roman" pitchFamily="18" charset="0"/>
                      </a:endParaRPr>
                    </a:p>
                  </a:txBody>
                  <a:tcPr marL="5824" marR="5824" marT="5824" marB="0" anchor="b"/>
                </a:tc>
                <a:tc>
                  <a:txBody>
                    <a:bodyPr/>
                    <a:lstStyle/>
                    <a:p>
                      <a:pPr algn="r" fontAlgn="b"/>
                      <a:r>
                        <a:rPr lang="en-US" sz="900" u="none" strike="noStrike" dirty="0"/>
                        <a:t>335</a:t>
                      </a:r>
                      <a:endParaRPr lang="en-US" sz="900" b="1" i="0" u="none" strike="noStrike" dirty="0">
                        <a:latin typeface="Times New Roman" pitchFamily="18" charset="0"/>
                        <a:cs typeface="Times New Roman" pitchFamily="18" charset="0"/>
                      </a:endParaRPr>
                    </a:p>
                  </a:txBody>
                  <a:tcPr marL="5824" marR="5824" marT="5824" marB="0" anchor="b"/>
                </a:tc>
              </a:tr>
            </a:tbl>
          </a:graphicData>
        </a:graphic>
      </p:graphicFrame>
      <p:sp>
        <p:nvSpPr>
          <p:cNvPr id="5" name="Title 1"/>
          <p:cNvSpPr>
            <a:spLocks noGrp="1"/>
          </p:cNvSpPr>
          <p:nvPr>
            <p:ph type="title"/>
          </p:nvPr>
        </p:nvSpPr>
        <p:spPr>
          <a:xfrm>
            <a:off x="552480" y="214291"/>
            <a:ext cx="8305800" cy="857256"/>
          </a:xfrm>
        </p:spPr>
        <p:txBody>
          <a:bodyPr/>
          <a:lstStyle/>
          <a:p>
            <a:r>
              <a:rPr lang="mn-MN" sz="1800" dirty="0" smtClean="0">
                <a:latin typeface="Times New Roman" pitchFamily="18" charset="0"/>
                <a:cs typeface="Times New Roman" pitchFamily="18" charset="0"/>
              </a:rPr>
              <a:t>ЖИШИГ ҮНЭ - ГЭРЭЭНИЙ ҮНИЙН ЗӨРҮҮ</a:t>
            </a:r>
            <a:br>
              <a:rPr lang="mn-MN" sz="1800" dirty="0" smtClean="0">
                <a:latin typeface="Times New Roman" pitchFamily="18" charset="0"/>
                <a:cs typeface="Times New Roman" pitchFamily="18" charset="0"/>
              </a:rPr>
            </a:br>
            <a:r>
              <a:rPr lang="mn-MN" sz="1800" dirty="0" smtClean="0">
                <a:latin typeface="Times New Roman" pitchFamily="18" charset="0"/>
                <a:cs typeface="Times New Roman" pitchFamily="18" charset="0"/>
              </a:rPr>
              <a:t>экспортод гаргасан гэрээний бодит үнэ, АМНАТ авсан жишиг үнэ</a:t>
            </a:r>
            <a:br>
              <a:rPr lang="mn-MN" sz="1800" dirty="0" smtClean="0">
                <a:latin typeface="Times New Roman" pitchFamily="18" charset="0"/>
                <a:cs typeface="Times New Roman" pitchFamily="18" charset="0"/>
              </a:rPr>
            </a:br>
            <a:r>
              <a:rPr lang="mn-MN" sz="1800" dirty="0" smtClean="0">
                <a:latin typeface="Times New Roman" pitchFamily="18" charset="0"/>
                <a:cs typeface="Times New Roman" pitchFamily="18" charset="0"/>
              </a:rPr>
              <a:t>2014 он  08 сараар </a:t>
            </a: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1800" dirty="0" smtClean="0">
                <a:latin typeface="Times New Roman" pitchFamily="18" charset="0"/>
                <a:cs typeface="Times New Roman" pitchFamily="18" charset="0"/>
              </a:rPr>
              <a:t>АМНАТ зөрүүг дунджаар тооцов</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mn-MN" sz="1800" dirty="0" smtClean="0">
                <a:latin typeface="Times New Roman" pitchFamily="18" charset="0"/>
                <a:cs typeface="Times New Roman" pitchFamily="18" charset="0"/>
              </a:rPr>
              <a:t>/2013 он ЖИШИГ ҮНЭ - ГЭРЭЭНИЙ ҮНИЙН ЗӨРҮҮгээр/</a:t>
            </a:r>
            <a:endParaRPr lang="en-US" sz="1800" dirty="0"/>
          </a:p>
        </p:txBody>
      </p:sp>
      <p:graphicFrame>
        <p:nvGraphicFramePr>
          <p:cNvPr id="4" name="Table 3"/>
          <p:cNvGraphicFramePr>
            <a:graphicFrameLocks noGrp="1"/>
          </p:cNvGraphicFramePr>
          <p:nvPr/>
        </p:nvGraphicFramePr>
        <p:xfrm>
          <a:off x="500040" y="928672"/>
          <a:ext cx="8286801" cy="5643599"/>
        </p:xfrm>
        <a:graphic>
          <a:graphicData uri="http://schemas.openxmlformats.org/drawingml/2006/table">
            <a:tbl>
              <a:tblPr>
                <a:tableStyleId>{8799B23B-EC83-4686-B30A-512413B5E67A}</a:tableStyleId>
              </a:tblPr>
              <a:tblGrid>
                <a:gridCol w="208912"/>
                <a:gridCol w="905282"/>
                <a:gridCol w="1364760"/>
                <a:gridCol w="707521"/>
                <a:gridCol w="463666"/>
                <a:gridCol w="463666"/>
                <a:gridCol w="463666"/>
                <a:gridCol w="463666"/>
                <a:gridCol w="463666"/>
                <a:gridCol w="463666"/>
                <a:gridCol w="463666"/>
                <a:gridCol w="463666"/>
                <a:gridCol w="463666"/>
                <a:gridCol w="463666"/>
                <a:gridCol w="463666"/>
              </a:tblGrid>
              <a:tr h="107090">
                <a:tc rowSpan="2">
                  <a:txBody>
                    <a:bodyPr/>
                    <a:lstStyle/>
                    <a:p>
                      <a:pPr algn="ctr" fontAlgn="ctr"/>
                      <a:r>
                        <a:rPr lang="en-US" sz="500" u="none" strike="noStrike" dirty="0">
                          <a:solidFill>
                            <a:schemeClr val="tx1"/>
                          </a:solidFill>
                          <a:latin typeface="Times New Roman" pitchFamily="18" charset="0"/>
                          <a:cs typeface="Times New Roman" pitchFamily="18" charset="0"/>
                        </a:rPr>
                        <a:t>№</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rowSpan="2">
                  <a:txBody>
                    <a:bodyPr/>
                    <a:lstStyle/>
                    <a:p>
                      <a:pPr algn="ctr" fontAlgn="ctr"/>
                      <a:r>
                        <a:rPr lang="mn-MN" sz="500" u="none" strike="noStrike">
                          <a:solidFill>
                            <a:schemeClr val="tx1"/>
                          </a:solidFill>
                          <a:latin typeface="Times New Roman" pitchFamily="18" charset="0"/>
                          <a:cs typeface="Times New Roman" pitchFamily="18" charset="0"/>
                        </a:rPr>
                        <a:t>Бүтээгдэхүүн</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mn-MN" sz="500" u="none" strike="noStrike">
                          <a:solidFill>
                            <a:schemeClr val="tx1"/>
                          </a:solidFill>
                          <a:latin typeface="Times New Roman" pitchFamily="18" charset="0"/>
                          <a:cs typeface="Times New Roman" pitchFamily="18" charset="0"/>
                        </a:rPr>
                        <a:t>Үнэ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gridSpan="12">
                  <a:txBody>
                    <a:bodyPr/>
                    <a:lstStyle/>
                    <a:p>
                      <a:pPr algn="ctr" fontAlgn="ctr"/>
                      <a:r>
                        <a:rPr lang="mn-MN" sz="500" u="none" strike="noStrike">
                          <a:solidFill>
                            <a:schemeClr val="tx1"/>
                          </a:solidFill>
                          <a:latin typeface="Times New Roman" pitchFamily="18" charset="0"/>
                          <a:cs typeface="Times New Roman" pitchFamily="18" charset="0"/>
                        </a:rPr>
                        <a:t>2013 он</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7090">
                <a:tc vMerge="1">
                  <a:txBody>
                    <a:bodyPr/>
                    <a:lstStyle/>
                    <a:p>
                      <a:endParaRPr lang="en-US"/>
                    </a:p>
                  </a:txBody>
                  <a:tcPr/>
                </a:tc>
                <a:tc vMerge="1">
                  <a:txBody>
                    <a:bodyPr/>
                    <a:lstStyle/>
                    <a:p>
                      <a:endParaRPr lang="en-US"/>
                    </a:p>
                  </a:txBody>
                  <a:tcPr/>
                </a:tc>
                <a:tc>
                  <a:txBody>
                    <a:bodyPr/>
                    <a:lstStyle/>
                    <a:p>
                      <a:pPr algn="ctr" fontAlgn="ctr"/>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mn-MN" sz="500" u="none" strike="noStrike">
                          <a:solidFill>
                            <a:schemeClr val="tx1"/>
                          </a:solidFill>
                          <a:latin typeface="Times New Roman" pitchFamily="18" charset="0"/>
                          <a:cs typeface="Times New Roman" pitchFamily="18" charset="0"/>
                        </a:rPr>
                        <a:t>1 сар</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mn-MN" sz="500" u="none" strike="noStrike">
                          <a:solidFill>
                            <a:schemeClr val="tx1"/>
                          </a:solidFill>
                          <a:latin typeface="Times New Roman" pitchFamily="18" charset="0"/>
                          <a:cs typeface="Times New Roman" pitchFamily="18" charset="0"/>
                        </a:rPr>
                        <a:t>2 сар</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mn-MN" sz="500" u="none" strike="noStrike">
                          <a:solidFill>
                            <a:schemeClr val="tx1"/>
                          </a:solidFill>
                          <a:latin typeface="Times New Roman" pitchFamily="18" charset="0"/>
                          <a:cs typeface="Times New Roman" pitchFamily="18" charset="0"/>
                        </a:rPr>
                        <a:t>3 сар</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mn-MN" sz="500" u="none" strike="noStrike">
                          <a:solidFill>
                            <a:schemeClr val="tx1"/>
                          </a:solidFill>
                          <a:latin typeface="Times New Roman" pitchFamily="18" charset="0"/>
                          <a:cs typeface="Times New Roman" pitchFamily="18" charset="0"/>
                        </a:rPr>
                        <a:t>4 сар</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mn-MN" sz="500" u="none" strike="noStrike">
                          <a:solidFill>
                            <a:schemeClr val="tx1"/>
                          </a:solidFill>
                          <a:latin typeface="Times New Roman" pitchFamily="18" charset="0"/>
                          <a:cs typeface="Times New Roman" pitchFamily="18" charset="0"/>
                        </a:rPr>
                        <a:t>5 сар</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mn-MN" sz="500" u="none" strike="noStrike">
                          <a:solidFill>
                            <a:schemeClr val="tx1"/>
                          </a:solidFill>
                          <a:latin typeface="Times New Roman" pitchFamily="18" charset="0"/>
                          <a:cs typeface="Times New Roman" pitchFamily="18" charset="0"/>
                        </a:rPr>
                        <a:t>6 сар</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mn-MN" sz="500" u="none" strike="noStrike">
                          <a:solidFill>
                            <a:schemeClr val="tx1"/>
                          </a:solidFill>
                          <a:latin typeface="Times New Roman" pitchFamily="18" charset="0"/>
                          <a:cs typeface="Times New Roman" pitchFamily="18" charset="0"/>
                        </a:rPr>
                        <a:t>7 сар</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mn-MN" sz="500" u="none" strike="noStrike">
                          <a:solidFill>
                            <a:schemeClr val="tx1"/>
                          </a:solidFill>
                          <a:latin typeface="Times New Roman" pitchFamily="18" charset="0"/>
                          <a:cs typeface="Times New Roman" pitchFamily="18" charset="0"/>
                        </a:rPr>
                        <a:t>8 сар</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mn-MN" sz="500" u="none" strike="noStrike">
                          <a:solidFill>
                            <a:schemeClr val="tx1"/>
                          </a:solidFill>
                          <a:latin typeface="Times New Roman" pitchFamily="18" charset="0"/>
                          <a:cs typeface="Times New Roman" pitchFamily="18" charset="0"/>
                        </a:rPr>
                        <a:t>9 сар</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mn-MN" sz="500" u="none" strike="noStrike">
                          <a:solidFill>
                            <a:schemeClr val="tx1"/>
                          </a:solidFill>
                          <a:latin typeface="Times New Roman" pitchFamily="18" charset="0"/>
                          <a:cs typeface="Times New Roman" pitchFamily="18" charset="0"/>
                        </a:rPr>
                        <a:t>10 сар</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mn-MN" sz="500" u="none" strike="noStrike">
                          <a:solidFill>
                            <a:schemeClr val="tx1"/>
                          </a:solidFill>
                          <a:latin typeface="Times New Roman" pitchFamily="18" charset="0"/>
                          <a:cs typeface="Times New Roman" pitchFamily="18" charset="0"/>
                        </a:rPr>
                        <a:t>11 сар</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mn-MN" sz="500" u="none" strike="noStrike">
                          <a:solidFill>
                            <a:schemeClr val="tx1"/>
                          </a:solidFill>
                          <a:latin typeface="Times New Roman" pitchFamily="18" charset="0"/>
                          <a:cs typeface="Times New Roman" pitchFamily="18" charset="0"/>
                        </a:rPr>
                        <a:t>12 сар</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r>
              <a:tr h="176697">
                <a:tc rowSpan="5">
                  <a:txBody>
                    <a:bodyPr/>
                    <a:lstStyle/>
                    <a:p>
                      <a:pPr algn="ctr" fontAlgn="ctr"/>
                      <a:r>
                        <a:rPr lang="en-US" sz="500" u="none" strike="noStrike">
                          <a:solidFill>
                            <a:schemeClr val="tx1"/>
                          </a:solidFill>
                          <a:latin typeface="Times New Roman" pitchFamily="18" charset="0"/>
                          <a:cs typeface="Times New Roman" pitchFamily="18" charset="0"/>
                        </a:rPr>
                        <a:t>1</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rowSpan="5">
                  <a:txBody>
                    <a:bodyPr/>
                    <a:lstStyle/>
                    <a:p>
                      <a:pPr algn="ctr" fontAlgn="ctr"/>
                      <a:r>
                        <a:rPr lang="mn-MN" sz="500" u="none" strike="noStrike" dirty="0">
                          <a:solidFill>
                            <a:schemeClr val="tx1"/>
                          </a:solidFill>
                          <a:latin typeface="Times New Roman" pitchFamily="18" charset="0"/>
                          <a:cs typeface="Times New Roman" pitchFamily="18" charset="0"/>
                        </a:rPr>
                        <a:t>Хайлуур жоншны баяжмал ФФ-97</a:t>
                      </a:r>
                      <a:endParaRPr lang="mn-MN" sz="500" b="0" i="0" u="none" strike="noStrike" dirty="0">
                        <a:solidFill>
                          <a:schemeClr val="tx1"/>
                        </a:solidFill>
                        <a:latin typeface="Times New Roman" pitchFamily="18" charset="0"/>
                        <a:cs typeface="Times New Roman" pitchFamily="18" charset="0"/>
                      </a:endParaRPr>
                    </a:p>
                  </a:txBody>
                  <a:tcPr marL="3856" marR="3856" marT="3856" marB="0" anchor="ctr"/>
                </a:tc>
                <a:tc>
                  <a:txBody>
                    <a:bodyPr/>
                    <a:lstStyle/>
                    <a:p>
                      <a:pPr algn="l" fontAlgn="ctr"/>
                      <a:r>
                        <a:rPr lang="mn-MN" sz="500" u="none" strike="noStrike">
                          <a:solidFill>
                            <a:schemeClr val="tx1"/>
                          </a:solidFill>
                          <a:latin typeface="Times New Roman" pitchFamily="18" charset="0"/>
                          <a:cs typeface="Times New Roman" pitchFamily="18" charset="0"/>
                        </a:rPr>
                        <a:t>Жишиг үнэ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400,0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407,5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407,5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407,5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407,5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371,9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360,0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316,0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305,0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305,0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305,0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316,3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Гэрээний дундаж үнэ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350,0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350,0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350,0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350,0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350,0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280,0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280,0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280,0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280,0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280,0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280,0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280,0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r>
              <a:tr h="91026">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Үнийн зөрүү </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57,5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57,5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57,5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57,5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91,9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80,0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36,0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25,0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25,0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25,0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36,3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dirty="0">
                          <a:solidFill>
                            <a:schemeClr val="tx1"/>
                          </a:solidFill>
                          <a:latin typeface="Times New Roman" pitchFamily="18" charset="0"/>
                          <a:cs typeface="Times New Roman" pitchFamily="18" charset="0"/>
                        </a:rPr>
                        <a:t>Экспорт хэмжээ</a:t>
                      </a:r>
                      <a:endParaRPr lang="mn-MN" sz="500" b="0" i="0" u="none" strike="noStrike" dirty="0">
                        <a:solidFill>
                          <a:schemeClr val="tx1"/>
                        </a:solidFill>
                        <a:latin typeface="Times New Roman" pitchFamily="18" charset="0"/>
                        <a:cs typeface="Times New Roman" pitchFamily="18" charset="0"/>
                      </a:endParaRPr>
                    </a:p>
                  </a:txBody>
                  <a:tcPr marL="3856" marR="3856" marT="3856" marB="0" anchor="ctr"/>
                </a:tc>
                <a:tc gridSpan="12">
                  <a:txBody>
                    <a:bodyPr/>
                    <a:lstStyle/>
                    <a:p>
                      <a:pPr algn="l" fontAlgn="ctr"/>
                      <a:r>
                        <a:rPr lang="en-US" sz="500" u="none" strike="noStrike">
                          <a:solidFill>
                            <a:schemeClr val="tx1"/>
                          </a:solidFill>
                          <a:latin typeface="Times New Roman" pitchFamily="18" charset="0"/>
                          <a:cs typeface="Times New Roman" pitchFamily="18" charset="0"/>
                        </a:rPr>
                        <a:t>                                                                                                                                                                                                                                      76 300,0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dirty="0">
                          <a:solidFill>
                            <a:schemeClr val="tx1"/>
                          </a:solidFill>
                          <a:latin typeface="Times New Roman" pitchFamily="18" charset="0"/>
                          <a:cs typeface="Times New Roman" pitchFamily="18" charset="0"/>
                        </a:rPr>
                        <a:t>Зөрүү АМНАТ</a:t>
                      </a:r>
                      <a:endParaRPr lang="mn-MN" sz="500" b="0" i="0" u="none" strike="noStrike" dirty="0">
                        <a:solidFill>
                          <a:schemeClr val="tx1"/>
                        </a:solidFill>
                        <a:latin typeface="Times New Roman" pitchFamily="18" charset="0"/>
                        <a:cs typeface="Times New Roman" pitchFamily="18" charset="0"/>
                      </a:endParaRPr>
                    </a:p>
                  </a:txBody>
                  <a:tcPr marL="3856" marR="3856" marT="3856" marB="0" anchor="ctr"/>
                </a:tc>
                <a:tc gridSpan="12">
                  <a:txBody>
                    <a:bodyPr/>
                    <a:lstStyle/>
                    <a:p>
                      <a:pPr algn="ctr" fontAlgn="ctr"/>
                      <a:r>
                        <a:rPr lang="en-US" sz="500" u="none" strike="noStrike">
                          <a:solidFill>
                            <a:schemeClr val="tx1"/>
                          </a:solidFill>
                          <a:latin typeface="Times New Roman" pitchFamily="18" charset="0"/>
                          <a:cs typeface="Times New Roman" pitchFamily="18" charset="0"/>
                        </a:rPr>
                        <a:t>                                                                                                                                                                                                                                    190 473,4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026">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dirty="0">
                          <a:solidFill>
                            <a:schemeClr val="tx1"/>
                          </a:solidFill>
                          <a:latin typeface="Times New Roman" pitchFamily="18" charset="0"/>
                          <a:cs typeface="Times New Roman" pitchFamily="18" charset="0"/>
                        </a:rPr>
                        <a:t>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r>
              <a:tr h="176697">
                <a:tc rowSpan="5">
                  <a:txBody>
                    <a:bodyPr/>
                    <a:lstStyle/>
                    <a:p>
                      <a:pPr algn="ctr" fontAlgn="ctr"/>
                      <a:r>
                        <a:rPr lang="en-US" sz="500" u="none" strike="noStrike">
                          <a:solidFill>
                            <a:schemeClr val="tx1"/>
                          </a:solidFill>
                          <a:latin typeface="Times New Roman" pitchFamily="18" charset="0"/>
                          <a:cs typeface="Times New Roman" pitchFamily="18" charset="0"/>
                        </a:rPr>
                        <a:t>2</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rowSpan="5">
                  <a:txBody>
                    <a:bodyPr/>
                    <a:lstStyle/>
                    <a:p>
                      <a:pPr algn="ctr" fontAlgn="ctr"/>
                      <a:r>
                        <a:rPr lang="mn-MN" sz="500" u="none" strike="noStrike">
                          <a:solidFill>
                            <a:schemeClr val="tx1"/>
                          </a:solidFill>
                          <a:latin typeface="Times New Roman" pitchFamily="18" charset="0"/>
                          <a:cs typeface="Times New Roman" pitchFamily="18" charset="0"/>
                        </a:rPr>
                        <a:t>Хайлуур жоншны баяжмал ФФ-95</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l" fontAlgn="ctr"/>
                      <a:r>
                        <a:rPr lang="mn-MN" sz="500" u="none" strike="noStrike">
                          <a:solidFill>
                            <a:schemeClr val="tx1"/>
                          </a:solidFill>
                          <a:latin typeface="Times New Roman" pitchFamily="18" charset="0"/>
                          <a:cs typeface="Times New Roman" pitchFamily="18" charset="0"/>
                        </a:rPr>
                        <a:t>Жишиг үнэ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390,0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399,0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399,0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399,0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399,1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364,2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352,6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309,5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298,7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298,7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298,7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309,7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r>
              <a:tr h="182051">
                <a:tc vMerge="1">
                  <a:txBody>
                    <a:bodyPr/>
                    <a:lstStyle/>
                    <a:p>
                      <a:endParaRPr lang="en-US"/>
                    </a:p>
                  </a:txBody>
                  <a:tcPr/>
                </a:tc>
                <a:tc vMerge="1">
                  <a:txBody>
                    <a:bodyPr/>
                    <a:lstStyle/>
                    <a:p>
                      <a:endParaRPr lang="en-US"/>
                    </a:p>
                  </a:txBody>
                  <a:tcPr/>
                </a:tc>
                <a:tc>
                  <a:txBody>
                    <a:bodyPr/>
                    <a:lstStyle/>
                    <a:p>
                      <a:pPr algn="l" fontAlgn="ctr"/>
                      <a:r>
                        <a:rPr lang="mn-MN" sz="500" u="none" strike="noStrike" dirty="0">
                          <a:solidFill>
                            <a:schemeClr val="tx1"/>
                          </a:solidFill>
                          <a:latin typeface="Times New Roman" pitchFamily="18" charset="0"/>
                          <a:cs typeface="Times New Roman" pitchFamily="18" charset="0"/>
                        </a:rPr>
                        <a:t>Гэрээний дундаж үнэ</a:t>
                      </a:r>
                      <a:endParaRPr lang="mn-MN" sz="500" b="0" i="0" u="none" strike="noStrike" dirty="0">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340,0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340,0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340,0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340,0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340,0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340,0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340,0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280,0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280,0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280,0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280,0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280,0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r>
              <a:tr h="91026">
                <a:tc vMerge="1">
                  <a:txBody>
                    <a:bodyPr/>
                    <a:lstStyle/>
                    <a:p>
                      <a:endParaRPr lang="en-US"/>
                    </a:p>
                  </a:txBody>
                  <a:tcPr/>
                </a:tc>
                <a:tc vMerge="1">
                  <a:txBody>
                    <a:bodyPr/>
                    <a:lstStyle/>
                    <a:p>
                      <a:endParaRPr lang="en-US"/>
                    </a:p>
                  </a:txBody>
                  <a:tcPr/>
                </a:tc>
                <a:tc>
                  <a:txBody>
                    <a:bodyPr/>
                    <a:lstStyle/>
                    <a:p>
                      <a:pPr algn="l" fontAlgn="ctr"/>
                      <a:r>
                        <a:rPr lang="mn-MN" sz="500" u="none" strike="noStrike" dirty="0">
                          <a:solidFill>
                            <a:schemeClr val="tx1"/>
                          </a:solidFill>
                          <a:latin typeface="Times New Roman" pitchFamily="18" charset="0"/>
                          <a:cs typeface="Times New Roman" pitchFamily="18" charset="0"/>
                        </a:rPr>
                        <a:t>Үнийн зөрүү </a:t>
                      </a:r>
                      <a:endParaRPr lang="mn-MN" sz="500" b="0" i="0" u="none" strike="noStrike" dirty="0">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59,0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59,0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59,0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59,1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24,2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12,6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29,5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18,7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18,7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18,7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29,7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Экспорт хэмжээ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gridSpan="12">
                  <a:txBody>
                    <a:bodyPr/>
                    <a:lstStyle/>
                    <a:p>
                      <a:pPr algn="ctr" fontAlgn="ctr"/>
                      <a:r>
                        <a:rPr lang="en-US" sz="500" u="none" strike="noStrike">
                          <a:solidFill>
                            <a:schemeClr val="tx1"/>
                          </a:solidFill>
                          <a:latin typeface="Times New Roman" pitchFamily="18" charset="0"/>
                          <a:cs typeface="Times New Roman" pitchFamily="18" charset="0"/>
                        </a:rPr>
                        <a:t>                                                                                                                                                                                                                                      32 700,0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Зөрүү АМНАТ</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gridSpan="12">
                  <a:txBody>
                    <a:bodyPr/>
                    <a:lstStyle/>
                    <a:p>
                      <a:pPr algn="ctr" fontAlgn="ctr"/>
                      <a:r>
                        <a:rPr lang="en-US" sz="500" u="none" strike="noStrike" dirty="0">
                          <a:solidFill>
                            <a:schemeClr val="tx1"/>
                          </a:solidFill>
                          <a:latin typeface="Times New Roman" pitchFamily="18" charset="0"/>
                          <a:cs typeface="Times New Roman" pitchFamily="18" charset="0"/>
                        </a:rPr>
                        <a:t>                                                                                                                                                                                                                                      59 708,8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026">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r>
              <a:tr h="176697">
                <a:tc rowSpan="5">
                  <a:txBody>
                    <a:bodyPr/>
                    <a:lstStyle/>
                    <a:p>
                      <a:pPr algn="ctr" fontAlgn="ctr"/>
                      <a:r>
                        <a:rPr lang="en-US" sz="500" u="none" strike="noStrike">
                          <a:solidFill>
                            <a:schemeClr val="tx1"/>
                          </a:solidFill>
                          <a:latin typeface="Times New Roman" pitchFamily="18" charset="0"/>
                          <a:cs typeface="Times New Roman" pitchFamily="18" charset="0"/>
                        </a:rPr>
                        <a:t>3</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rowSpan="5">
                  <a:txBody>
                    <a:bodyPr/>
                    <a:lstStyle/>
                    <a:p>
                      <a:pPr algn="ctr" fontAlgn="ctr"/>
                      <a:r>
                        <a:rPr lang="mn-MN" sz="500" u="none" strike="noStrike">
                          <a:solidFill>
                            <a:schemeClr val="tx1"/>
                          </a:solidFill>
                          <a:latin typeface="Times New Roman" pitchFamily="18" charset="0"/>
                          <a:cs typeface="Times New Roman" pitchFamily="18" charset="0"/>
                        </a:rPr>
                        <a:t>Бүхэллэг жонш ФК-92</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l" fontAlgn="ctr"/>
                      <a:r>
                        <a:rPr lang="mn-MN" sz="500" u="none" strike="noStrike">
                          <a:solidFill>
                            <a:schemeClr val="tx1"/>
                          </a:solidFill>
                          <a:latin typeface="Times New Roman" pitchFamily="18" charset="0"/>
                          <a:cs typeface="Times New Roman" pitchFamily="18" charset="0"/>
                        </a:rPr>
                        <a:t>Жишиг үнэ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dirty="0">
                          <a:solidFill>
                            <a:schemeClr val="tx1"/>
                          </a:solidFill>
                          <a:latin typeface="Times New Roman" pitchFamily="18" charset="0"/>
                          <a:cs typeface="Times New Roman" pitchFamily="18" charset="0"/>
                        </a:rPr>
                        <a:t>        239,2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239,2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239,2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239,2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239,2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342,3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324,7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272,8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259,8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259,8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259,8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259,8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Гэрээний дундаж үнэ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dirty="0">
                          <a:solidFill>
                            <a:schemeClr val="tx1"/>
                          </a:solidFill>
                          <a:latin typeface="Times New Roman" pitchFamily="18" charset="0"/>
                          <a:cs typeface="Times New Roman" pitchFamily="18" charset="0"/>
                        </a:rPr>
                        <a:t>        210,0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r>
              <a:tr h="91026">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Үнийн зөрүү </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dirty="0">
                          <a:solidFill>
                            <a:schemeClr val="tx1"/>
                          </a:solidFill>
                          <a:latin typeface="Times New Roman" pitchFamily="18" charset="0"/>
                          <a:cs typeface="Times New Roman" pitchFamily="18" charset="0"/>
                        </a:rPr>
                        <a:t>         29,2  </a:t>
                      </a:r>
                      <a:endParaRPr lang="en-US" sz="500" b="1" i="0" u="none" strike="noStrike" dirty="0">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29,2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29,2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29,2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29,2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132,3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114,7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62,8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49,8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49,8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49,8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49,8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Экспорт хэмжээ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gridSpan="12">
                  <a:txBody>
                    <a:bodyPr/>
                    <a:lstStyle/>
                    <a:p>
                      <a:pPr algn="ctr" fontAlgn="ctr"/>
                      <a:r>
                        <a:rPr lang="en-US" sz="500" u="none" strike="noStrike" dirty="0">
                          <a:solidFill>
                            <a:schemeClr val="tx1"/>
                          </a:solidFill>
                          <a:latin typeface="Times New Roman" pitchFamily="18" charset="0"/>
                          <a:cs typeface="Times New Roman" pitchFamily="18" charset="0"/>
                        </a:rPr>
                        <a:t>                                                                                                                                                                                                                                      88 400,0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Зөрүү АМНАТ</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gridSpan="12">
                  <a:txBody>
                    <a:bodyPr/>
                    <a:lstStyle/>
                    <a:p>
                      <a:pPr algn="ctr" fontAlgn="ctr"/>
                      <a:r>
                        <a:rPr lang="en-US" sz="500" u="none" strike="noStrike" dirty="0">
                          <a:solidFill>
                            <a:schemeClr val="tx1"/>
                          </a:solidFill>
                          <a:latin typeface="Times New Roman" pitchFamily="18" charset="0"/>
                          <a:cs typeface="Times New Roman" pitchFamily="18" charset="0"/>
                        </a:rPr>
                        <a:t>                                                                                                                                                                                                                                    241 181,0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026">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dirty="0">
                          <a:solidFill>
                            <a:schemeClr val="tx1"/>
                          </a:solidFill>
                          <a:latin typeface="Times New Roman" pitchFamily="18" charset="0"/>
                          <a:cs typeface="Times New Roman" pitchFamily="18" charset="0"/>
                        </a:rPr>
                        <a:t>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r>
              <a:tr h="176697">
                <a:tc rowSpan="5">
                  <a:txBody>
                    <a:bodyPr/>
                    <a:lstStyle/>
                    <a:p>
                      <a:pPr algn="ctr" fontAlgn="ctr"/>
                      <a:r>
                        <a:rPr lang="en-US" sz="500" u="none" strike="noStrike">
                          <a:solidFill>
                            <a:schemeClr val="tx1"/>
                          </a:solidFill>
                          <a:latin typeface="Times New Roman" pitchFamily="18" charset="0"/>
                          <a:cs typeface="Times New Roman" pitchFamily="18" charset="0"/>
                        </a:rPr>
                        <a:t>4</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rowSpan="5">
                  <a:txBody>
                    <a:bodyPr/>
                    <a:lstStyle/>
                    <a:p>
                      <a:pPr algn="ctr" fontAlgn="ctr"/>
                      <a:r>
                        <a:rPr lang="mn-MN" sz="500" u="none" strike="noStrike">
                          <a:solidFill>
                            <a:schemeClr val="tx1"/>
                          </a:solidFill>
                          <a:latin typeface="Times New Roman" pitchFamily="18" charset="0"/>
                          <a:cs typeface="Times New Roman" pitchFamily="18" charset="0"/>
                        </a:rPr>
                        <a:t>Бүхэллэг жонш ФК-85</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l" fontAlgn="ctr"/>
                      <a:r>
                        <a:rPr lang="mn-MN" sz="500" u="none" strike="noStrike">
                          <a:solidFill>
                            <a:schemeClr val="tx1"/>
                          </a:solidFill>
                          <a:latin typeface="Times New Roman" pitchFamily="18" charset="0"/>
                          <a:cs typeface="Times New Roman" pitchFamily="18" charset="0"/>
                        </a:rPr>
                        <a:t>Жишиг үнэ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221,0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221,0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dirty="0">
                          <a:solidFill>
                            <a:schemeClr val="tx1"/>
                          </a:solidFill>
                          <a:latin typeface="Times New Roman" pitchFamily="18" charset="0"/>
                          <a:cs typeface="Times New Roman" pitchFamily="18" charset="0"/>
                        </a:rPr>
                        <a:t>        221,0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221,0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221,0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316,3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300,0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252,0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240,0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240,0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240,0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240,0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Гэрээний дундаж үнэ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dirty="0">
                          <a:solidFill>
                            <a:schemeClr val="tx1"/>
                          </a:solidFill>
                          <a:latin typeface="Times New Roman" pitchFamily="18" charset="0"/>
                          <a:cs typeface="Times New Roman" pitchFamily="18" charset="0"/>
                        </a:rPr>
                        <a:t>        190,0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r>
              <a:tr h="91026">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Үнийн зөрүү </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31,0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31,0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31,0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dirty="0">
                          <a:solidFill>
                            <a:schemeClr val="tx1"/>
                          </a:solidFill>
                          <a:latin typeface="Times New Roman" pitchFamily="18" charset="0"/>
                          <a:cs typeface="Times New Roman" pitchFamily="18" charset="0"/>
                        </a:rPr>
                        <a:t>         31,0  </a:t>
                      </a:r>
                      <a:endParaRPr lang="en-US" sz="500" b="1" i="0" u="none" strike="noStrike" dirty="0">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31,0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126,3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110,0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62,0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50,0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Экспорт хэмжээ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gridSpan="12">
                  <a:txBody>
                    <a:bodyPr/>
                    <a:lstStyle/>
                    <a:p>
                      <a:pPr algn="ctr" fontAlgn="ctr"/>
                      <a:r>
                        <a:rPr lang="en-US" sz="500" u="none" strike="noStrike" dirty="0">
                          <a:solidFill>
                            <a:schemeClr val="tx1"/>
                          </a:solidFill>
                          <a:latin typeface="Times New Roman" pitchFamily="18" charset="0"/>
                          <a:cs typeface="Times New Roman" pitchFamily="18" charset="0"/>
                        </a:rPr>
                        <a:t>                                                                                                                                                                                                                                      55 250,0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Зөрүү АМНАТ</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gridSpan="12">
                  <a:txBody>
                    <a:bodyPr/>
                    <a:lstStyle/>
                    <a:p>
                      <a:pPr algn="ctr" fontAlgn="ctr"/>
                      <a:r>
                        <a:rPr lang="en-US" sz="500" u="none" strike="noStrike" dirty="0">
                          <a:solidFill>
                            <a:schemeClr val="tx1"/>
                          </a:solidFill>
                          <a:latin typeface="Times New Roman" pitchFamily="18" charset="0"/>
                          <a:cs typeface="Times New Roman" pitchFamily="18" charset="0"/>
                        </a:rPr>
                        <a:t>                                                                                                                                                                                                                                    150 383,6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026">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dirty="0">
                          <a:solidFill>
                            <a:schemeClr val="tx1"/>
                          </a:solidFill>
                          <a:latin typeface="Times New Roman" pitchFamily="18" charset="0"/>
                          <a:cs typeface="Times New Roman" pitchFamily="18" charset="0"/>
                        </a:rPr>
                        <a:t>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r>
              <a:tr h="176697">
                <a:tc rowSpan="5">
                  <a:txBody>
                    <a:bodyPr/>
                    <a:lstStyle/>
                    <a:p>
                      <a:pPr algn="ctr" fontAlgn="ctr"/>
                      <a:r>
                        <a:rPr lang="en-US" sz="500" u="none" strike="noStrike">
                          <a:solidFill>
                            <a:schemeClr val="tx1"/>
                          </a:solidFill>
                          <a:latin typeface="Times New Roman" pitchFamily="18" charset="0"/>
                          <a:cs typeface="Times New Roman" pitchFamily="18" charset="0"/>
                        </a:rPr>
                        <a:t>5</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rowSpan="5">
                  <a:txBody>
                    <a:bodyPr/>
                    <a:lstStyle/>
                    <a:p>
                      <a:pPr algn="ctr" fontAlgn="ctr"/>
                      <a:r>
                        <a:rPr lang="mn-MN" sz="500" u="none" strike="noStrike">
                          <a:solidFill>
                            <a:schemeClr val="tx1"/>
                          </a:solidFill>
                          <a:latin typeface="Times New Roman" pitchFamily="18" charset="0"/>
                          <a:cs typeface="Times New Roman" pitchFamily="18" charset="0"/>
                        </a:rPr>
                        <a:t>Бүхэллэг жонш ФК-80</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l" fontAlgn="ctr"/>
                      <a:r>
                        <a:rPr lang="mn-MN" sz="500" u="none" strike="noStrike">
                          <a:solidFill>
                            <a:schemeClr val="tx1"/>
                          </a:solidFill>
                          <a:latin typeface="Times New Roman" pitchFamily="18" charset="0"/>
                          <a:cs typeface="Times New Roman" pitchFamily="18" charset="0"/>
                        </a:rPr>
                        <a:t>Жишиг үнэ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208,0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208,0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208,0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296,3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dirty="0">
                          <a:solidFill>
                            <a:schemeClr val="tx1"/>
                          </a:solidFill>
                          <a:latin typeface="Times New Roman" pitchFamily="18" charset="0"/>
                          <a:cs typeface="Times New Roman" pitchFamily="18" charset="0"/>
                        </a:rPr>
                        <a:t>        280,0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224,0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r>
              <a:tr h="182051">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Гэрээний дундаж үнэ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dirty="0">
                          <a:solidFill>
                            <a:schemeClr val="tx1"/>
                          </a:solidFill>
                          <a:latin typeface="Times New Roman" pitchFamily="18" charset="0"/>
                          <a:cs typeface="Times New Roman" pitchFamily="18" charset="0"/>
                        </a:rPr>
                        <a:t>        185,0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185,0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r>
              <a:tr h="91026">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Үнийн зөрүү </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23,0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23,0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23,0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111,3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95,0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39,0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25,0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25,0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25,0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25,0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Экспорт хэмжээ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gridSpan="12">
                  <a:txBody>
                    <a:bodyPr/>
                    <a:lstStyle/>
                    <a:p>
                      <a:pPr algn="ctr" fontAlgn="ctr"/>
                      <a:r>
                        <a:rPr lang="en-US" sz="500" u="none" strike="noStrike" dirty="0">
                          <a:solidFill>
                            <a:schemeClr val="tx1"/>
                          </a:solidFill>
                          <a:latin typeface="Times New Roman" pitchFamily="18" charset="0"/>
                          <a:cs typeface="Times New Roman" pitchFamily="18" charset="0"/>
                        </a:rPr>
                        <a:t>                                                                                                                                                                                                                                      11 050,0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Зөрүү АМНАТ</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gridSpan="12">
                  <a:txBody>
                    <a:bodyPr/>
                    <a:lstStyle/>
                    <a:p>
                      <a:pPr algn="ctr" fontAlgn="ctr"/>
                      <a:r>
                        <a:rPr lang="en-US" sz="500" u="none" strike="noStrike" dirty="0">
                          <a:solidFill>
                            <a:schemeClr val="tx1"/>
                          </a:solidFill>
                          <a:latin typeface="Times New Roman" pitchFamily="18" charset="0"/>
                          <a:cs typeface="Times New Roman" pitchFamily="18" charset="0"/>
                        </a:rPr>
                        <a:t>                                                                                                                                                                                                                                      19 993,6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026">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c>
                  <a:txBody>
                    <a:bodyPr/>
                    <a:lstStyle/>
                    <a:p>
                      <a:pPr algn="l" fontAlgn="b"/>
                      <a:r>
                        <a:rPr lang="en-US" sz="500" u="none" strike="noStrike">
                          <a:solidFill>
                            <a:schemeClr val="tx1"/>
                          </a:solidFill>
                          <a:latin typeface="Times New Roman" pitchFamily="18" charset="0"/>
                          <a:cs typeface="Times New Roman" pitchFamily="18" charset="0"/>
                        </a:rPr>
                        <a:t> </a:t>
                      </a:r>
                      <a:endParaRPr lang="en-US" sz="500" b="0" i="0" u="none" strike="noStrike">
                        <a:solidFill>
                          <a:schemeClr val="tx1"/>
                        </a:solidFill>
                        <a:latin typeface="Times New Roman" pitchFamily="18" charset="0"/>
                        <a:cs typeface="Times New Roman" pitchFamily="18" charset="0"/>
                      </a:endParaRPr>
                    </a:p>
                  </a:txBody>
                  <a:tcPr marL="3856" marR="3856" marT="3856" marB="0" anchor="b"/>
                </a:tc>
              </a:tr>
              <a:tr h="176697">
                <a:tc rowSpan="5">
                  <a:txBody>
                    <a:bodyPr/>
                    <a:lstStyle/>
                    <a:p>
                      <a:pPr algn="ctr" fontAlgn="ctr"/>
                      <a:r>
                        <a:rPr lang="en-US" sz="500" u="none" strike="noStrike">
                          <a:solidFill>
                            <a:schemeClr val="tx1"/>
                          </a:solidFill>
                          <a:latin typeface="Times New Roman" pitchFamily="18" charset="0"/>
                          <a:cs typeface="Times New Roman" pitchFamily="18" charset="0"/>
                        </a:rPr>
                        <a:t>6</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rowSpan="5">
                  <a:txBody>
                    <a:bodyPr/>
                    <a:lstStyle/>
                    <a:p>
                      <a:pPr algn="ctr" fontAlgn="ctr"/>
                      <a:r>
                        <a:rPr lang="mn-MN" sz="500" u="none" strike="noStrike">
                          <a:solidFill>
                            <a:schemeClr val="tx1"/>
                          </a:solidFill>
                          <a:latin typeface="Times New Roman" pitchFamily="18" charset="0"/>
                          <a:cs typeface="Times New Roman" pitchFamily="18" charset="0"/>
                        </a:rPr>
                        <a:t>Бүхэллэг жонш ФК-75</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l" fontAlgn="ctr"/>
                      <a:r>
                        <a:rPr lang="mn-MN" sz="500" u="none" strike="noStrike">
                          <a:solidFill>
                            <a:schemeClr val="tx1"/>
                          </a:solidFill>
                          <a:latin typeface="Times New Roman" pitchFamily="18" charset="0"/>
                          <a:cs typeface="Times New Roman" pitchFamily="18" charset="0"/>
                        </a:rPr>
                        <a:t>Жишиг үнэ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200,0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210,0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196,9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dirty="0">
                          <a:solidFill>
                            <a:schemeClr val="tx1"/>
                          </a:solidFill>
                          <a:latin typeface="Times New Roman" pitchFamily="18" charset="0"/>
                          <a:cs typeface="Times New Roman" pitchFamily="18" charset="0"/>
                        </a:rPr>
                        <a:t>        196,9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196,9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196,9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Гэрээний дундаж үнэ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165,0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165,0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165,0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165,0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165,0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165,0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165,0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165,0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165,0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165,0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165,0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165,0  </a:t>
                      </a:r>
                      <a:endParaRPr lang="en-US" sz="500" b="0" i="0" u="none" strike="noStrike">
                        <a:solidFill>
                          <a:schemeClr val="tx1"/>
                        </a:solidFill>
                        <a:latin typeface="Times New Roman" pitchFamily="18" charset="0"/>
                        <a:cs typeface="Times New Roman" pitchFamily="18" charset="0"/>
                      </a:endParaRPr>
                    </a:p>
                  </a:txBody>
                  <a:tcPr marL="3856" marR="3856" marT="3856" marB="0" anchor="ctr"/>
                </a:tc>
              </a:tr>
              <a:tr h="91026">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Үнийн зөрүү </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35,0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30,0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45,0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45,0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45,0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31,9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31,9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dirty="0">
                          <a:solidFill>
                            <a:schemeClr val="tx1"/>
                          </a:solidFill>
                          <a:latin typeface="Times New Roman" pitchFamily="18" charset="0"/>
                          <a:cs typeface="Times New Roman" pitchFamily="18" charset="0"/>
                        </a:rPr>
                        <a:t>         31,9  </a:t>
                      </a:r>
                      <a:endParaRPr lang="en-US" sz="500" b="1" i="0" u="none" strike="noStrike" dirty="0">
                        <a:solidFill>
                          <a:schemeClr val="tx1"/>
                        </a:solidFill>
                        <a:latin typeface="Times New Roman" pitchFamily="18" charset="0"/>
                        <a:cs typeface="Times New Roman" pitchFamily="18" charset="0"/>
                      </a:endParaRPr>
                    </a:p>
                  </a:txBody>
                  <a:tcPr marL="3856" marR="3856" marT="3856" marB="0" anchor="ctr"/>
                </a:tc>
                <a:tc>
                  <a:txBody>
                    <a:bodyPr/>
                    <a:lstStyle/>
                    <a:p>
                      <a:pPr algn="ctr" fontAlgn="ctr"/>
                      <a:r>
                        <a:rPr lang="en-US" sz="500" u="none" strike="noStrike">
                          <a:solidFill>
                            <a:schemeClr val="tx1"/>
                          </a:solidFill>
                          <a:latin typeface="Times New Roman" pitchFamily="18" charset="0"/>
                          <a:cs typeface="Times New Roman" pitchFamily="18" charset="0"/>
                        </a:rPr>
                        <a:t>         31,9  </a:t>
                      </a:r>
                      <a:endParaRPr lang="en-US" sz="500" b="1" i="0" u="none" strike="noStrike">
                        <a:solidFill>
                          <a:schemeClr val="tx1"/>
                        </a:solidFill>
                        <a:latin typeface="Times New Roman" pitchFamily="18" charset="0"/>
                        <a:cs typeface="Times New Roman" pitchFamily="18" charset="0"/>
                      </a:endParaRPr>
                    </a:p>
                  </a:txBody>
                  <a:tcPr marL="3856" marR="3856" marT="3856" marB="0" anchor="ct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Экспорт хэмжээ</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gridSpan="12">
                  <a:txBody>
                    <a:bodyPr/>
                    <a:lstStyle/>
                    <a:p>
                      <a:pPr algn="ctr" fontAlgn="ctr"/>
                      <a:r>
                        <a:rPr lang="en-US" sz="500" u="none" strike="noStrike" dirty="0">
                          <a:solidFill>
                            <a:schemeClr val="tx1"/>
                          </a:solidFill>
                          <a:latin typeface="Times New Roman" pitchFamily="18" charset="0"/>
                          <a:cs typeface="Times New Roman" pitchFamily="18" charset="0"/>
                        </a:rPr>
                        <a:t>                                                                                                                                                                                                                                      66 300,0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697">
                <a:tc vMerge="1">
                  <a:txBody>
                    <a:bodyPr/>
                    <a:lstStyle/>
                    <a:p>
                      <a:endParaRPr lang="en-US"/>
                    </a:p>
                  </a:txBody>
                  <a:tcPr/>
                </a:tc>
                <a:tc vMerge="1">
                  <a:txBody>
                    <a:bodyPr/>
                    <a:lstStyle/>
                    <a:p>
                      <a:endParaRPr lang="en-US"/>
                    </a:p>
                  </a:txBody>
                  <a:tcPr/>
                </a:tc>
                <a:tc>
                  <a:txBody>
                    <a:bodyPr/>
                    <a:lstStyle/>
                    <a:p>
                      <a:pPr algn="l" fontAlgn="ctr"/>
                      <a:r>
                        <a:rPr lang="mn-MN" sz="500" u="none" strike="noStrike">
                          <a:solidFill>
                            <a:schemeClr val="tx1"/>
                          </a:solidFill>
                          <a:latin typeface="Times New Roman" pitchFamily="18" charset="0"/>
                          <a:cs typeface="Times New Roman" pitchFamily="18" charset="0"/>
                        </a:rPr>
                        <a:t>Зөрүү АМНАТ</a:t>
                      </a:r>
                      <a:endParaRPr lang="mn-MN" sz="500" b="0" i="0" u="none" strike="noStrike">
                        <a:solidFill>
                          <a:schemeClr val="tx1"/>
                        </a:solidFill>
                        <a:latin typeface="Times New Roman" pitchFamily="18" charset="0"/>
                        <a:cs typeface="Times New Roman" pitchFamily="18" charset="0"/>
                      </a:endParaRPr>
                    </a:p>
                  </a:txBody>
                  <a:tcPr marL="3856" marR="3856" marT="3856" marB="0" anchor="ctr"/>
                </a:tc>
                <a:tc gridSpan="12">
                  <a:txBody>
                    <a:bodyPr/>
                    <a:lstStyle/>
                    <a:p>
                      <a:pPr algn="ctr" fontAlgn="ctr"/>
                      <a:r>
                        <a:rPr lang="en-US" sz="500" u="none" strike="noStrike" dirty="0">
                          <a:solidFill>
                            <a:schemeClr val="tx1"/>
                          </a:solidFill>
                          <a:latin typeface="Times New Roman" pitchFamily="18" charset="0"/>
                          <a:cs typeface="Times New Roman" pitchFamily="18" charset="0"/>
                        </a:rPr>
                        <a:t>                                                                                                                                                                                                                                    115 339,9  </a:t>
                      </a:r>
                      <a:endParaRPr lang="en-US" sz="500" b="0" i="0" u="none" strike="noStrike" dirty="0">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697">
                <a:tc gridSpan="3">
                  <a:txBody>
                    <a:bodyPr/>
                    <a:lstStyle/>
                    <a:p>
                      <a:pPr algn="ctr" fontAlgn="ctr"/>
                      <a:r>
                        <a:rPr lang="mn-MN" sz="500" u="none" strike="noStrike">
                          <a:solidFill>
                            <a:schemeClr val="tx1"/>
                          </a:solidFill>
                          <a:latin typeface="Times New Roman" pitchFamily="18" charset="0"/>
                          <a:cs typeface="Times New Roman" pitchFamily="18" charset="0"/>
                        </a:rPr>
                        <a:t>НИЙТ зөрүү АМНАТ /ам.доллар/</a:t>
                      </a:r>
                      <a:endParaRPr lang="mn-MN" sz="500" b="1" i="0" u="none" strike="noStrike">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gridSpan="12">
                  <a:txBody>
                    <a:bodyPr/>
                    <a:lstStyle/>
                    <a:p>
                      <a:pPr algn="ctr" fontAlgn="ctr"/>
                      <a:r>
                        <a:rPr lang="en-US" sz="500" u="none" strike="noStrike" dirty="0">
                          <a:solidFill>
                            <a:schemeClr val="tx1"/>
                          </a:solidFill>
                          <a:latin typeface="Times New Roman" pitchFamily="18" charset="0"/>
                          <a:cs typeface="Times New Roman" pitchFamily="18" charset="0"/>
                        </a:rPr>
                        <a:t>                                                                                                                                                                                                                                  661 740,4  </a:t>
                      </a:r>
                      <a:endParaRPr lang="en-US" sz="500" b="1" i="0" u="none" strike="noStrike" dirty="0">
                        <a:solidFill>
                          <a:schemeClr val="tx1"/>
                        </a:solidFill>
                        <a:latin typeface="Times New Roman" pitchFamily="18" charset="0"/>
                        <a:cs typeface="Times New Roman" pitchFamily="18" charset="0"/>
                      </a:endParaRPr>
                    </a:p>
                  </a:txBody>
                  <a:tcPr marL="3856" marR="3856" marT="38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2438400"/>
            <a:ext cx="9144000" cy="195262"/>
            <a:chOff x="0" y="3030538"/>
            <a:chExt cx="9144000" cy="195262"/>
          </a:xfrm>
        </p:grpSpPr>
        <p:sp>
          <p:nvSpPr>
            <p:cNvPr id="113" name="Rectangle 3"/>
            <p:cNvSpPr>
              <a:spLocks noChangeArrowheads="1"/>
            </p:cNvSpPr>
            <p:nvPr/>
          </p:nvSpPr>
          <p:spPr bwMode="gray">
            <a:xfrm>
              <a:off x="0" y="3030538"/>
              <a:ext cx="9144000" cy="53975"/>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14" name="Rectangle 4"/>
            <p:cNvSpPr>
              <a:spLocks noChangeArrowheads="1"/>
            </p:cNvSpPr>
            <p:nvPr/>
          </p:nvSpPr>
          <p:spPr bwMode="gray">
            <a:xfrm>
              <a:off x="0" y="3082925"/>
              <a:ext cx="9144000" cy="142875"/>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36" name="Group 41"/>
          <p:cNvGrpSpPr>
            <a:grpSpLocks/>
          </p:cNvGrpSpPr>
          <p:nvPr/>
        </p:nvGrpSpPr>
        <p:grpSpPr bwMode="auto">
          <a:xfrm rot="3877067">
            <a:off x="829080" y="3898772"/>
            <a:ext cx="3962400" cy="1502491"/>
            <a:chOff x="2290" y="2729"/>
            <a:chExt cx="1832" cy="709"/>
          </a:xfrm>
        </p:grpSpPr>
        <p:grpSp>
          <p:nvGrpSpPr>
            <p:cNvPr id="74" name="Group 42"/>
            <p:cNvGrpSpPr>
              <a:grpSpLocks/>
            </p:cNvGrpSpPr>
            <p:nvPr/>
          </p:nvGrpSpPr>
          <p:grpSpPr bwMode="auto">
            <a:xfrm>
              <a:off x="2290" y="3030"/>
              <a:ext cx="1832" cy="408"/>
              <a:chOff x="2290" y="3030"/>
              <a:chExt cx="1832" cy="408"/>
            </a:xfrm>
          </p:grpSpPr>
          <p:sp>
            <p:nvSpPr>
              <p:cNvPr id="78" name="Freeform 43"/>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a:noFill/>
              </a:ln>
              <a:extLst>
                <a:ext uri="{91240B29-F687-4F45-9708-019B960494DF}">
                  <a14:hiddenLine xmlns="" xmlns:a14="http://schemas.microsoft.com/office/drawing/2010/main" w="0">
                    <a:solidFill>
                      <a:srgbClr val="DF5908"/>
                    </a:solidFill>
                    <a:prstDash val="solid"/>
                    <a:round/>
                    <a:headEnd/>
                    <a:tailEnd/>
                  </a14:hiddenLine>
                </a:ext>
              </a:extLst>
            </p:spPr>
            <p:txBody>
              <a:bodyPr/>
              <a:lstStyle/>
              <a:p>
                <a:pPr algn="ctr"/>
                <a:endParaRPr lang="en-US" b="1" dirty="0">
                  <a:solidFill>
                    <a:schemeClr val="bg1">
                      <a:lumMod val="60000"/>
                      <a:lumOff val="40000"/>
                    </a:schemeClr>
                  </a:solidFill>
                </a:endParaRPr>
              </a:p>
            </p:txBody>
          </p:sp>
          <p:sp>
            <p:nvSpPr>
              <p:cNvPr id="79" name="Freeform 44"/>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 xmlns:a14="http://schemas.microsoft.com/office/drawing/2010/main" w="0">
                    <a:solidFill>
                      <a:srgbClr val="FFFFFF"/>
                    </a:solidFill>
                    <a:prstDash val="solid"/>
                    <a:round/>
                    <a:headEnd/>
                    <a:tailEnd/>
                  </a14:hiddenLine>
                </a:ext>
              </a:extLst>
            </p:spPr>
            <p:txBody>
              <a:bodyPr/>
              <a:lstStyle/>
              <a:p>
                <a:endParaRPr lang="en-US" b="1">
                  <a:solidFill>
                    <a:schemeClr val="bg1">
                      <a:lumMod val="60000"/>
                      <a:lumOff val="40000"/>
                    </a:schemeClr>
                  </a:solidFill>
                </a:endParaRPr>
              </a:p>
            </p:txBody>
          </p:sp>
        </p:grpSp>
        <p:grpSp>
          <p:nvGrpSpPr>
            <p:cNvPr id="75" name="Group 45"/>
            <p:cNvGrpSpPr>
              <a:grpSpLocks/>
            </p:cNvGrpSpPr>
            <p:nvPr/>
          </p:nvGrpSpPr>
          <p:grpSpPr bwMode="auto">
            <a:xfrm flipV="1">
              <a:off x="2422" y="2729"/>
              <a:ext cx="1653" cy="313"/>
              <a:chOff x="2462" y="3025"/>
              <a:chExt cx="2153" cy="408"/>
            </a:xfrm>
          </p:grpSpPr>
          <p:sp>
            <p:nvSpPr>
              <p:cNvPr id="76" name="Freeform 46"/>
              <p:cNvSpPr>
                <a:spLocks/>
              </p:cNvSpPr>
              <p:nvPr/>
            </p:nvSpPr>
            <p:spPr bwMode="gray">
              <a:xfrm rot="10714650">
                <a:off x="2462" y="3025"/>
                <a:ext cx="2153"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a:noFill/>
              </a:ln>
              <a:extLst>
                <a:ext uri="{91240B29-F687-4F45-9708-019B960494DF}">
                  <a14:hiddenLine xmlns="" xmlns:a14="http://schemas.microsoft.com/office/drawing/2010/main" w="0">
                    <a:solidFill>
                      <a:srgbClr val="DF5908"/>
                    </a:solidFill>
                    <a:prstDash val="solid"/>
                    <a:round/>
                    <a:headEnd/>
                    <a:tailEnd/>
                  </a14:hiddenLine>
                </a:ext>
              </a:extLst>
            </p:spPr>
            <p:txBody>
              <a:bodyPr/>
              <a:lstStyle/>
              <a:p>
                <a:pPr algn="ctr"/>
                <a:r>
                  <a:rPr lang="mn-MN" sz="1300" b="1" dirty="0" smtClean="0">
                    <a:solidFill>
                      <a:schemeClr val="bg1">
                        <a:lumMod val="60000"/>
                        <a:lumOff val="40000"/>
                      </a:schemeClr>
                    </a:solidFill>
                  </a:rPr>
                  <a:t>Хөрөнгө оруулагчийн ашигт </a:t>
                </a:r>
              </a:p>
              <a:p>
                <a:pPr algn="ctr"/>
                <a:r>
                  <a:rPr lang="mn-MN" sz="1300" b="1" dirty="0" smtClean="0">
                    <a:solidFill>
                      <a:schemeClr val="bg1">
                        <a:lumMod val="60000"/>
                        <a:lumOff val="40000"/>
                      </a:schemeClr>
                    </a:solidFill>
                  </a:rPr>
                  <a:t>Ажиллагааны түвшингээс хамаарсан</a:t>
                </a:r>
                <a:endParaRPr lang="en-US" sz="1300" b="1" dirty="0">
                  <a:solidFill>
                    <a:schemeClr val="bg1">
                      <a:lumMod val="60000"/>
                      <a:lumOff val="40000"/>
                    </a:schemeClr>
                  </a:solidFill>
                </a:endParaRPr>
              </a:p>
            </p:txBody>
          </p:sp>
          <p:sp>
            <p:nvSpPr>
              <p:cNvPr id="77" name="Freeform 47"/>
              <p:cNvSpPr>
                <a:spLocks/>
              </p:cNvSpPr>
              <p:nvPr/>
            </p:nvSpPr>
            <p:spPr bwMode="gray">
              <a:xfrm>
                <a:off x="3810" y="3058"/>
                <a:ext cx="525"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 xmlns:a14="http://schemas.microsoft.com/office/drawing/2010/main" w="0">
                    <a:solidFill>
                      <a:srgbClr val="FFFFFF"/>
                    </a:solidFill>
                    <a:prstDash val="solid"/>
                    <a:round/>
                    <a:headEnd/>
                    <a:tailEnd/>
                  </a14:hiddenLine>
                </a:ext>
              </a:extLst>
            </p:spPr>
            <p:txBody>
              <a:bodyPr/>
              <a:lstStyle/>
              <a:p>
                <a:endParaRPr lang="en-US" b="1">
                  <a:solidFill>
                    <a:schemeClr val="bg1">
                      <a:lumMod val="60000"/>
                      <a:lumOff val="40000"/>
                    </a:schemeClr>
                  </a:solidFill>
                </a:endParaRPr>
              </a:p>
            </p:txBody>
          </p:sp>
        </p:grpSp>
      </p:grpSp>
      <p:sp>
        <p:nvSpPr>
          <p:cNvPr id="42" name="Text Box 79"/>
          <p:cNvSpPr txBox="1">
            <a:spLocks noChangeArrowheads="1"/>
          </p:cNvSpPr>
          <p:nvPr/>
        </p:nvSpPr>
        <p:spPr bwMode="gray">
          <a:xfrm rot="3925970">
            <a:off x="790528" y="4492031"/>
            <a:ext cx="338393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200" b="1" dirty="0" smtClean="0">
                <a:solidFill>
                  <a:schemeClr val="bg1"/>
                </a:solidFill>
                <a:latin typeface="Times New Roman" pitchFamily="18" charset="0"/>
                <a:cs typeface="Times New Roman" pitchFamily="18" charset="0"/>
              </a:rPr>
              <a:t>Сөрөг тал -Ашигт ажиллагаагаа бууруулах  талтай</a:t>
            </a:r>
            <a:endParaRPr lang="en-US" sz="1200" b="1" dirty="0">
              <a:solidFill>
                <a:schemeClr val="bg1"/>
              </a:solidFill>
              <a:latin typeface="Times New Roman" pitchFamily="18" charset="0"/>
              <a:cs typeface="Times New Roman" pitchFamily="18" charset="0"/>
            </a:endParaRPr>
          </a:p>
        </p:txBody>
      </p:sp>
      <p:sp>
        <p:nvSpPr>
          <p:cNvPr id="64" name="Oval 49"/>
          <p:cNvSpPr>
            <a:spLocks noChangeArrowheads="1"/>
          </p:cNvSpPr>
          <p:nvPr/>
        </p:nvSpPr>
        <p:spPr bwMode="gray">
          <a:xfrm>
            <a:off x="304800" y="1828800"/>
            <a:ext cx="2401594" cy="1448269"/>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5" name="Oval 50"/>
          <p:cNvSpPr>
            <a:spLocks noChangeArrowheads="1"/>
          </p:cNvSpPr>
          <p:nvPr/>
        </p:nvSpPr>
        <p:spPr bwMode="gray">
          <a:xfrm>
            <a:off x="304800" y="1828800"/>
            <a:ext cx="2401594" cy="1448269"/>
          </a:xfrm>
          <a:prstGeom prst="ellipse">
            <a:avLst/>
          </a:prstGeom>
          <a:gradFill rotWithShape="1">
            <a:gsLst>
              <a:gs pos="0">
                <a:srgbClr val="83A6A7">
                  <a:alpha val="32001"/>
                </a:srgbClr>
              </a:gs>
              <a:gs pos="100000">
                <a:srgbClr val="83A6A7">
                  <a:gamma/>
                  <a:shade val="0"/>
                  <a:invGamma/>
                  <a:alpha val="89999"/>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6" name="Oval 51"/>
          <p:cNvSpPr>
            <a:spLocks noChangeArrowheads="1"/>
          </p:cNvSpPr>
          <p:nvPr/>
        </p:nvSpPr>
        <p:spPr bwMode="gray">
          <a:xfrm>
            <a:off x="463671" y="1923009"/>
            <a:ext cx="2083853" cy="1258254"/>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7" name="Oval 52"/>
          <p:cNvSpPr>
            <a:spLocks noChangeArrowheads="1"/>
          </p:cNvSpPr>
          <p:nvPr/>
        </p:nvSpPr>
        <p:spPr bwMode="gray">
          <a:xfrm>
            <a:off x="463671" y="1926203"/>
            <a:ext cx="2083853" cy="1258254"/>
          </a:xfrm>
          <a:prstGeom prst="ellipse">
            <a:avLst/>
          </a:prstGeom>
          <a:gradFill rotWithShape="1">
            <a:gsLst>
              <a:gs pos="0">
                <a:srgbClr val="83A6A7">
                  <a:gamma/>
                  <a:shade val="63529"/>
                  <a:invGamma/>
                </a:srgbClr>
              </a:gs>
              <a:gs pos="100000">
                <a:srgbClr val="83A6A7">
                  <a:alpha val="0"/>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8" name="Oval 53"/>
          <p:cNvSpPr>
            <a:spLocks noChangeArrowheads="1"/>
          </p:cNvSpPr>
          <p:nvPr/>
        </p:nvSpPr>
        <p:spPr bwMode="gray">
          <a:xfrm>
            <a:off x="566937" y="1986880"/>
            <a:ext cx="1877321" cy="1132109"/>
          </a:xfrm>
          <a:prstGeom prst="ellipse">
            <a:avLst/>
          </a:prstGeom>
          <a:solidFill>
            <a:srgbClr val="000000"/>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69" name="Group 54"/>
          <p:cNvGrpSpPr>
            <a:grpSpLocks/>
          </p:cNvGrpSpPr>
          <p:nvPr/>
        </p:nvGrpSpPr>
        <p:grpSpPr bwMode="auto">
          <a:xfrm>
            <a:off x="596063" y="2004445"/>
            <a:ext cx="1819068" cy="1098577"/>
            <a:chOff x="4166" y="1706"/>
            <a:chExt cx="1252" cy="1252"/>
          </a:xfrm>
        </p:grpSpPr>
        <p:sp>
          <p:nvSpPr>
            <p:cNvPr id="70" name="Oval 55"/>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1500"/>
            </a:p>
          </p:txBody>
        </p:sp>
        <p:sp>
          <p:nvSpPr>
            <p:cNvPr id="71" name="Oval 56"/>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1500"/>
            </a:p>
          </p:txBody>
        </p:sp>
        <p:sp>
          <p:nvSpPr>
            <p:cNvPr id="72" name="Oval 57"/>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1500"/>
            </a:p>
          </p:txBody>
        </p:sp>
        <p:sp>
          <p:nvSpPr>
            <p:cNvPr id="73" name="Oval 58"/>
            <p:cNvSpPr>
              <a:spLocks noChangeArrowheads="1"/>
            </p:cNvSpPr>
            <p:nvPr/>
          </p:nvSpPr>
          <p:spPr bwMode="gray">
            <a:xfrm>
              <a:off x="4247" y="1783"/>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anchor="ctr"/>
            <a:lstStyle/>
            <a:p>
              <a:pPr algn="ctr"/>
              <a:r>
                <a:rPr lang="mn-MN" sz="1500" b="1" dirty="0" smtClean="0">
                  <a:solidFill>
                    <a:schemeClr val="bg1"/>
                  </a:solidFill>
                  <a:latin typeface="Times New Roman" pitchFamily="18" charset="0"/>
                  <a:cs typeface="Times New Roman" pitchFamily="18" charset="0"/>
                </a:rPr>
                <a:t>Хувьсах орлогын</a:t>
              </a:r>
            </a:p>
            <a:p>
              <a:pPr algn="ctr"/>
              <a:r>
                <a:rPr lang="mn-MN" sz="1500" b="1" dirty="0" smtClean="0">
                  <a:solidFill>
                    <a:schemeClr val="bg1"/>
                  </a:solidFill>
                  <a:latin typeface="Times New Roman" pitchFamily="18" charset="0"/>
                  <a:cs typeface="Times New Roman" pitchFamily="18" charset="0"/>
                </a:rPr>
                <a:t>Албан татвар</a:t>
              </a:r>
              <a:endParaRPr lang="en-US" sz="1500" b="1" dirty="0">
                <a:solidFill>
                  <a:schemeClr val="bg1"/>
                </a:solidFill>
                <a:latin typeface="Times New Roman" pitchFamily="18" charset="0"/>
                <a:cs typeface="Times New Roman" pitchFamily="18" charset="0"/>
              </a:endParaRPr>
            </a:p>
          </p:txBody>
        </p:sp>
      </p:grpSp>
      <p:grpSp>
        <p:nvGrpSpPr>
          <p:cNvPr id="80" name="Group 79"/>
          <p:cNvGrpSpPr/>
          <p:nvPr/>
        </p:nvGrpSpPr>
        <p:grpSpPr>
          <a:xfrm>
            <a:off x="5410200" y="1817629"/>
            <a:ext cx="3264795" cy="4800598"/>
            <a:chOff x="533400" y="1905002"/>
            <a:chExt cx="3264795" cy="4800598"/>
          </a:xfrm>
        </p:grpSpPr>
        <p:grpSp>
          <p:nvGrpSpPr>
            <p:cNvPr id="81" name="Group 80"/>
            <p:cNvGrpSpPr/>
            <p:nvPr/>
          </p:nvGrpSpPr>
          <p:grpSpPr>
            <a:xfrm>
              <a:off x="2287228" y="2743200"/>
              <a:ext cx="1510967" cy="3962400"/>
              <a:chOff x="3458939" y="3427933"/>
              <a:chExt cx="941348" cy="2445118"/>
            </a:xfrm>
          </p:grpSpPr>
          <p:grpSp>
            <p:nvGrpSpPr>
              <p:cNvPr id="137" name="Group 41"/>
              <p:cNvGrpSpPr>
                <a:grpSpLocks/>
              </p:cNvGrpSpPr>
              <p:nvPr/>
            </p:nvGrpSpPr>
            <p:grpSpPr bwMode="auto">
              <a:xfrm rot="3877067">
                <a:off x="2707054" y="4179818"/>
                <a:ext cx="2445118" cy="941348"/>
                <a:chOff x="2290" y="2725"/>
                <a:chExt cx="1832" cy="713"/>
              </a:xfrm>
            </p:grpSpPr>
            <p:grpSp>
              <p:nvGrpSpPr>
                <p:cNvPr id="140" name="Group 42"/>
                <p:cNvGrpSpPr>
                  <a:grpSpLocks/>
                </p:cNvGrpSpPr>
                <p:nvPr/>
              </p:nvGrpSpPr>
              <p:grpSpPr bwMode="auto">
                <a:xfrm>
                  <a:off x="2290" y="3030"/>
                  <a:ext cx="1832" cy="408"/>
                  <a:chOff x="2290" y="3030"/>
                  <a:chExt cx="1832" cy="408"/>
                </a:xfrm>
              </p:grpSpPr>
              <p:sp>
                <p:nvSpPr>
                  <p:cNvPr id="144" name="Freeform 43"/>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a:noFill/>
                  </a:ln>
                  <a:extLst>
                    <a:ext uri="{91240B29-F687-4F45-9708-019B960494DF}">
                      <a14:hiddenLine xmlns="" xmlns:a14="http://schemas.microsoft.com/office/drawing/2010/main" w="0">
                        <a:solidFill>
                          <a:srgbClr val="DF5908"/>
                        </a:solidFill>
                        <a:prstDash val="solid"/>
                        <a:round/>
                        <a:headEnd/>
                        <a:tailEnd/>
                      </a14:hiddenLine>
                    </a:ext>
                  </a:extLst>
                </p:spPr>
                <p:txBody>
                  <a:bodyPr/>
                  <a:lstStyle/>
                  <a:p>
                    <a:pPr algn="ctr"/>
                    <a:endParaRPr lang="en-US" dirty="0"/>
                  </a:p>
                </p:txBody>
              </p:sp>
              <p:sp>
                <p:nvSpPr>
                  <p:cNvPr id="145" name="Freeform 44"/>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 xmlns:a14="http://schemas.microsoft.com/office/drawing/2010/main" w="0">
                        <a:solidFill>
                          <a:srgbClr val="FFFFFF"/>
                        </a:solidFill>
                        <a:prstDash val="solid"/>
                        <a:round/>
                        <a:headEnd/>
                        <a:tailEnd/>
                      </a14:hiddenLine>
                    </a:ext>
                  </a:extLst>
                </p:spPr>
                <p:txBody>
                  <a:bodyPr/>
                  <a:lstStyle/>
                  <a:p>
                    <a:endParaRPr lang="en-US"/>
                  </a:p>
                </p:txBody>
              </p:sp>
            </p:grpSp>
            <p:grpSp>
              <p:nvGrpSpPr>
                <p:cNvPr id="141" name="Group 45"/>
                <p:cNvGrpSpPr>
                  <a:grpSpLocks/>
                </p:cNvGrpSpPr>
                <p:nvPr/>
              </p:nvGrpSpPr>
              <p:grpSpPr bwMode="auto">
                <a:xfrm flipV="1">
                  <a:off x="2290" y="2725"/>
                  <a:ext cx="1609" cy="313"/>
                  <a:chOff x="2290" y="3030"/>
                  <a:chExt cx="2096" cy="408"/>
                </a:xfrm>
              </p:grpSpPr>
              <p:sp>
                <p:nvSpPr>
                  <p:cNvPr id="142" name="Freeform 46"/>
                  <p:cNvSpPr>
                    <a:spLocks/>
                  </p:cNvSpPr>
                  <p:nvPr/>
                </p:nvSpPr>
                <p:spPr bwMode="gray">
                  <a:xfrm>
                    <a:off x="2290" y="3030"/>
                    <a:ext cx="2096"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a:noFill/>
                  </a:ln>
                  <a:extLst>
                    <a:ext uri="{91240B29-F687-4F45-9708-019B960494DF}">
                      <a14:hiddenLine xmlns="" xmlns:a14="http://schemas.microsoft.com/office/drawing/2010/main" w="0">
                        <a:solidFill>
                          <a:srgbClr val="DF5908"/>
                        </a:solidFill>
                        <a:prstDash val="solid"/>
                        <a:round/>
                        <a:headEnd/>
                        <a:tailEnd/>
                      </a14:hiddenLine>
                    </a:ext>
                  </a:extLst>
                </p:spPr>
                <p:txBody>
                  <a:bodyPr/>
                  <a:lstStyle/>
                  <a:p>
                    <a:endParaRPr lang="en-US"/>
                  </a:p>
                </p:txBody>
              </p:sp>
              <p:sp>
                <p:nvSpPr>
                  <p:cNvPr id="143" name="Freeform 47"/>
                  <p:cNvSpPr>
                    <a:spLocks/>
                  </p:cNvSpPr>
                  <p:nvPr/>
                </p:nvSpPr>
                <p:spPr bwMode="gray">
                  <a:xfrm>
                    <a:off x="3810" y="3058"/>
                    <a:ext cx="525"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 xmlns:a14="http://schemas.microsoft.com/office/drawing/2010/main" w="0">
                        <a:solidFill>
                          <a:srgbClr val="FFFFFF"/>
                        </a:solidFill>
                        <a:prstDash val="solid"/>
                        <a:round/>
                        <a:headEnd/>
                        <a:tailEnd/>
                      </a14:hiddenLine>
                    </a:ext>
                  </a:extLst>
                </p:spPr>
                <p:txBody>
                  <a:bodyPr/>
                  <a:lstStyle/>
                  <a:p>
                    <a:endParaRPr lang="en-US"/>
                  </a:p>
                </p:txBody>
              </p:sp>
            </p:grpSp>
          </p:grpSp>
          <p:sp>
            <p:nvSpPr>
              <p:cNvPr id="138" name="Text Box 79"/>
              <p:cNvSpPr txBox="1">
                <a:spLocks noChangeArrowheads="1"/>
              </p:cNvSpPr>
              <p:nvPr/>
            </p:nvSpPr>
            <p:spPr bwMode="gray">
              <a:xfrm rot="3925970">
                <a:off x="2678933" y="4610281"/>
                <a:ext cx="2088156" cy="1725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200" b="1" dirty="0" smtClean="0">
                    <a:solidFill>
                      <a:schemeClr val="bg1"/>
                    </a:solidFill>
                    <a:latin typeface="Times New Roman" pitchFamily="18" charset="0"/>
                    <a:cs typeface="Times New Roman" pitchFamily="18" charset="0"/>
                  </a:rPr>
                  <a:t>Үнэ өсөхгүй бол төсөвт нэмэргүй</a:t>
                </a:r>
                <a:endParaRPr lang="en-US" sz="1200" b="1" dirty="0">
                  <a:solidFill>
                    <a:schemeClr val="bg1"/>
                  </a:solidFill>
                  <a:latin typeface="Times New Roman" pitchFamily="18" charset="0"/>
                  <a:cs typeface="Times New Roman" pitchFamily="18" charset="0"/>
                </a:endParaRPr>
              </a:p>
            </p:txBody>
          </p:sp>
          <p:sp>
            <p:nvSpPr>
              <p:cNvPr id="139" name="Text Box 80"/>
              <p:cNvSpPr txBox="1">
                <a:spLocks noChangeArrowheads="1"/>
              </p:cNvSpPr>
              <p:nvPr/>
            </p:nvSpPr>
            <p:spPr bwMode="gray">
              <a:xfrm rot="3925970">
                <a:off x="3098303" y="4295612"/>
                <a:ext cx="1905368" cy="1725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200" b="1" dirty="0" smtClean="0">
                    <a:solidFill>
                      <a:schemeClr val="bg1"/>
                    </a:solidFill>
                    <a:latin typeface="Times New Roman" pitchFamily="18" charset="0"/>
                    <a:cs typeface="Times New Roman" pitchFamily="18" charset="0"/>
                  </a:rPr>
                  <a:t>Үнийн  өсөлтөд  суурилсан</a:t>
                </a:r>
                <a:endParaRPr lang="en-US" sz="1200" b="1" dirty="0">
                  <a:solidFill>
                    <a:schemeClr val="bg1"/>
                  </a:solidFill>
                  <a:latin typeface="Times New Roman" pitchFamily="18" charset="0"/>
                  <a:cs typeface="Times New Roman" pitchFamily="18" charset="0"/>
                </a:endParaRPr>
              </a:p>
            </p:txBody>
          </p:sp>
        </p:grpSp>
        <p:grpSp>
          <p:nvGrpSpPr>
            <p:cNvPr id="82" name="Group 48"/>
            <p:cNvGrpSpPr>
              <a:grpSpLocks/>
            </p:cNvGrpSpPr>
            <p:nvPr/>
          </p:nvGrpSpPr>
          <p:grpSpPr bwMode="auto">
            <a:xfrm>
              <a:off x="533400" y="1905002"/>
              <a:ext cx="2401594" cy="1448270"/>
              <a:chOff x="2789" y="1625"/>
              <a:chExt cx="907" cy="907"/>
            </a:xfrm>
          </p:grpSpPr>
          <p:sp>
            <p:nvSpPr>
              <p:cNvPr id="83" name="Oval 49"/>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4" name="Oval 50"/>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5" name="Oval 51"/>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6" name="Oval 52"/>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7" name="Oval 53"/>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88" name="Group 54"/>
              <p:cNvGrpSpPr>
                <a:grpSpLocks/>
              </p:cNvGrpSpPr>
              <p:nvPr/>
            </p:nvGrpSpPr>
            <p:grpSpPr bwMode="auto">
              <a:xfrm>
                <a:off x="2899" y="1735"/>
                <a:ext cx="687" cy="688"/>
                <a:chOff x="4166" y="1706"/>
                <a:chExt cx="1252" cy="1252"/>
              </a:xfrm>
            </p:grpSpPr>
            <p:sp>
              <p:nvSpPr>
                <p:cNvPr id="89" name="Oval 55"/>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06" name="Oval 56"/>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35" name="Oval 57"/>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36" name="Oval 58"/>
                <p:cNvSpPr>
                  <a:spLocks noChangeArrowheads="1"/>
                </p:cNvSpPr>
                <p:nvPr/>
              </p:nvSpPr>
              <p:spPr bwMode="gray">
                <a:xfrm>
                  <a:off x="4274" y="1877"/>
                  <a:ext cx="104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anchor="ctr"/>
                <a:lstStyle/>
                <a:p>
                  <a:pPr algn="ctr"/>
                  <a:r>
                    <a:rPr lang="mn-MN" sz="1500" b="1" dirty="0" smtClean="0">
                      <a:solidFill>
                        <a:schemeClr val="bg1"/>
                      </a:solidFill>
                      <a:latin typeface="Times New Roman" pitchFamily="18" charset="0"/>
                      <a:cs typeface="Times New Roman" pitchFamily="18" charset="0"/>
                    </a:rPr>
                    <a:t>Өсөн нэмэгдэх </a:t>
                  </a:r>
                </a:p>
                <a:p>
                  <a:pPr algn="ctr"/>
                  <a:r>
                    <a:rPr lang="mn-MN" sz="1500" b="1" dirty="0" smtClean="0">
                      <a:solidFill>
                        <a:schemeClr val="bg1"/>
                      </a:solidFill>
                      <a:latin typeface="Times New Roman" pitchFamily="18" charset="0"/>
                      <a:cs typeface="Times New Roman" pitchFamily="18" charset="0"/>
                    </a:rPr>
                    <a:t>нөөц ашигласны</a:t>
                  </a:r>
                </a:p>
                <a:p>
                  <a:pPr algn="ctr"/>
                  <a:r>
                    <a:rPr lang="mn-MN" sz="1500" b="1" dirty="0" smtClean="0">
                      <a:solidFill>
                        <a:schemeClr val="bg1"/>
                      </a:solidFill>
                      <a:latin typeface="Times New Roman" pitchFamily="18" charset="0"/>
                      <a:cs typeface="Times New Roman" pitchFamily="18" charset="0"/>
                    </a:rPr>
                    <a:t>төлбөр</a:t>
                  </a:r>
                  <a:endParaRPr lang="en-US" sz="1500" b="1" dirty="0">
                    <a:solidFill>
                      <a:schemeClr val="bg1"/>
                    </a:solidFill>
                    <a:latin typeface="Times New Roman" pitchFamily="18" charset="0"/>
                    <a:cs typeface="Times New Roman" pitchFamily="18" charset="0"/>
                  </a:endParaRPr>
                </a:p>
              </p:txBody>
            </p:sp>
          </p:grpSp>
        </p:grpSp>
      </p:grpSp>
      <p:grpSp>
        <p:nvGrpSpPr>
          <p:cNvPr id="146" name="Group 145"/>
          <p:cNvGrpSpPr/>
          <p:nvPr/>
        </p:nvGrpSpPr>
        <p:grpSpPr>
          <a:xfrm>
            <a:off x="2863234" y="1801461"/>
            <a:ext cx="3264795" cy="4800600"/>
            <a:chOff x="533400" y="1905000"/>
            <a:chExt cx="3264795" cy="4800600"/>
          </a:xfrm>
        </p:grpSpPr>
        <p:grpSp>
          <p:nvGrpSpPr>
            <p:cNvPr id="147" name="Group 146"/>
            <p:cNvGrpSpPr/>
            <p:nvPr/>
          </p:nvGrpSpPr>
          <p:grpSpPr>
            <a:xfrm>
              <a:off x="2287228" y="2743200"/>
              <a:ext cx="1510967" cy="3962400"/>
              <a:chOff x="3458934" y="3427933"/>
              <a:chExt cx="941346" cy="2445118"/>
            </a:xfrm>
          </p:grpSpPr>
          <p:grpSp>
            <p:nvGrpSpPr>
              <p:cNvPr id="159" name="Group 41"/>
              <p:cNvGrpSpPr>
                <a:grpSpLocks/>
              </p:cNvGrpSpPr>
              <p:nvPr/>
            </p:nvGrpSpPr>
            <p:grpSpPr bwMode="auto">
              <a:xfrm rot="3877067">
                <a:off x="2707048" y="4179819"/>
                <a:ext cx="2445118" cy="941346"/>
                <a:chOff x="2290" y="2725"/>
                <a:chExt cx="1832" cy="713"/>
              </a:xfrm>
            </p:grpSpPr>
            <p:grpSp>
              <p:nvGrpSpPr>
                <p:cNvPr id="162" name="Group 42"/>
                <p:cNvGrpSpPr>
                  <a:grpSpLocks/>
                </p:cNvGrpSpPr>
                <p:nvPr/>
              </p:nvGrpSpPr>
              <p:grpSpPr bwMode="auto">
                <a:xfrm>
                  <a:off x="2290" y="3030"/>
                  <a:ext cx="1832" cy="408"/>
                  <a:chOff x="2290" y="3030"/>
                  <a:chExt cx="1832" cy="408"/>
                </a:xfrm>
              </p:grpSpPr>
              <p:sp>
                <p:nvSpPr>
                  <p:cNvPr id="166" name="Freeform 43"/>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a:noFill/>
                  </a:ln>
                  <a:extLst>
                    <a:ext uri="{91240B29-F687-4F45-9708-019B960494DF}">
                      <a14:hiddenLine xmlns="" xmlns:a14="http://schemas.microsoft.com/office/drawing/2010/main" w="0">
                        <a:solidFill>
                          <a:srgbClr val="DF5908"/>
                        </a:solidFill>
                        <a:prstDash val="solid"/>
                        <a:round/>
                        <a:headEnd/>
                        <a:tailEnd/>
                      </a14:hiddenLine>
                    </a:ext>
                  </a:extLst>
                </p:spPr>
                <p:txBody>
                  <a:bodyPr/>
                  <a:lstStyle/>
                  <a:p>
                    <a:pPr algn="ctr"/>
                    <a:endParaRPr lang="en-US" dirty="0"/>
                  </a:p>
                </p:txBody>
              </p:sp>
              <p:sp>
                <p:nvSpPr>
                  <p:cNvPr id="167" name="Freeform 44"/>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 xmlns:a14="http://schemas.microsoft.com/office/drawing/2010/main" w="0">
                        <a:solidFill>
                          <a:srgbClr val="FFFFFF"/>
                        </a:solidFill>
                        <a:prstDash val="solid"/>
                        <a:round/>
                        <a:headEnd/>
                        <a:tailEnd/>
                      </a14:hiddenLine>
                    </a:ext>
                  </a:extLst>
                </p:spPr>
                <p:txBody>
                  <a:bodyPr/>
                  <a:lstStyle/>
                  <a:p>
                    <a:endParaRPr lang="en-US"/>
                  </a:p>
                </p:txBody>
              </p:sp>
            </p:grpSp>
            <p:grpSp>
              <p:nvGrpSpPr>
                <p:cNvPr id="163" name="Group 45"/>
                <p:cNvGrpSpPr>
                  <a:grpSpLocks/>
                </p:cNvGrpSpPr>
                <p:nvPr/>
              </p:nvGrpSpPr>
              <p:grpSpPr bwMode="auto">
                <a:xfrm flipV="1">
                  <a:off x="2290" y="2725"/>
                  <a:ext cx="1609" cy="313"/>
                  <a:chOff x="2290" y="3030"/>
                  <a:chExt cx="2096" cy="408"/>
                </a:xfrm>
              </p:grpSpPr>
              <p:sp>
                <p:nvSpPr>
                  <p:cNvPr id="164" name="Freeform 46"/>
                  <p:cNvSpPr>
                    <a:spLocks/>
                  </p:cNvSpPr>
                  <p:nvPr/>
                </p:nvSpPr>
                <p:spPr bwMode="gray">
                  <a:xfrm>
                    <a:off x="2290" y="3030"/>
                    <a:ext cx="2096"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a:noFill/>
                  </a:ln>
                  <a:extLst>
                    <a:ext uri="{91240B29-F687-4F45-9708-019B960494DF}">
                      <a14:hiddenLine xmlns="" xmlns:a14="http://schemas.microsoft.com/office/drawing/2010/main" w="0">
                        <a:solidFill>
                          <a:srgbClr val="DF5908"/>
                        </a:solidFill>
                        <a:prstDash val="solid"/>
                        <a:round/>
                        <a:headEnd/>
                        <a:tailEnd/>
                      </a14:hiddenLine>
                    </a:ext>
                  </a:extLst>
                </p:spPr>
                <p:txBody>
                  <a:bodyPr/>
                  <a:lstStyle/>
                  <a:p>
                    <a:endParaRPr lang="en-US"/>
                  </a:p>
                </p:txBody>
              </p:sp>
              <p:sp>
                <p:nvSpPr>
                  <p:cNvPr id="165" name="Freeform 47"/>
                  <p:cNvSpPr>
                    <a:spLocks/>
                  </p:cNvSpPr>
                  <p:nvPr/>
                </p:nvSpPr>
                <p:spPr bwMode="gray">
                  <a:xfrm>
                    <a:off x="3810" y="3058"/>
                    <a:ext cx="525"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 xmlns:a14="http://schemas.microsoft.com/office/drawing/2010/main" w="0">
                        <a:solidFill>
                          <a:srgbClr val="FFFFFF"/>
                        </a:solidFill>
                        <a:prstDash val="solid"/>
                        <a:round/>
                        <a:headEnd/>
                        <a:tailEnd/>
                      </a14:hiddenLine>
                    </a:ext>
                  </a:extLst>
                </p:spPr>
                <p:txBody>
                  <a:bodyPr/>
                  <a:lstStyle/>
                  <a:p>
                    <a:endParaRPr lang="en-US"/>
                  </a:p>
                </p:txBody>
              </p:sp>
            </p:grpSp>
          </p:grpSp>
          <p:sp>
            <p:nvSpPr>
              <p:cNvPr id="160" name="Text Box 79"/>
              <p:cNvSpPr txBox="1">
                <a:spLocks noChangeArrowheads="1"/>
              </p:cNvSpPr>
              <p:nvPr/>
            </p:nvSpPr>
            <p:spPr bwMode="gray">
              <a:xfrm rot="3925970">
                <a:off x="2678929" y="4552758"/>
                <a:ext cx="2088156" cy="2876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200" b="1" dirty="0" smtClean="0">
                    <a:solidFill>
                      <a:schemeClr val="bg1"/>
                    </a:solidFill>
                    <a:latin typeface="Times New Roman" pitchFamily="18" charset="0"/>
                    <a:cs typeface="Times New Roman" pitchFamily="18" charset="0"/>
                  </a:rPr>
                  <a:t>Сөрөг  тал –Хөрөнгө оруулалтаа нөхтөл  төлөхгүй </a:t>
                </a:r>
                <a:endParaRPr lang="en-US" sz="1200" b="1" dirty="0">
                  <a:solidFill>
                    <a:schemeClr val="bg1"/>
                  </a:solidFill>
                  <a:latin typeface="Times New Roman" pitchFamily="18" charset="0"/>
                  <a:cs typeface="Times New Roman" pitchFamily="18" charset="0"/>
                </a:endParaRPr>
              </a:p>
            </p:txBody>
          </p:sp>
          <p:sp>
            <p:nvSpPr>
              <p:cNvPr id="161" name="Text Box 80"/>
              <p:cNvSpPr txBox="1">
                <a:spLocks noChangeArrowheads="1"/>
              </p:cNvSpPr>
              <p:nvPr/>
            </p:nvSpPr>
            <p:spPr bwMode="gray">
              <a:xfrm rot="3925970">
                <a:off x="3098303" y="4238088"/>
                <a:ext cx="1905368" cy="2876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200" b="1" dirty="0" smtClean="0">
                    <a:solidFill>
                      <a:schemeClr val="bg1"/>
                    </a:solidFill>
                    <a:latin typeface="Times New Roman" pitchFamily="18" charset="0"/>
                    <a:cs typeface="Times New Roman" pitchFamily="18" charset="0"/>
                  </a:rPr>
                  <a:t>Хөрөнгө оруулалтын дотоод өгөөжийн түвшингээс хамаарсан</a:t>
                </a:r>
                <a:endParaRPr lang="en-US" sz="1200" b="1" dirty="0">
                  <a:solidFill>
                    <a:schemeClr val="bg1"/>
                  </a:solidFill>
                  <a:latin typeface="Times New Roman" pitchFamily="18" charset="0"/>
                  <a:cs typeface="Times New Roman" pitchFamily="18" charset="0"/>
                </a:endParaRPr>
              </a:p>
            </p:txBody>
          </p:sp>
        </p:grpSp>
        <p:grpSp>
          <p:nvGrpSpPr>
            <p:cNvPr id="148" name="Group 48"/>
            <p:cNvGrpSpPr>
              <a:grpSpLocks/>
            </p:cNvGrpSpPr>
            <p:nvPr/>
          </p:nvGrpSpPr>
          <p:grpSpPr bwMode="auto">
            <a:xfrm>
              <a:off x="533400" y="1905000"/>
              <a:ext cx="2401594" cy="1448269"/>
              <a:chOff x="2789" y="1625"/>
              <a:chExt cx="907" cy="907"/>
            </a:xfrm>
          </p:grpSpPr>
          <p:sp>
            <p:nvSpPr>
              <p:cNvPr id="149" name="Oval 49"/>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50" name="Oval 50"/>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51" name="Oval 51"/>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52" name="Oval 52"/>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53" name="Oval 53"/>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154" name="Group 54"/>
              <p:cNvGrpSpPr>
                <a:grpSpLocks/>
              </p:cNvGrpSpPr>
              <p:nvPr/>
            </p:nvGrpSpPr>
            <p:grpSpPr bwMode="auto">
              <a:xfrm>
                <a:off x="2899" y="1735"/>
                <a:ext cx="687" cy="688"/>
                <a:chOff x="4166" y="1706"/>
                <a:chExt cx="1252" cy="1252"/>
              </a:xfrm>
            </p:grpSpPr>
            <p:sp>
              <p:nvSpPr>
                <p:cNvPr id="155" name="Oval 55"/>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56" name="Oval 56"/>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57" name="Oval 57"/>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58" name="Oval 58"/>
                <p:cNvSpPr>
                  <a:spLocks noChangeArrowheads="1"/>
                </p:cNvSpPr>
                <p:nvPr/>
              </p:nvSpPr>
              <p:spPr bwMode="gray">
                <a:xfrm>
                  <a:off x="4300" y="1929"/>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anchor="ctr"/>
                <a:lstStyle/>
                <a:p>
                  <a:pPr algn="ctr"/>
                  <a:r>
                    <a:rPr lang="mn-MN" sz="1500" b="1" dirty="0" smtClean="0">
                      <a:solidFill>
                        <a:schemeClr val="bg1"/>
                      </a:solidFill>
                      <a:latin typeface="Times New Roman" pitchFamily="18" charset="0"/>
                      <a:cs typeface="Times New Roman" pitchFamily="18" charset="0"/>
                    </a:rPr>
                    <a:t>Нөөцийн ашгийн </a:t>
                  </a:r>
                </a:p>
                <a:p>
                  <a:pPr algn="ctr"/>
                  <a:r>
                    <a:rPr lang="mn-MN" sz="1500" b="1" dirty="0" smtClean="0">
                      <a:solidFill>
                        <a:schemeClr val="bg1"/>
                      </a:solidFill>
                      <a:latin typeface="Times New Roman" pitchFamily="18" charset="0"/>
                      <a:cs typeface="Times New Roman" pitchFamily="18" charset="0"/>
                    </a:rPr>
                    <a:t>татвар</a:t>
                  </a:r>
                </a:p>
              </p:txBody>
            </p:sp>
          </p:grpSp>
        </p:grpSp>
      </p:grpSp>
      <p:sp>
        <p:nvSpPr>
          <p:cNvPr id="172" name="Freeform 46"/>
          <p:cNvSpPr>
            <a:spLocks/>
          </p:cNvSpPr>
          <p:nvPr/>
        </p:nvSpPr>
        <p:spPr bwMode="gray">
          <a:xfrm rot="14688271" flipV="1">
            <a:off x="226418" y="4519861"/>
            <a:ext cx="3026518" cy="704267"/>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a:noFill/>
          </a:ln>
          <a:extLst>
            <a:ext uri="{91240B29-F687-4F45-9708-019B960494DF}">
              <a14:hiddenLine xmlns="" xmlns:a14="http://schemas.microsoft.com/office/drawing/2010/main" w="0">
                <a:solidFill>
                  <a:srgbClr val="DF5908"/>
                </a:solidFill>
                <a:prstDash val="solid"/>
                <a:round/>
                <a:headEnd/>
                <a:tailEnd/>
              </a14:hiddenLine>
            </a:ext>
          </a:extLst>
        </p:spPr>
        <p:txBody>
          <a:bodyPr/>
          <a:lstStyle/>
          <a:p>
            <a:endParaRPr lang="en-US"/>
          </a:p>
        </p:txBody>
      </p:sp>
      <p:sp>
        <p:nvSpPr>
          <p:cNvPr id="173" name="Freeform 47"/>
          <p:cNvSpPr>
            <a:spLocks/>
          </p:cNvSpPr>
          <p:nvPr/>
        </p:nvSpPr>
        <p:spPr bwMode="gray">
          <a:xfrm rot="15008465" flipV="1">
            <a:off x="913350" y="3722151"/>
            <a:ext cx="871680" cy="542996"/>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 xmlns:a14="http://schemas.microsoft.com/office/drawing/2010/main" w="0">
                <a:solidFill>
                  <a:srgbClr val="FFFFFF"/>
                </a:solidFill>
                <a:prstDash val="solid"/>
                <a:round/>
                <a:headEnd/>
                <a:tailEnd/>
              </a14:hiddenLine>
            </a:ext>
          </a:extLst>
        </p:spPr>
        <p:txBody>
          <a:bodyPr/>
          <a:lstStyle/>
          <a:p>
            <a:endParaRPr lang="en-US"/>
          </a:p>
        </p:txBody>
      </p:sp>
      <p:sp>
        <p:nvSpPr>
          <p:cNvPr id="176" name="Text Box 80"/>
          <p:cNvSpPr txBox="1">
            <a:spLocks noChangeArrowheads="1"/>
          </p:cNvSpPr>
          <p:nvPr/>
        </p:nvSpPr>
        <p:spPr bwMode="gray">
          <a:xfrm rot="3953233">
            <a:off x="312412" y="4817094"/>
            <a:ext cx="308771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mn-MN" sz="1200" b="1" dirty="0" smtClean="0">
                <a:solidFill>
                  <a:schemeClr val="bg1"/>
                </a:solidFill>
                <a:latin typeface="Times New Roman" pitchFamily="18" charset="0"/>
                <a:cs typeface="Times New Roman" pitchFamily="18" charset="0"/>
              </a:rPr>
              <a:t>Уганда, Өмнөл Африк,  Замби, Намиби</a:t>
            </a:r>
            <a:endParaRPr lang="en-US" sz="1200" b="1" dirty="0">
              <a:solidFill>
                <a:schemeClr val="bg1"/>
              </a:solidFill>
              <a:latin typeface="Times New Roman" pitchFamily="18" charset="0"/>
              <a:cs typeface="Times New Roman" pitchFamily="18" charset="0"/>
            </a:endParaRPr>
          </a:p>
        </p:txBody>
      </p:sp>
      <p:grpSp>
        <p:nvGrpSpPr>
          <p:cNvPr id="91" name="Group 3"/>
          <p:cNvGrpSpPr>
            <a:grpSpLocks/>
          </p:cNvGrpSpPr>
          <p:nvPr/>
        </p:nvGrpSpPr>
        <p:grpSpPr bwMode="auto">
          <a:xfrm>
            <a:off x="641935" y="857032"/>
            <a:ext cx="7687423" cy="769175"/>
            <a:chOff x="1232" y="1659"/>
            <a:chExt cx="3291" cy="1344"/>
          </a:xfrm>
        </p:grpSpPr>
        <p:grpSp>
          <p:nvGrpSpPr>
            <p:cNvPr id="92" name="Group 4"/>
            <p:cNvGrpSpPr>
              <a:grpSpLocks/>
            </p:cNvGrpSpPr>
            <p:nvPr/>
          </p:nvGrpSpPr>
          <p:grpSpPr bwMode="auto">
            <a:xfrm>
              <a:off x="1263" y="1909"/>
              <a:ext cx="339" cy="354"/>
              <a:chOff x="816" y="1900"/>
              <a:chExt cx="339" cy="354"/>
            </a:xfrm>
          </p:grpSpPr>
          <p:sp>
            <p:nvSpPr>
              <p:cNvPr id="96" name="Oval 5"/>
              <p:cNvSpPr>
                <a:spLocks noChangeArrowheads="1"/>
              </p:cNvSpPr>
              <p:nvPr/>
            </p:nvSpPr>
            <p:spPr bwMode="gray">
              <a:xfrm>
                <a:off x="816" y="1900"/>
                <a:ext cx="111" cy="35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sz="2000">
                  <a:latin typeface="Times New Roman" pitchFamily="18" charset="0"/>
                  <a:cs typeface="Times New Roman" pitchFamily="18" charset="0"/>
                </a:endParaRPr>
              </a:p>
            </p:txBody>
          </p:sp>
          <p:sp>
            <p:nvSpPr>
              <p:cNvPr id="97" name="Oval 6"/>
              <p:cNvSpPr>
                <a:spLocks noChangeArrowheads="1"/>
              </p:cNvSpPr>
              <p:nvPr/>
            </p:nvSpPr>
            <p:spPr bwMode="gray">
              <a:xfrm>
                <a:off x="816" y="1900"/>
                <a:ext cx="111" cy="35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sz="2000">
                  <a:latin typeface="Times New Roman" pitchFamily="18" charset="0"/>
                  <a:cs typeface="Times New Roman" pitchFamily="18" charset="0"/>
                </a:endParaRPr>
              </a:p>
            </p:txBody>
          </p:sp>
          <p:sp>
            <p:nvSpPr>
              <p:cNvPr id="101" name="Oval 10"/>
              <p:cNvSpPr>
                <a:spLocks noChangeArrowheads="1"/>
              </p:cNvSpPr>
              <p:nvPr/>
            </p:nvSpPr>
            <p:spPr bwMode="gray">
              <a:xfrm>
                <a:off x="864" y="1919"/>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sz="2000">
                  <a:latin typeface="Times New Roman" pitchFamily="18" charset="0"/>
                  <a:cs typeface="Times New Roman" pitchFamily="18" charset="0"/>
                </a:endParaRPr>
              </a:p>
            </p:txBody>
          </p:sp>
        </p:grpSp>
        <p:sp>
          <p:nvSpPr>
            <p:cNvPr id="94" name="Text Box 15"/>
            <p:cNvSpPr txBox="1">
              <a:spLocks noChangeArrowheads="1"/>
            </p:cNvSpPr>
            <p:nvPr/>
          </p:nvSpPr>
          <p:spPr bwMode="auto">
            <a:xfrm>
              <a:off x="1232" y="1659"/>
              <a:ext cx="3291" cy="1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lvl="1" algn="ctr"/>
              <a:r>
                <a:rPr lang="mn-MN" sz="2200" b="1" dirty="0" smtClean="0">
                  <a:latin typeface="Times New Roman" pitchFamily="18" charset="0"/>
                  <a:cs typeface="Times New Roman" pitchFamily="18" charset="0"/>
                </a:rPr>
                <a:t>Ашигт малтмалын ӨСӨН НЭМЭГДЭХ нөөц ашигласны төлбөр:</a:t>
              </a:r>
            </a:p>
          </p:txBody>
        </p:sp>
      </p:grpSp>
      <p:sp>
        <p:nvSpPr>
          <p:cNvPr id="105" name="Freeform 46"/>
          <p:cNvSpPr>
            <a:spLocks/>
          </p:cNvSpPr>
          <p:nvPr/>
        </p:nvSpPr>
        <p:spPr bwMode="gray">
          <a:xfrm rot="14688271" flipV="1">
            <a:off x="2963494" y="4488362"/>
            <a:ext cx="2854144" cy="310169"/>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a:noFill/>
          </a:ln>
          <a:extLst>
            <a:ext uri="{91240B29-F687-4F45-9708-019B960494DF}">
              <a14:hiddenLine xmlns="" xmlns:a14="http://schemas.microsoft.com/office/drawing/2010/main" w="0">
                <a:solidFill>
                  <a:srgbClr val="DF5908"/>
                </a:solidFill>
                <a:prstDash val="solid"/>
                <a:round/>
                <a:headEnd/>
                <a:tailEnd/>
              </a14:hiddenLine>
            </a:ext>
          </a:extLst>
        </p:spPr>
        <p:txBody>
          <a:bodyPr/>
          <a:lstStyle/>
          <a:p>
            <a:pPr algn="ctr"/>
            <a:r>
              <a:rPr lang="mn-MN" sz="1200" dirty="0" smtClean="0">
                <a:solidFill>
                  <a:schemeClr val="bg1">
                    <a:lumMod val="50000"/>
                  </a:schemeClr>
                </a:solidFill>
              </a:rPr>
              <a:t>Гана, Либер </a:t>
            </a:r>
            <a:endParaRPr lang="en-US" sz="1200" dirty="0">
              <a:solidFill>
                <a:schemeClr val="bg1">
                  <a:lumMod val="50000"/>
                </a:schemeClr>
              </a:solidFill>
            </a:endParaRPr>
          </a:p>
        </p:txBody>
      </p:sp>
      <p:sp>
        <p:nvSpPr>
          <p:cNvPr id="108" name="Freeform 46"/>
          <p:cNvSpPr>
            <a:spLocks/>
          </p:cNvSpPr>
          <p:nvPr/>
        </p:nvSpPr>
        <p:spPr bwMode="gray">
          <a:xfrm rot="14688271" flipV="1">
            <a:off x="5477057" y="4451047"/>
            <a:ext cx="2854144" cy="440115"/>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a:noFill/>
          </a:ln>
          <a:extLst>
            <a:ext uri="{91240B29-F687-4F45-9708-019B960494DF}">
              <a14:hiddenLine xmlns="" xmlns:a14="http://schemas.microsoft.com/office/drawing/2010/main" w="0">
                <a:solidFill>
                  <a:srgbClr val="DF5908"/>
                </a:solidFill>
                <a:prstDash val="solid"/>
                <a:round/>
                <a:headEnd/>
                <a:tailEnd/>
              </a14:hiddenLine>
            </a:ext>
          </a:extLst>
        </p:spPr>
        <p:txBody>
          <a:bodyPr/>
          <a:lstStyle/>
          <a:p>
            <a:pPr algn="ctr"/>
            <a:r>
              <a:rPr lang="mn-MN" sz="1200" dirty="0" smtClean="0">
                <a:solidFill>
                  <a:schemeClr val="bg1">
                    <a:lumMod val="50000"/>
                  </a:schemeClr>
                </a:solidFill>
              </a:rPr>
              <a:t>2-оос илүү найдвартай, ачаалал багатай</a:t>
            </a:r>
            <a:endParaRPr lang="en-US"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305800" cy="563563"/>
          </a:xfrm>
        </p:spPr>
        <p:txBody>
          <a:bodyPr/>
          <a:lstStyle/>
          <a:p>
            <a:pPr algn="l"/>
            <a:r>
              <a:rPr lang="mn-MN" sz="1800" dirty="0" smtClean="0">
                <a:latin typeface="Times New Roman" pitchFamily="18" charset="0"/>
                <a:cs typeface="Times New Roman" pitchFamily="18" charset="0"/>
              </a:rPr>
              <a:t>Жишээ болгож  нэг жишиг үнэ тогтоох аргачлал дор харуулахад:</a:t>
            </a:r>
            <a:endParaRPr lang="en-US" sz="1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mn-MN" sz="1000" dirty="0" smtClean="0"/>
              <a:t>Жоншны үнэ тогтоох талаар дараах аргачлалыг санал болгож байна. Үүнд: </a:t>
            </a:r>
            <a:endParaRPr lang="en-US" sz="1000" dirty="0" smtClean="0"/>
          </a:p>
          <a:p>
            <a:r>
              <a:rPr lang="mn-MN" sz="1000" dirty="0" smtClean="0"/>
              <a:t>Жишиг үнийг суурь болгон 80%- ийн агуулгатай ФК-80 металлургийн баяжмалын үнийг авч болох юм.</a:t>
            </a:r>
            <a:endParaRPr lang="en-US" sz="1000" dirty="0" smtClean="0"/>
          </a:p>
          <a:p>
            <a:r>
              <a:rPr lang="mn-MN" sz="1000" dirty="0" smtClean="0"/>
              <a:t>АНУ-ын далайн боомт дээрх Хятадын ФК-80 баяжмалын үнэ 280 $/тн байх тохиолдолд жишиг үнийг хэрхэн тогтоох аргачлалыг тооцож харуулбал:</a:t>
            </a:r>
            <a:endParaRPr lang="en-US" sz="1000" dirty="0" smtClean="0"/>
          </a:p>
          <a:p>
            <a:r>
              <a:rPr lang="mn-MN" sz="1000" dirty="0" smtClean="0"/>
              <a:t>Хайлуур жоншны тонн процентын үнэ: </a:t>
            </a:r>
            <a:endParaRPr lang="en-US" sz="1000" dirty="0" smtClean="0"/>
          </a:p>
          <a:p>
            <a:r>
              <a:rPr lang="mn-MN" sz="1000" dirty="0" smtClean="0"/>
              <a:t>Энд </a:t>
            </a:r>
            <a:endParaRPr lang="en-US" sz="1000" dirty="0" smtClean="0"/>
          </a:p>
          <a:p>
            <a:r>
              <a:rPr lang="mn-MN" sz="1000" dirty="0" smtClean="0"/>
              <a:t>ТЗ</a:t>
            </a:r>
            <a:r>
              <a:rPr lang="mn-MN" sz="1000" baseline="-25000" dirty="0" smtClean="0"/>
              <a:t>1</a:t>
            </a:r>
            <a:r>
              <a:rPr lang="mn-MN" sz="1000" dirty="0" smtClean="0"/>
              <a:t>- Эрээнээс Тяньжин боомт хүртлэх тээврийн зардал =30 $/тн</a:t>
            </a:r>
            <a:endParaRPr lang="en-US" sz="1000" dirty="0" smtClean="0"/>
          </a:p>
          <a:p>
            <a:r>
              <a:rPr lang="mn-MN" sz="1000" dirty="0" smtClean="0"/>
              <a:t>ТЗ</a:t>
            </a:r>
            <a:r>
              <a:rPr lang="mn-MN" sz="1000" baseline="-25000" dirty="0" smtClean="0"/>
              <a:t>2</a:t>
            </a:r>
            <a:r>
              <a:rPr lang="mn-MN" sz="1000" dirty="0" smtClean="0"/>
              <a:t>- Тяньжинаас АНУ хүртлэх усан замын тээврийн фракын зардал = 40 $/тн</a:t>
            </a:r>
            <a:endParaRPr lang="en-US" sz="1000" dirty="0" smtClean="0"/>
          </a:p>
          <a:p>
            <a:r>
              <a:rPr lang="mn-MN" sz="1000" dirty="0" smtClean="0"/>
              <a:t>С- 1 тн процентын үнэ</a:t>
            </a:r>
            <a:endParaRPr lang="en-US" sz="1000" dirty="0" smtClean="0"/>
          </a:p>
          <a:p>
            <a:r>
              <a:rPr lang="mn-MN" sz="1000" dirty="0" smtClean="0"/>
              <a:t>80- ФК-80 маркийн жоншны агуулга</a:t>
            </a:r>
          </a:p>
          <a:p>
            <a:endParaRPr lang="mn-MN" sz="1000" dirty="0" smtClean="0"/>
          </a:p>
          <a:p>
            <a:r>
              <a:rPr lang="mn-MN" sz="1000" dirty="0" smtClean="0"/>
              <a:t>Энэ үнийг шууд хэргэлж болохгүйн учир нь тухайн үнэ стандарт техникийн нөхцөл хангасан 80%- ийн баяжмалын үнэлгээ учир бага агуулгатай жоншинд тухайн бүтээгдэхүүний агуулга, хорт хольцуудын техникийн нөхцөл зэргийг харгалзан итгэлцүүрийг хэрэглэх шаардлага гарна. Итгэлцүүрийг хамгийн хялбар аргаар буюу тухайн маркийн бүтээгдэхүүний агуулгыг суурь болгон авч байгаа бүтээгдэхүүний агуулгад харьцуулж тогтоох саналтай байна.</a:t>
            </a:r>
            <a:endParaRPr lang="en-US" sz="1000" dirty="0" smtClean="0"/>
          </a:p>
          <a:p>
            <a:r>
              <a:rPr lang="mn-MN" sz="1000" dirty="0" smtClean="0"/>
              <a:t>ФК-65 маркийн жоншны жишиг үнийн итгэлцүүр</a:t>
            </a:r>
          </a:p>
          <a:p>
            <a:r>
              <a:rPr lang="mn-MN" sz="1000" dirty="0" smtClean="0"/>
              <a:t>Кж- жоншны үнийн итгэлцүүр</a:t>
            </a:r>
            <a:endParaRPr lang="en-US" sz="1000" dirty="0" smtClean="0"/>
          </a:p>
          <a:p>
            <a:r>
              <a:rPr lang="mn-MN" sz="1000" dirty="0" smtClean="0"/>
              <a:t>Энэ тохиолдолд</a:t>
            </a:r>
            <a:endParaRPr lang="en-US" sz="1000" dirty="0" smtClean="0"/>
          </a:p>
          <a:p>
            <a:r>
              <a:rPr lang="mn-MN" sz="1000" dirty="0" smtClean="0"/>
              <a:t>ФК-65 баяжмалын үнэ</a:t>
            </a:r>
            <a:endParaRPr lang="en-US" sz="1000" dirty="0" smtClean="0"/>
          </a:p>
          <a:p>
            <a:r>
              <a:rPr lang="mn-MN" sz="1000" dirty="0" smtClean="0"/>
              <a:t>С</a:t>
            </a:r>
            <a:r>
              <a:rPr lang="mn-MN" sz="1000" baseline="-25000" dirty="0" smtClean="0"/>
              <a:t>баяж</a:t>
            </a:r>
            <a:r>
              <a:rPr lang="mn-MN" sz="1000" dirty="0" smtClean="0"/>
              <a:t> = С * К </a:t>
            </a:r>
            <a:r>
              <a:rPr lang="mn-MN" sz="1000" baseline="-25000" dirty="0" smtClean="0"/>
              <a:t>ж</a:t>
            </a:r>
            <a:r>
              <a:rPr lang="mn-MN" sz="1000" dirty="0" smtClean="0"/>
              <a:t> * 65= 2.6 * 0.81 * 65 = 137 $/тн гарна. Ийм байдлаар</a:t>
            </a:r>
            <a:endParaRPr lang="en-US" sz="1000" dirty="0" smtClean="0"/>
          </a:p>
          <a:p>
            <a:endParaRPr lang="mn-MN" sz="1000" dirty="0" smtClean="0"/>
          </a:p>
          <a:p>
            <a:r>
              <a:rPr lang="mn-MN" sz="1000" dirty="0" smtClean="0"/>
              <a:t>ФК-55 баяжмалын үнэ: </a:t>
            </a:r>
            <a:endParaRPr lang="en-US" sz="1000" dirty="0" smtClean="0"/>
          </a:p>
          <a:p>
            <a:r>
              <a:rPr lang="mn-MN" sz="1000" b="1" dirty="0" smtClean="0"/>
              <a:t> </a:t>
            </a:r>
            <a:endParaRPr lang="en-US" sz="1000" dirty="0" smtClean="0"/>
          </a:p>
          <a:p>
            <a:endParaRPr lang="mn-MN" sz="1000" dirty="0" smtClean="0"/>
          </a:p>
          <a:p>
            <a:r>
              <a:rPr lang="mn-MN" sz="1000" dirty="0" smtClean="0"/>
              <a:t>ФК-75 баяжмалын үнэ</a:t>
            </a:r>
            <a:endParaRPr lang="en-US" sz="1000" dirty="0" smtClean="0"/>
          </a:p>
          <a:p>
            <a:endParaRPr lang="en-US" sz="1000" dirty="0" smtClean="0"/>
          </a:p>
          <a:p>
            <a:endParaRPr lang="en-US" sz="1000" dirty="0"/>
          </a:p>
        </p:txBody>
      </p:sp>
      <p:pic>
        <p:nvPicPr>
          <p:cNvPr id="5" name="Picture 2"/>
          <p:cNvPicPr>
            <a:picLocks noChangeAspect="1" noChangeArrowheads="1"/>
          </p:cNvPicPr>
          <p:nvPr/>
        </p:nvPicPr>
        <p:blipFill>
          <a:blip r:embed="rId2"/>
          <a:srcRect l="46527" t="47941" r="36979" b="39707"/>
          <a:stretch>
            <a:fillRect/>
          </a:stretch>
        </p:blipFill>
        <p:spPr bwMode="auto">
          <a:xfrm>
            <a:off x="3116453" y="1714489"/>
            <a:ext cx="1812737" cy="763258"/>
          </a:xfrm>
          <a:prstGeom prst="rect">
            <a:avLst/>
          </a:prstGeom>
          <a:ln>
            <a:noFill/>
          </a:ln>
          <a:effectLst>
            <a:softEdge rad="112500"/>
          </a:effectLst>
        </p:spPr>
      </p:pic>
      <p:pic>
        <p:nvPicPr>
          <p:cNvPr id="7" name="Picture 3"/>
          <p:cNvPicPr>
            <a:picLocks noChangeAspect="1" noChangeArrowheads="1"/>
          </p:cNvPicPr>
          <p:nvPr/>
        </p:nvPicPr>
        <p:blipFill>
          <a:blip r:embed="rId3"/>
          <a:srcRect l="37921" t="38281" r="32979" b="47070"/>
          <a:stretch>
            <a:fillRect/>
          </a:stretch>
        </p:blipFill>
        <p:spPr bwMode="auto">
          <a:xfrm>
            <a:off x="3071802" y="2643182"/>
            <a:ext cx="1857388" cy="729688"/>
          </a:xfrm>
          <a:prstGeom prst="rect">
            <a:avLst/>
          </a:prstGeom>
          <a:ln>
            <a:noFill/>
          </a:ln>
          <a:effectLst>
            <a:softEdge rad="112500"/>
          </a:effectLst>
        </p:spPr>
      </p:pic>
      <p:pic>
        <p:nvPicPr>
          <p:cNvPr id="8" name="Picture 4"/>
          <p:cNvPicPr>
            <a:picLocks noChangeAspect="1" noChangeArrowheads="1"/>
          </p:cNvPicPr>
          <p:nvPr/>
        </p:nvPicPr>
        <p:blipFill>
          <a:blip r:embed="rId4"/>
          <a:srcRect l="45608" t="51953" r="41215" b="37305"/>
          <a:stretch>
            <a:fillRect/>
          </a:stretch>
        </p:blipFill>
        <p:spPr bwMode="auto">
          <a:xfrm>
            <a:off x="4000496" y="3786190"/>
            <a:ext cx="1071570" cy="491136"/>
          </a:xfrm>
          <a:prstGeom prst="rect">
            <a:avLst/>
          </a:prstGeom>
          <a:ln>
            <a:noFill/>
          </a:ln>
          <a:effectLst>
            <a:softEdge rad="112500"/>
          </a:effectLst>
        </p:spPr>
      </p:pic>
      <p:pic>
        <p:nvPicPr>
          <p:cNvPr id="9" name="Picture 5"/>
          <p:cNvPicPr>
            <a:picLocks noChangeAspect="1" noChangeArrowheads="1"/>
          </p:cNvPicPr>
          <p:nvPr/>
        </p:nvPicPr>
        <p:blipFill>
          <a:blip r:embed="rId5"/>
          <a:srcRect l="40666" t="46094" r="37372" b="41211"/>
          <a:stretch>
            <a:fillRect/>
          </a:stretch>
        </p:blipFill>
        <p:spPr bwMode="auto">
          <a:xfrm>
            <a:off x="2285984" y="4786322"/>
            <a:ext cx="1857388" cy="603636"/>
          </a:xfrm>
          <a:prstGeom prst="rect">
            <a:avLst/>
          </a:prstGeom>
          <a:ln>
            <a:noFill/>
          </a:ln>
          <a:effectLst>
            <a:softEdge rad="112500"/>
          </a:effectLst>
        </p:spPr>
      </p:pic>
      <p:pic>
        <p:nvPicPr>
          <p:cNvPr id="10" name="Picture 5"/>
          <p:cNvPicPr>
            <a:picLocks noChangeAspect="1" noChangeArrowheads="1"/>
          </p:cNvPicPr>
          <p:nvPr/>
        </p:nvPicPr>
        <p:blipFill>
          <a:blip r:embed="rId5"/>
          <a:srcRect l="40666" t="59766" r="36823" b="29492"/>
          <a:stretch>
            <a:fillRect/>
          </a:stretch>
        </p:blipFill>
        <p:spPr bwMode="auto">
          <a:xfrm>
            <a:off x="2285984" y="5429264"/>
            <a:ext cx="2130151" cy="571504"/>
          </a:xfrm>
          <a:prstGeom prst="rect">
            <a:avLst/>
          </a:prstGeom>
          <a:ln>
            <a:noFill/>
          </a:ln>
          <a:effectLst>
            <a:softEdge rad="112500"/>
          </a:effectLst>
        </p:spPr>
      </p:pic>
      <p:sp>
        <p:nvSpPr>
          <p:cNvPr id="12" name="TextBox 11"/>
          <p:cNvSpPr txBox="1"/>
          <p:nvPr/>
        </p:nvSpPr>
        <p:spPr>
          <a:xfrm>
            <a:off x="7429520" y="6581001"/>
            <a:ext cx="1714480" cy="276999"/>
          </a:xfrm>
          <a:prstGeom prst="rect">
            <a:avLst/>
          </a:prstGeom>
          <a:noFill/>
        </p:spPr>
        <p:txBody>
          <a:bodyPr wrap="square" rtlCol="0">
            <a:spAutoFit/>
          </a:bodyPr>
          <a:lstStyle/>
          <a:p>
            <a:r>
              <a:rPr lang="mn-MN" sz="1200" dirty="0" smtClean="0"/>
              <a:t>Эх үүсвэр: Д.Амгалан</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28596" y="500042"/>
            <a:ext cx="8305800" cy="563563"/>
          </a:xfrm>
        </p:spPr>
        <p:txBody>
          <a:bodyPr/>
          <a:lstStyle/>
          <a:p>
            <a:r>
              <a:rPr lang="mn-MN" sz="1800" dirty="0" smtClean="0"/>
              <a:t>Бодит бус жишиг үүнээс үүдсэн АЖ АХУЙН НЭГЖҮҮДЭД </a:t>
            </a:r>
            <a:br>
              <a:rPr lang="mn-MN" sz="1800" dirty="0" smtClean="0"/>
            </a:br>
            <a:r>
              <a:rPr lang="mn-MN" sz="1800" dirty="0" smtClean="0"/>
              <a:t>үүссэн дарамт</a:t>
            </a:r>
            <a:endParaRPr lang="en-US" sz="1800" dirty="0"/>
          </a:p>
        </p:txBody>
      </p:sp>
      <p:grpSp>
        <p:nvGrpSpPr>
          <p:cNvPr id="4" name="Group 3"/>
          <p:cNvGrpSpPr/>
          <p:nvPr/>
        </p:nvGrpSpPr>
        <p:grpSpPr>
          <a:xfrm>
            <a:off x="335396" y="1509923"/>
            <a:ext cx="8425943" cy="4281277"/>
            <a:chOff x="335396" y="1371600"/>
            <a:chExt cx="8739474" cy="3890673"/>
          </a:xfrm>
        </p:grpSpPr>
        <p:sp>
          <p:nvSpPr>
            <p:cNvPr id="43026" name="Freeform 18"/>
            <p:cNvSpPr>
              <a:spLocks/>
            </p:cNvSpPr>
            <p:nvPr/>
          </p:nvSpPr>
          <p:spPr bwMode="invGray">
            <a:xfrm>
              <a:off x="8454158" y="1371600"/>
              <a:ext cx="614362" cy="981075"/>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a:noFill/>
            </a:ln>
            <a:extLst>
              <a:ext uri="{91240B29-F687-4F45-9708-019B960494DF}">
                <a14:hiddenLine xmlns="" xmlns:a14="http://schemas.microsoft.com/office/drawing/2010/main" w="0">
                  <a:solidFill>
                    <a:srgbClr val="D1D1D1"/>
                  </a:solidFill>
                  <a:prstDash val="solid"/>
                  <a:round/>
                  <a:headEnd/>
                  <a:tailEnd/>
                </a14:hiddenLine>
              </a:ext>
            </a:extLst>
          </p:spPr>
          <p:txBody>
            <a:bodyPr/>
            <a:lstStyle/>
            <a:p>
              <a:endParaRPr lang="en-US"/>
            </a:p>
          </p:txBody>
        </p:sp>
        <p:sp>
          <p:nvSpPr>
            <p:cNvPr id="43027" name="Freeform 19"/>
            <p:cNvSpPr>
              <a:spLocks/>
            </p:cNvSpPr>
            <p:nvPr/>
          </p:nvSpPr>
          <p:spPr bwMode="invGray">
            <a:xfrm>
              <a:off x="5514108" y="1371600"/>
              <a:ext cx="3560762" cy="627063"/>
            </a:xfrm>
            <a:custGeom>
              <a:avLst/>
              <a:gdLst>
                <a:gd name="T0" fmla="*/ 1478 w 1786"/>
                <a:gd name="T1" fmla="*/ 284 h 284"/>
                <a:gd name="T2" fmla="*/ 0 w 1786"/>
                <a:gd name="T3" fmla="*/ 284 h 284"/>
                <a:gd name="T4" fmla="*/ 446 w 1786"/>
                <a:gd name="T5" fmla="*/ 0 h 284"/>
                <a:gd name="T6" fmla="*/ 1786 w 1786"/>
                <a:gd name="T7" fmla="*/ 0 h 284"/>
                <a:gd name="T8" fmla="*/ 1478 w 1786"/>
                <a:gd name="T9" fmla="*/ 284 h 284"/>
              </a:gdLst>
              <a:ahLst/>
              <a:cxnLst>
                <a:cxn ang="0">
                  <a:pos x="T0" y="T1"/>
                </a:cxn>
                <a:cxn ang="0">
                  <a:pos x="T2" y="T3"/>
                </a:cxn>
                <a:cxn ang="0">
                  <a:pos x="T4" y="T5"/>
                </a:cxn>
                <a:cxn ang="0">
                  <a:pos x="T6" y="T7"/>
                </a:cxn>
                <a:cxn ang="0">
                  <a:pos x="T8" y="T9"/>
                </a:cxn>
              </a:cxnLst>
              <a:rect l="0" t="0" r="r" b="b"/>
              <a:pathLst>
                <a:path w="1786" h="284">
                  <a:moveTo>
                    <a:pt x="1478" y="284"/>
                  </a:moveTo>
                  <a:lnTo>
                    <a:pt x="0" y="284"/>
                  </a:lnTo>
                  <a:lnTo>
                    <a:pt x="446" y="0"/>
                  </a:lnTo>
                  <a:lnTo>
                    <a:pt x="1786" y="0"/>
                  </a:lnTo>
                  <a:lnTo>
                    <a:pt x="1478" y="284"/>
                  </a:lnTo>
                  <a:close/>
                </a:path>
              </a:pathLst>
            </a:custGeom>
            <a:solidFill>
              <a:srgbClr val="00CC99"/>
            </a:solidFill>
            <a:ln>
              <a:noFill/>
            </a:ln>
            <a:extLst>
              <a:ext uri="{91240B29-F687-4F45-9708-019B960494DF}">
                <a14:hiddenLine xmlns="" xmlns:a14="http://schemas.microsoft.com/office/drawing/2010/main" w="0">
                  <a:solidFill>
                    <a:srgbClr val="808080"/>
                  </a:solidFill>
                  <a:prstDash val="solid"/>
                  <a:round/>
                  <a:headEnd/>
                  <a:tailEnd/>
                </a14:hiddenLine>
              </a:ext>
            </a:extLst>
          </p:spPr>
          <p:txBody>
            <a:bodyPr/>
            <a:lstStyle/>
            <a:p>
              <a:endParaRPr lang="en-US"/>
            </a:p>
          </p:txBody>
        </p:sp>
        <p:sp>
          <p:nvSpPr>
            <p:cNvPr id="43029" name="Freeform 21"/>
            <p:cNvSpPr>
              <a:spLocks/>
            </p:cNvSpPr>
            <p:nvPr/>
          </p:nvSpPr>
          <p:spPr bwMode="gray">
            <a:xfrm>
              <a:off x="4610893" y="2350798"/>
              <a:ext cx="3827463" cy="625475"/>
            </a:xfrm>
            <a:custGeom>
              <a:avLst/>
              <a:gdLst>
                <a:gd name="T0" fmla="*/ 1612 w 1920"/>
                <a:gd name="T1" fmla="*/ 284 h 284"/>
                <a:gd name="T2" fmla="*/ 0 w 1920"/>
                <a:gd name="T3" fmla="*/ 284 h 284"/>
                <a:gd name="T4" fmla="*/ 446 w 1920"/>
                <a:gd name="T5" fmla="*/ 0 h 284"/>
                <a:gd name="T6" fmla="*/ 1920 w 1920"/>
                <a:gd name="T7" fmla="*/ 0 h 284"/>
                <a:gd name="T8" fmla="*/ 1612 w 1920"/>
                <a:gd name="T9" fmla="*/ 284 h 284"/>
              </a:gdLst>
              <a:ahLst/>
              <a:cxnLst>
                <a:cxn ang="0">
                  <a:pos x="T0" y="T1"/>
                </a:cxn>
                <a:cxn ang="0">
                  <a:pos x="T2" y="T3"/>
                </a:cxn>
                <a:cxn ang="0">
                  <a:pos x="T4" y="T5"/>
                </a:cxn>
                <a:cxn ang="0">
                  <a:pos x="T6" y="T7"/>
                </a:cxn>
                <a:cxn ang="0">
                  <a:pos x="T8" y="T9"/>
                </a:cxn>
              </a:cxnLst>
              <a:rect l="0" t="0" r="r" b="b"/>
              <a:pathLst>
                <a:path w="1920" h="284">
                  <a:moveTo>
                    <a:pt x="1612" y="284"/>
                  </a:moveTo>
                  <a:lnTo>
                    <a:pt x="0" y="284"/>
                  </a:lnTo>
                  <a:lnTo>
                    <a:pt x="446" y="0"/>
                  </a:lnTo>
                  <a:lnTo>
                    <a:pt x="1920" y="0"/>
                  </a:lnTo>
                  <a:lnTo>
                    <a:pt x="1612" y="284"/>
                  </a:lnTo>
                  <a:close/>
                </a:path>
              </a:pathLst>
            </a:custGeom>
            <a:solidFill>
              <a:srgbClr val="A77BFF"/>
            </a:solidFill>
            <a:ln>
              <a:noFill/>
            </a:ln>
            <a:extLst>
              <a:ext uri="{91240B29-F687-4F45-9708-019B960494DF}">
                <a14:hiddenLine xmlns="" xmlns:a14="http://schemas.microsoft.com/office/drawing/2010/main" w="0">
                  <a:solidFill>
                    <a:srgbClr val="808080"/>
                  </a:solidFill>
                  <a:prstDash val="solid"/>
                  <a:round/>
                  <a:headEnd/>
                  <a:tailEnd/>
                </a14:hiddenLine>
              </a:ext>
            </a:extLst>
          </p:spPr>
          <p:txBody>
            <a:bodyPr/>
            <a:lstStyle/>
            <a:p>
              <a:endParaRPr lang="en-US"/>
            </a:p>
          </p:txBody>
        </p:sp>
        <p:sp>
          <p:nvSpPr>
            <p:cNvPr id="43030" name="Freeform 22"/>
            <p:cNvSpPr>
              <a:spLocks/>
            </p:cNvSpPr>
            <p:nvPr/>
          </p:nvSpPr>
          <p:spPr bwMode="gray">
            <a:xfrm>
              <a:off x="6524625" y="3314411"/>
              <a:ext cx="611188" cy="981075"/>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rgbClr val="90330A">
                    <a:gamma/>
                    <a:shade val="46275"/>
                    <a:invGamma/>
                  </a:srgbClr>
                </a:gs>
                <a:gs pos="50000">
                  <a:srgbClr val="90330A"/>
                </a:gs>
                <a:gs pos="100000">
                  <a:srgbClr val="90330A">
                    <a:gamma/>
                    <a:shade val="46275"/>
                    <a:invGamma/>
                  </a:srgbClr>
                </a:gs>
              </a:gsLst>
              <a:lin ang="2700000" scaled="1"/>
            </a:gradFill>
            <a:ln>
              <a:noFill/>
            </a:ln>
            <a:extLst>
              <a:ext uri="{91240B29-F687-4F45-9708-019B960494DF}">
                <a14:hiddenLine xmlns="" xmlns:a14="http://schemas.microsoft.com/office/drawing/2010/main" w="0">
                  <a:solidFill>
                    <a:srgbClr val="D1D1D1"/>
                  </a:solidFill>
                  <a:prstDash val="solid"/>
                  <a:round/>
                  <a:headEnd/>
                  <a:tailEnd/>
                </a14:hiddenLine>
              </a:ext>
            </a:extLst>
          </p:spPr>
          <p:txBody>
            <a:bodyPr/>
            <a:lstStyle/>
            <a:p>
              <a:endParaRPr lang="en-US"/>
            </a:p>
          </p:txBody>
        </p:sp>
        <p:sp>
          <p:nvSpPr>
            <p:cNvPr id="43031" name="Freeform 23"/>
            <p:cNvSpPr>
              <a:spLocks/>
            </p:cNvSpPr>
            <p:nvPr/>
          </p:nvSpPr>
          <p:spPr bwMode="gray">
            <a:xfrm>
              <a:off x="6492225" y="4281198"/>
              <a:ext cx="614362" cy="981075"/>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rgbClr val="906B0E">
                    <a:gamma/>
                    <a:shade val="46275"/>
                    <a:invGamma/>
                  </a:srgbClr>
                </a:gs>
                <a:gs pos="50000">
                  <a:srgbClr val="906B0E"/>
                </a:gs>
                <a:gs pos="100000">
                  <a:srgbClr val="906B0E">
                    <a:gamma/>
                    <a:shade val="46275"/>
                    <a:invGamma/>
                  </a:srgbClr>
                </a:gs>
              </a:gsLst>
              <a:lin ang="2700000" scaled="1"/>
            </a:gradFill>
            <a:ln>
              <a:noFill/>
            </a:ln>
            <a:extLst>
              <a:ext uri="{91240B29-F687-4F45-9708-019B960494DF}">
                <a14:hiddenLine xmlns="" xmlns:a14="http://schemas.microsoft.com/office/drawing/2010/main" w="0">
                  <a:solidFill>
                    <a:srgbClr val="D1D1D1"/>
                  </a:solidFill>
                  <a:prstDash val="solid"/>
                  <a:round/>
                  <a:headEnd/>
                  <a:tailEnd/>
                </a14:hiddenLine>
              </a:ext>
            </a:extLst>
          </p:spPr>
          <p:txBody>
            <a:bodyPr/>
            <a:lstStyle/>
            <a:p>
              <a:endParaRPr lang="en-US"/>
            </a:p>
          </p:txBody>
        </p:sp>
        <p:sp>
          <p:nvSpPr>
            <p:cNvPr id="43032" name="Freeform 24"/>
            <p:cNvSpPr>
              <a:spLocks/>
            </p:cNvSpPr>
            <p:nvPr/>
          </p:nvSpPr>
          <p:spPr bwMode="gray">
            <a:xfrm>
              <a:off x="2760012" y="4285961"/>
              <a:ext cx="4346575" cy="627062"/>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Lst>
              <a:ahLst/>
              <a:cxnLst>
                <a:cxn ang="0">
                  <a:pos x="T0" y="T1"/>
                </a:cxn>
                <a:cxn ang="0">
                  <a:pos x="T2" y="T3"/>
                </a:cxn>
                <a:cxn ang="0">
                  <a:pos x="T4" y="T5"/>
                </a:cxn>
                <a:cxn ang="0">
                  <a:pos x="T6" y="T7"/>
                </a:cxn>
                <a:cxn ang="0">
                  <a:pos x="T8" y="T9"/>
                </a:cxn>
              </a:cxnLst>
              <a:rect l="0" t="0" r="r" b="b"/>
              <a:pathLst>
                <a:path w="2180" h="284">
                  <a:moveTo>
                    <a:pt x="1872" y="284"/>
                  </a:moveTo>
                  <a:lnTo>
                    <a:pt x="0" y="284"/>
                  </a:lnTo>
                  <a:lnTo>
                    <a:pt x="446" y="0"/>
                  </a:lnTo>
                  <a:lnTo>
                    <a:pt x="2180" y="0"/>
                  </a:lnTo>
                  <a:lnTo>
                    <a:pt x="1872" y="284"/>
                  </a:lnTo>
                  <a:close/>
                </a:path>
              </a:pathLst>
            </a:custGeom>
            <a:solidFill>
              <a:srgbClr val="F2E160"/>
            </a:solidFill>
            <a:ln>
              <a:noFill/>
            </a:ln>
            <a:extLst>
              <a:ext uri="{91240B29-F687-4F45-9708-019B960494DF}">
                <a14:hiddenLine xmlns="" xmlns:a14="http://schemas.microsoft.com/office/drawing/2010/main" w="0">
                  <a:solidFill>
                    <a:srgbClr val="808080"/>
                  </a:solidFill>
                  <a:prstDash val="solid"/>
                  <a:round/>
                  <a:headEnd/>
                  <a:tailEnd/>
                </a14:hiddenLine>
              </a:ext>
            </a:extLst>
          </p:spPr>
          <p:txBody>
            <a:bodyPr/>
            <a:lstStyle/>
            <a:p>
              <a:endParaRPr lang="en-US"/>
            </a:p>
          </p:txBody>
        </p:sp>
        <p:sp>
          <p:nvSpPr>
            <p:cNvPr id="43033" name="Line 25"/>
            <p:cNvSpPr>
              <a:spLocks noChangeShapeType="1"/>
            </p:cNvSpPr>
            <p:nvPr/>
          </p:nvSpPr>
          <p:spPr bwMode="invGray">
            <a:xfrm flipH="1">
              <a:off x="914400" y="5255923"/>
              <a:ext cx="12636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034" name="Line 26"/>
            <p:cNvSpPr>
              <a:spLocks noChangeShapeType="1"/>
            </p:cNvSpPr>
            <p:nvPr/>
          </p:nvSpPr>
          <p:spPr bwMode="invGray">
            <a:xfrm flipH="1">
              <a:off x="335396" y="4277878"/>
              <a:ext cx="3307265" cy="332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035" name="Line 27"/>
            <p:cNvSpPr>
              <a:spLocks noChangeShapeType="1"/>
            </p:cNvSpPr>
            <p:nvPr/>
          </p:nvSpPr>
          <p:spPr bwMode="invGray">
            <a:xfrm flipH="1">
              <a:off x="335397" y="3314411"/>
              <a:ext cx="4277084" cy="47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036" name="Line 28"/>
            <p:cNvSpPr>
              <a:spLocks noChangeShapeType="1"/>
            </p:cNvSpPr>
            <p:nvPr/>
          </p:nvSpPr>
          <p:spPr bwMode="invGray">
            <a:xfrm flipH="1" flipV="1">
              <a:off x="335396" y="2358735"/>
              <a:ext cx="5178712" cy="79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037" name="Line 29"/>
            <p:cNvSpPr>
              <a:spLocks noChangeShapeType="1"/>
            </p:cNvSpPr>
            <p:nvPr/>
          </p:nvSpPr>
          <p:spPr bwMode="invGray">
            <a:xfrm flipH="1">
              <a:off x="335396" y="1382423"/>
              <a:ext cx="615223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038" name="Line 30"/>
            <p:cNvSpPr>
              <a:spLocks noChangeShapeType="1"/>
            </p:cNvSpPr>
            <p:nvPr/>
          </p:nvSpPr>
          <p:spPr bwMode="invGray">
            <a:xfrm>
              <a:off x="525897" y="1376073"/>
              <a:ext cx="0" cy="1011238"/>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039" name="Line 31"/>
            <p:cNvSpPr>
              <a:spLocks noChangeShapeType="1"/>
            </p:cNvSpPr>
            <p:nvPr/>
          </p:nvSpPr>
          <p:spPr bwMode="invGray">
            <a:xfrm>
              <a:off x="525897" y="2387311"/>
              <a:ext cx="0" cy="94615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040" name="Line 32"/>
            <p:cNvSpPr>
              <a:spLocks noChangeShapeType="1"/>
            </p:cNvSpPr>
            <p:nvPr/>
          </p:nvSpPr>
          <p:spPr bwMode="invGray">
            <a:xfrm>
              <a:off x="525897" y="3333461"/>
              <a:ext cx="0" cy="94615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041" name="Line 33"/>
            <p:cNvSpPr>
              <a:spLocks noChangeShapeType="1"/>
            </p:cNvSpPr>
            <p:nvPr/>
          </p:nvSpPr>
          <p:spPr bwMode="invGray">
            <a:xfrm>
              <a:off x="525897" y="4281198"/>
              <a:ext cx="0" cy="94615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042" name="Freeform 34"/>
            <p:cNvSpPr>
              <a:spLocks/>
            </p:cNvSpPr>
            <p:nvPr/>
          </p:nvSpPr>
          <p:spPr bwMode="invGray">
            <a:xfrm>
              <a:off x="2760012" y="2174875"/>
              <a:ext cx="2754096" cy="2739736"/>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a:noFill/>
            </a:ln>
            <a:extLst>
              <a:ext uri="{91240B29-F687-4F45-9708-019B960494DF}">
                <a14:hiddenLine xmlns="" xmlns:a14="http://schemas.microsoft.com/office/drawing/2010/main" w="0">
                  <a:solidFill>
                    <a:srgbClr val="FACD69"/>
                  </a:solidFill>
                  <a:prstDash val="solid"/>
                  <a:round/>
                  <a:headEnd/>
                  <a:tailEnd/>
                </a14:hiddenLine>
              </a:ext>
            </a:extLst>
          </p:spPr>
          <p:txBody>
            <a:bodyPr/>
            <a:lstStyle/>
            <a:p>
              <a:endParaRPr lang="en-US"/>
            </a:p>
          </p:txBody>
        </p:sp>
        <p:sp>
          <p:nvSpPr>
            <p:cNvPr id="43043" name="Rectangle 35"/>
            <p:cNvSpPr>
              <a:spLocks noChangeArrowheads="1"/>
            </p:cNvSpPr>
            <p:nvPr/>
          </p:nvSpPr>
          <p:spPr bwMode="gray">
            <a:xfrm>
              <a:off x="5520458" y="1998663"/>
              <a:ext cx="2947987" cy="352425"/>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mn-MN" sz="1300" b="1" dirty="0" smtClean="0">
                  <a:latin typeface="Verdana" pitchFamily="34" charset="0"/>
                </a:rPr>
                <a:t>Хөрөнгө битүүмжлэх, </a:t>
              </a:r>
            </a:p>
            <a:p>
              <a:pPr algn="ctr" eaLnBrk="0" hangingPunct="0"/>
              <a:r>
                <a:rPr lang="mn-MN" sz="1300" b="1" dirty="0" smtClean="0">
                  <a:latin typeface="Verdana" pitchFamily="34" charset="0"/>
                </a:rPr>
                <a:t>үйл ажиллагааг зогсоох</a:t>
              </a:r>
              <a:endParaRPr lang="en-US" sz="1300" b="1" dirty="0">
                <a:latin typeface="Verdana" pitchFamily="34" charset="0"/>
              </a:endParaRPr>
            </a:p>
          </p:txBody>
        </p:sp>
        <p:sp>
          <p:nvSpPr>
            <p:cNvPr id="43044" name="Rectangle 36"/>
            <p:cNvSpPr>
              <a:spLocks noChangeArrowheads="1"/>
            </p:cNvSpPr>
            <p:nvPr/>
          </p:nvSpPr>
          <p:spPr bwMode="gray">
            <a:xfrm>
              <a:off x="4612481" y="2976273"/>
              <a:ext cx="3211512" cy="346075"/>
            </a:xfrm>
            <a:prstGeom prst="rect">
              <a:avLst/>
            </a:prstGeom>
            <a:gradFill rotWithShape="1">
              <a:gsLst>
                <a:gs pos="0">
                  <a:srgbClr val="8041FF">
                    <a:gamma/>
                    <a:shade val="72549"/>
                    <a:invGamma/>
                  </a:srgbClr>
                </a:gs>
                <a:gs pos="50000">
                  <a:srgbClr val="8041FF"/>
                </a:gs>
                <a:gs pos="100000">
                  <a:srgbClr val="8041FF">
                    <a:gamma/>
                    <a:shade val="72549"/>
                    <a:invGamma/>
                  </a:srgbClr>
                </a:gs>
              </a:gsLst>
              <a:lin ang="27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Add Your Text</a:t>
              </a:r>
            </a:p>
          </p:txBody>
        </p:sp>
        <p:sp>
          <p:nvSpPr>
            <p:cNvPr id="43047" name="Rectangle 39"/>
            <p:cNvSpPr>
              <a:spLocks noChangeArrowheads="1"/>
            </p:cNvSpPr>
            <p:nvPr/>
          </p:nvSpPr>
          <p:spPr bwMode="gray">
            <a:xfrm>
              <a:off x="2758425" y="4914611"/>
              <a:ext cx="3741737" cy="344487"/>
            </a:xfrm>
            <a:prstGeom prst="rect">
              <a:avLst/>
            </a:prstGeom>
            <a:gradFill rotWithShape="1">
              <a:gsLst>
                <a:gs pos="0">
                  <a:srgbClr val="D0A11C">
                    <a:gamma/>
                    <a:shade val="72549"/>
                    <a:invGamma/>
                  </a:srgbClr>
                </a:gs>
                <a:gs pos="50000">
                  <a:srgbClr val="D0A11C"/>
                </a:gs>
                <a:gs pos="100000">
                  <a:srgbClr val="D0A11C">
                    <a:gamma/>
                    <a:shade val="72549"/>
                    <a:invGamma/>
                  </a:srgbClr>
                </a:gs>
              </a:gsLst>
              <a:lin ang="27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mn-MN" sz="1600" b="1" dirty="0" smtClean="0">
                  <a:latin typeface="Verdana" pitchFamily="34" charset="0"/>
                </a:rPr>
                <a:t>Үнийн зөрүү АМНАТ</a:t>
              </a:r>
              <a:endParaRPr lang="en-US" sz="1600" b="1" dirty="0">
                <a:latin typeface="Verdana" pitchFamily="34" charset="0"/>
              </a:endParaRPr>
            </a:p>
          </p:txBody>
        </p:sp>
        <p:sp>
          <p:nvSpPr>
            <p:cNvPr id="43048" name="Text Box 40"/>
            <p:cNvSpPr txBox="1">
              <a:spLocks noChangeArrowheads="1"/>
            </p:cNvSpPr>
            <p:nvPr/>
          </p:nvSpPr>
          <p:spPr bwMode="invGray">
            <a:xfrm>
              <a:off x="516372" y="1752311"/>
              <a:ext cx="4168599" cy="307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mn-MN" sz="1600" b="1" dirty="0" smtClean="0">
                  <a:latin typeface="Verdana" pitchFamily="34" charset="0"/>
                </a:rPr>
                <a:t>Хуулийн байгууллагад шилжих </a:t>
              </a:r>
              <a:endParaRPr lang="en-US" sz="1600" b="1" dirty="0">
                <a:latin typeface="Verdana" pitchFamily="34" charset="0"/>
              </a:endParaRPr>
            </a:p>
          </p:txBody>
        </p:sp>
        <p:sp>
          <p:nvSpPr>
            <p:cNvPr id="43049" name="Text Box 41"/>
            <p:cNvSpPr txBox="1">
              <a:spLocks noChangeArrowheads="1"/>
            </p:cNvSpPr>
            <p:nvPr/>
          </p:nvSpPr>
          <p:spPr bwMode="invGray">
            <a:xfrm>
              <a:off x="580256" y="4478916"/>
              <a:ext cx="2485997" cy="307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mn-MN" sz="1600" b="1" dirty="0" smtClean="0">
                  <a:latin typeface="Verdana" pitchFamily="34" charset="0"/>
                </a:rPr>
                <a:t>Татварын шалгалт</a:t>
              </a:r>
              <a:endParaRPr lang="en-US" sz="1600" b="1" dirty="0">
                <a:latin typeface="Verdana" pitchFamily="34" charset="0"/>
              </a:endParaRPr>
            </a:p>
          </p:txBody>
        </p:sp>
        <p:sp>
          <p:nvSpPr>
            <p:cNvPr id="43050" name="Text Box 42"/>
            <p:cNvSpPr txBox="1">
              <a:spLocks noChangeArrowheads="1"/>
            </p:cNvSpPr>
            <p:nvPr/>
          </p:nvSpPr>
          <p:spPr bwMode="invGray">
            <a:xfrm>
              <a:off x="4655549" y="3375271"/>
              <a:ext cx="2138501" cy="5314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mn-MN" sz="1600" b="1" dirty="0" smtClean="0">
                  <a:latin typeface="Verdana" pitchFamily="34" charset="0"/>
                </a:rPr>
                <a:t>Хуримтлагдсан </a:t>
              </a:r>
            </a:p>
            <a:p>
              <a:pPr algn="ctr" eaLnBrk="0" hangingPunct="0"/>
              <a:r>
                <a:rPr lang="mn-MN" sz="1600" b="1" dirty="0" smtClean="0">
                  <a:latin typeface="Verdana" pitchFamily="34" charset="0"/>
                </a:rPr>
                <a:t>татварын өр</a:t>
              </a:r>
              <a:endParaRPr lang="en-US" sz="1600" b="1" dirty="0" smtClean="0">
                <a:latin typeface="Verdana" pitchFamily="34" charset="0"/>
              </a:endParaRPr>
            </a:p>
          </p:txBody>
        </p:sp>
        <p:sp>
          <p:nvSpPr>
            <p:cNvPr id="34" name="Line 29"/>
            <p:cNvSpPr>
              <a:spLocks noChangeShapeType="1"/>
            </p:cNvSpPr>
            <p:nvPr/>
          </p:nvSpPr>
          <p:spPr bwMode="invGray">
            <a:xfrm flipH="1">
              <a:off x="335397" y="5262273"/>
              <a:ext cx="47974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8" name="Freeform 20"/>
            <p:cNvSpPr>
              <a:spLocks/>
            </p:cNvSpPr>
            <p:nvPr/>
          </p:nvSpPr>
          <p:spPr bwMode="gray">
            <a:xfrm>
              <a:off x="7724125" y="2350798"/>
              <a:ext cx="612775" cy="974725"/>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rgbClr val="4B1092">
                    <a:gamma/>
                    <a:shade val="46275"/>
                    <a:invGamma/>
                  </a:srgbClr>
                </a:gs>
                <a:gs pos="50000">
                  <a:srgbClr val="4B1092"/>
                </a:gs>
                <a:gs pos="100000">
                  <a:srgbClr val="4B1092">
                    <a:gamma/>
                    <a:shade val="46275"/>
                    <a:invGamma/>
                  </a:srgbClr>
                </a:gs>
              </a:gsLst>
              <a:lin ang="2700000" scaled="1"/>
            </a:gradFill>
            <a:ln>
              <a:noFill/>
            </a:ln>
            <a:extLst>
              <a:ext uri="{91240B29-F687-4F45-9708-019B960494DF}">
                <a14:hiddenLine xmlns="" xmlns:a14="http://schemas.microsoft.com/office/drawing/2010/main" w="0">
                  <a:solidFill>
                    <a:srgbClr val="D1D1D1"/>
                  </a:solidFill>
                  <a:prstDash val="solid"/>
                  <a:round/>
                  <a:headEnd/>
                  <a:tailEnd/>
                </a14:hiddenLine>
              </a:ext>
            </a:extLst>
          </p:spPr>
          <p:txBody>
            <a:bodyPr/>
            <a:lstStyle/>
            <a:p>
              <a:endParaRPr lang="en-US"/>
            </a:p>
          </p:txBody>
        </p:sp>
        <p:sp>
          <p:nvSpPr>
            <p:cNvPr id="40" name="Rectangle 36"/>
            <p:cNvSpPr>
              <a:spLocks noChangeArrowheads="1"/>
            </p:cNvSpPr>
            <p:nvPr/>
          </p:nvSpPr>
          <p:spPr bwMode="gray">
            <a:xfrm>
              <a:off x="4518963" y="2976273"/>
              <a:ext cx="3211512" cy="346075"/>
            </a:xfrm>
            <a:prstGeom prst="rect">
              <a:avLst/>
            </a:prstGeom>
            <a:gradFill rotWithShape="1">
              <a:gsLst>
                <a:gs pos="0">
                  <a:srgbClr val="8041FF">
                    <a:gamma/>
                    <a:shade val="72549"/>
                    <a:invGamma/>
                  </a:srgbClr>
                </a:gs>
                <a:gs pos="50000">
                  <a:srgbClr val="8041FF"/>
                </a:gs>
                <a:gs pos="100000">
                  <a:srgbClr val="8041FF">
                    <a:gamma/>
                    <a:shade val="72549"/>
                    <a:invGamma/>
                  </a:srgbClr>
                </a:gs>
              </a:gsLst>
              <a:lin ang="27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mn-MN" sz="1300" b="1" dirty="0" smtClean="0">
                  <a:latin typeface="Verdana" pitchFamily="34" charset="0"/>
                </a:rPr>
                <a:t>Цаг хугацаа алдах, </a:t>
              </a:r>
            </a:p>
            <a:p>
              <a:pPr algn="ctr" eaLnBrk="0" hangingPunct="0"/>
              <a:r>
                <a:rPr lang="mn-MN" sz="1300" b="1" dirty="0" smtClean="0">
                  <a:latin typeface="Verdana" pitchFamily="34" charset="0"/>
                </a:rPr>
                <a:t>Үйл ажиллагаа хэвийн бус </a:t>
              </a:r>
              <a:endParaRPr lang="en-US" sz="1300" b="1" dirty="0">
                <a:latin typeface="Verdana" pitchFamily="34" charset="0"/>
              </a:endParaRPr>
            </a:p>
          </p:txBody>
        </p:sp>
        <p:sp>
          <p:nvSpPr>
            <p:cNvPr id="41" name="Freeform 22"/>
            <p:cNvSpPr>
              <a:spLocks/>
            </p:cNvSpPr>
            <p:nvPr/>
          </p:nvSpPr>
          <p:spPr bwMode="gray">
            <a:xfrm>
              <a:off x="7106587" y="3301566"/>
              <a:ext cx="611188" cy="981075"/>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rgbClr val="90330A">
                    <a:gamma/>
                    <a:shade val="46275"/>
                    <a:invGamma/>
                  </a:srgbClr>
                </a:gs>
                <a:gs pos="50000">
                  <a:srgbClr val="90330A"/>
                </a:gs>
                <a:gs pos="100000">
                  <a:srgbClr val="90330A">
                    <a:gamma/>
                    <a:shade val="46275"/>
                    <a:invGamma/>
                  </a:srgbClr>
                </a:gs>
              </a:gsLst>
              <a:lin ang="2700000" scaled="1"/>
            </a:gradFill>
            <a:ln>
              <a:noFill/>
            </a:ln>
            <a:extLst>
              <a:ext uri="{91240B29-F687-4F45-9708-019B960494DF}">
                <a14:hiddenLine xmlns="" xmlns:a14="http://schemas.microsoft.com/office/drawing/2010/main" w="0">
                  <a:solidFill>
                    <a:srgbClr val="D1D1D1"/>
                  </a:solidFill>
                  <a:prstDash val="solid"/>
                  <a:round/>
                  <a:headEnd/>
                  <a:tailEnd/>
                </a14:hiddenLine>
              </a:ext>
            </a:extLst>
          </p:spPr>
          <p:txBody>
            <a:bodyPr/>
            <a:lstStyle/>
            <a:p>
              <a:endParaRPr lang="en-US"/>
            </a:p>
          </p:txBody>
        </p:sp>
        <p:sp>
          <p:nvSpPr>
            <p:cNvPr id="42" name="Freeform 37"/>
            <p:cNvSpPr>
              <a:spLocks/>
            </p:cNvSpPr>
            <p:nvPr/>
          </p:nvSpPr>
          <p:spPr bwMode="gray">
            <a:xfrm>
              <a:off x="3641075" y="3301566"/>
              <a:ext cx="4083050" cy="631825"/>
            </a:xfrm>
            <a:custGeom>
              <a:avLst/>
              <a:gdLst>
                <a:gd name="T0" fmla="*/ 1742 w 2048"/>
                <a:gd name="T1" fmla="*/ 286 h 286"/>
                <a:gd name="T2" fmla="*/ 0 w 2048"/>
                <a:gd name="T3" fmla="*/ 286 h 286"/>
                <a:gd name="T4" fmla="*/ 446 w 2048"/>
                <a:gd name="T5" fmla="*/ 0 h 286"/>
                <a:gd name="T6" fmla="*/ 2048 w 2048"/>
                <a:gd name="T7" fmla="*/ 0 h 286"/>
                <a:gd name="T8" fmla="*/ 1742 w 2048"/>
                <a:gd name="T9" fmla="*/ 286 h 286"/>
              </a:gdLst>
              <a:ahLst/>
              <a:cxnLst>
                <a:cxn ang="0">
                  <a:pos x="T0" y="T1"/>
                </a:cxn>
                <a:cxn ang="0">
                  <a:pos x="T2" y="T3"/>
                </a:cxn>
                <a:cxn ang="0">
                  <a:pos x="T4" y="T5"/>
                </a:cxn>
                <a:cxn ang="0">
                  <a:pos x="T6" y="T7"/>
                </a:cxn>
                <a:cxn ang="0">
                  <a:pos x="T8" y="T9"/>
                </a:cxn>
              </a:cxnLst>
              <a:rect l="0" t="0" r="r" b="b"/>
              <a:pathLst>
                <a:path w="2048" h="286">
                  <a:moveTo>
                    <a:pt x="1742" y="286"/>
                  </a:moveTo>
                  <a:lnTo>
                    <a:pt x="0" y="286"/>
                  </a:lnTo>
                  <a:lnTo>
                    <a:pt x="446" y="0"/>
                  </a:lnTo>
                  <a:lnTo>
                    <a:pt x="2048" y="0"/>
                  </a:lnTo>
                  <a:lnTo>
                    <a:pt x="1742" y="286"/>
                  </a:lnTo>
                  <a:close/>
                </a:path>
              </a:pathLst>
            </a:custGeom>
            <a:solidFill>
              <a:srgbClr val="FF9966"/>
            </a:solidFill>
            <a:ln>
              <a:noFill/>
            </a:ln>
            <a:extLst>
              <a:ext uri="{91240B29-F687-4F45-9708-019B960494DF}">
                <a14:hiddenLine xmlns="" xmlns:a14="http://schemas.microsoft.com/office/drawing/2010/main" w="0">
                  <a:solidFill>
                    <a:srgbClr val="808080"/>
                  </a:solidFill>
                  <a:prstDash val="solid"/>
                  <a:round/>
                  <a:headEnd/>
                  <a:tailEnd/>
                </a14:hiddenLine>
              </a:ext>
            </a:extLst>
          </p:spPr>
          <p:txBody>
            <a:bodyPr/>
            <a:lstStyle/>
            <a:p>
              <a:r>
                <a:rPr lang="mn-MN" dirty="0" smtClean="0"/>
                <a:t>Хуримтлагдсан татварын өр</a:t>
              </a:r>
              <a:endParaRPr lang="en-US" dirty="0"/>
            </a:p>
          </p:txBody>
        </p:sp>
        <p:sp>
          <p:nvSpPr>
            <p:cNvPr id="43" name="Rectangle 38"/>
            <p:cNvSpPr>
              <a:spLocks noChangeArrowheads="1"/>
            </p:cNvSpPr>
            <p:nvPr/>
          </p:nvSpPr>
          <p:spPr bwMode="gray">
            <a:xfrm>
              <a:off x="3642662" y="3933391"/>
              <a:ext cx="3478213" cy="344487"/>
            </a:xfrm>
            <a:prstGeom prst="rect">
              <a:avLst/>
            </a:prstGeom>
            <a:gradFill rotWithShape="1">
              <a:gsLst>
                <a:gs pos="0">
                  <a:srgbClr val="DC7150">
                    <a:gamma/>
                    <a:shade val="72549"/>
                    <a:invGamma/>
                  </a:srgbClr>
                </a:gs>
                <a:gs pos="50000">
                  <a:srgbClr val="DC7150"/>
                </a:gs>
                <a:gs pos="100000">
                  <a:srgbClr val="DC7150">
                    <a:gamma/>
                    <a:shade val="72549"/>
                    <a:invGamma/>
                  </a:srgbClr>
                </a:gs>
              </a:gsLst>
              <a:lin ang="27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mn-MN" sz="1400" b="1" dirty="0" smtClean="0">
                  <a:latin typeface="Verdana" pitchFamily="34" charset="0"/>
                </a:rPr>
                <a:t>Үнийн зөрүү АМӨННАТ</a:t>
              </a:r>
              <a:endParaRPr lang="en-US" sz="1400" b="1" dirty="0">
                <a:latin typeface="Verdana" pitchFamily="34" charset="0"/>
              </a:endParaRPr>
            </a:p>
          </p:txBody>
        </p:sp>
      </p:grpSp>
      <p:sp>
        <p:nvSpPr>
          <p:cNvPr id="36" name="Text Box 40"/>
          <p:cNvSpPr txBox="1">
            <a:spLocks noChangeArrowheads="1"/>
          </p:cNvSpPr>
          <p:nvPr/>
        </p:nvSpPr>
        <p:spPr bwMode="invGray">
          <a:xfrm>
            <a:off x="642910" y="2928934"/>
            <a:ext cx="4019049"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mn-MN" sz="1600" b="1" dirty="0" smtClean="0">
                <a:latin typeface="Verdana" pitchFamily="34" charset="0"/>
              </a:rPr>
              <a:t>Хуулийн байгууллагад шилжих </a:t>
            </a:r>
            <a:endParaRPr lang="en-US" sz="1600" b="1" dirty="0">
              <a:latin typeface="Verdana" pitchFamily="34" charset="0"/>
            </a:endParaRPr>
          </a:p>
        </p:txBody>
      </p:sp>
      <p:sp>
        <p:nvSpPr>
          <p:cNvPr id="37" name="Text Box 41"/>
          <p:cNvSpPr txBox="1">
            <a:spLocks noChangeArrowheads="1"/>
          </p:cNvSpPr>
          <p:nvPr/>
        </p:nvSpPr>
        <p:spPr bwMode="invGray">
          <a:xfrm>
            <a:off x="642910" y="4071942"/>
            <a:ext cx="2396811"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mn-MN" sz="1600" b="1" dirty="0" smtClean="0">
                <a:latin typeface="Verdana" pitchFamily="34" charset="0"/>
              </a:rPr>
              <a:t>Татварын шалгалт</a:t>
            </a:r>
            <a:endParaRPr lang="en-US" sz="1600" b="1" dirty="0">
              <a:latin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00034" y="357166"/>
            <a:ext cx="8305800" cy="500066"/>
          </a:xfrm>
        </p:spPr>
        <p:txBody>
          <a:bodyPr/>
          <a:lstStyle/>
          <a:p>
            <a:r>
              <a:rPr lang="mn-MN" dirty="0" smtClean="0">
                <a:solidFill>
                  <a:srgbClr val="FFFF00"/>
                </a:solidFill>
              </a:rPr>
              <a:t>Дүгнэлт</a:t>
            </a:r>
            <a:r>
              <a:rPr lang="en-US" dirty="0" smtClean="0">
                <a:solidFill>
                  <a:srgbClr val="FFFF00"/>
                </a:solidFill>
              </a:rPr>
              <a:t> </a:t>
            </a:r>
            <a:r>
              <a:rPr lang="mn-MN" dirty="0" smtClean="0">
                <a:solidFill>
                  <a:srgbClr val="FFFF00"/>
                </a:solidFill>
              </a:rPr>
              <a:t>, санал</a:t>
            </a:r>
            <a:endParaRPr lang="en-US" sz="1800" dirty="0">
              <a:solidFill>
                <a:srgbClr val="FFFF00"/>
              </a:solidFill>
            </a:endParaRPr>
          </a:p>
        </p:txBody>
      </p:sp>
      <p:sp>
        <p:nvSpPr>
          <p:cNvPr id="5" name="AutoShape 20"/>
          <p:cNvSpPr>
            <a:spLocks noChangeArrowheads="1"/>
          </p:cNvSpPr>
          <p:nvPr/>
        </p:nvSpPr>
        <p:spPr bwMode="blackWhite">
          <a:xfrm>
            <a:off x="214282" y="1071546"/>
            <a:ext cx="8501122" cy="857256"/>
          </a:xfrm>
          <a:prstGeom prst="roundRect">
            <a:avLst>
              <a:gd name="adj" fmla="val 1515"/>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mn-MN" sz="1600" b="1" dirty="0" smtClean="0">
                <a:solidFill>
                  <a:srgbClr val="FFFF00"/>
                </a:solidFill>
                <a:latin typeface="Times New Roman" pitchFamily="18" charset="0"/>
                <a:cs typeface="Times New Roman" pitchFamily="18" charset="0"/>
              </a:rPr>
              <a:t>Салбар мэргэжлийн холбоодынхны оролцсон Үнийн комисс байгуулж сар бүрын </a:t>
            </a:r>
          </a:p>
          <a:p>
            <a:pPr eaLnBrk="0" hangingPunct="0"/>
            <a:r>
              <a:rPr lang="mn-MN" sz="1600" b="1" dirty="0" smtClean="0">
                <a:solidFill>
                  <a:srgbClr val="FFFF00"/>
                </a:solidFill>
                <a:latin typeface="Times New Roman" pitchFamily="18" charset="0"/>
                <a:cs typeface="Times New Roman" pitchFamily="18" charset="0"/>
              </a:rPr>
              <a:t>жишиг-боомт үнэ, Ашигт малтмалын өсөн нэмэгдэх нөөцийн төлбөрийн хязгаар үнийг </a:t>
            </a:r>
          </a:p>
          <a:p>
            <a:pPr eaLnBrk="0" hangingPunct="0"/>
            <a:r>
              <a:rPr lang="mn-MN" sz="1600" b="1" dirty="0" smtClean="0">
                <a:solidFill>
                  <a:srgbClr val="FFFF00"/>
                </a:solidFill>
                <a:latin typeface="Times New Roman" pitchFamily="18" charset="0"/>
                <a:cs typeface="Times New Roman" pitchFamily="18" charset="0"/>
              </a:rPr>
              <a:t>Цаг тухайд нь олон улсын зах зээлийн бодит байдалтай уялдуулан “жишиг үнэ” тогтоох</a:t>
            </a:r>
          </a:p>
        </p:txBody>
      </p:sp>
      <p:sp>
        <p:nvSpPr>
          <p:cNvPr id="8" name="AutoShape 20"/>
          <p:cNvSpPr>
            <a:spLocks noChangeArrowheads="1"/>
          </p:cNvSpPr>
          <p:nvPr/>
        </p:nvSpPr>
        <p:spPr bwMode="blackWhite">
          <a:xfrm>
            <a:off x="214282" y="2071678"/>
            <a:ext cx="8501122" cy="1143008"/>
          </a:xfrm>
          <a:prstGeom prst="roundRect">
            <a:avLst>
              <a:gd name="adj" fmla="val 1515"/>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mn-MN" sz="1600" b="1" dirty="0" smtClean="0">
                <a:solidFill>
                  <a:srgbClr val="FFFF00"/>
                </a:solidFill>
                <a:latin typeface="Times New Roman" pitchFamily="18" charset="0"/>
                <a:cs typeface="Times New Roman" pitchFamily="18" charset="0"/>
              </a:rPr>
              <a:t>Салбарын томоохон төлөөллүүдийн /төрийн өмчит, хувийн хэвшлийн/ Гадаадын 100% </a:t>
            </a:r>
          </a:p>
          <a:p>
            <a:pPr eaLnBrk="0" hangingPunct="0"/>
            <a:r>
              <a:rPr lang="mn-MN" sz="1600" b="1" dirty="0" smtClean="0">
                <a:solidFill>
                  <a:srgbClr val="FFFF00"/>
                </a:solidFill>
                <a:latin typeface="Times New Roman" pitchFamily="18" charset="0"/>
                <a:cs typeface="Times New Roman" pitchFamily="18" charset="0"/>
              </a:rPr>
              <a:t> хөрөнгө  оруулалтай,  Хамтарсан хөрөнгө оруулалтай,  Дотоодын 100%  хөрөнгө </a:t>
            </a:r>
          </a:p>
          <a:p>
            <a:pPr eaLnBrk="0" hangingPunct="0"/>
            <a:r>
              <a:rPr lang="mn-MN" sz="1600" b="1" dirty="0" smtClean="0">
                <a:solidFill>
                  <a:srgbClr val="FFFF00"/>
                </a:solidFill>
                <a:latin typeface="Times New Roman" pitchFamily="18" charset="0"/>
                <a:cs typeface="Times New Roman" pitchFamily="18" charset="0"/>
              </a:rPr>
              <a:t>оруулалтай  хэлбэр тус бүрээс адил тэнцүү хэмжээний оролцоотойгоор гэрээний үнийн</a:t>
            </a:r>
          </a:p>
          <a:p>
            <a:pPr eaLnBrk="0" hangingPunct="0"/>
            <a:r>
              <a:rPr lang="mn-MN" sz="1600" b="1" dirty="0" smtClean="0">
                <a:solidFill>
                  <a:srgbClr val="FFFF00"/>
                </a:solidFill>
                <a:latin typeface="Times New Roman" pitchFamily="18" charset="0"/>
                <a:cs typeface="Times New Roman" pitchFamily="18" charset="0"/>
              </a:rPr>
              <a:t> /итгэлцлүүрийн коэф/-оор дундажаар “жишиг үнэ” тогтоох</a:t>
            </a:r>
          </a:p>
        </p:txBody>
      </p:sp>
      <p:sp>
        <p:nvSpPr>
          <p:cNvPr id="10" name="AutoShape 20"/>
          <p:cNvSpPr>
            <a:spLocks noChangeArrowheads="1"/>
          </p:cNvSpPr>
          <p:nvPr/>
        </p:nvSpPr>
        <p:spPr bwMode="blackWhite">
          <a:xfrm>
            <a:off x="214282" y="5786454"/>
            <a:ext cx="8501122" cy="460202"/>
          </a:xfrm>
          <a:prstGeom prst="roundRect">
            <a:avLst>
              <a:gd name="adj" fmla="val 1515"/>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mn-MN" sz="1600" b="1" dirty="0" smtClean="0">
                <a:solidFill>
                  <a:srgbClr val="FFFF00"/>
                </a:solidFill>
                <a:latin typeface="Times New Roman" pitchFamily="18" charset="0"/>
                <a:cs typeface="Times New Roman" pitchFamily="18" charset="0"/>
              </a:rPr>
              <a:t>Эрдэс баялгийн биржийн байгуулах асуудлыг нарийвчлан цаашид судлах</a:t>
            </a:r>
          </a:p>
        </p:txBody>
      </p:sp>
      <p:sp>
        <p:nvSpPr>
          <p:cNvPr id="9" name="AutoShape 20"/>
          <p:cNvSpPr>
            <a:spLocks noChangeArrowheads="1"/>
          </p:cNvSpPr>
          <p:nvPr/>
        </p:nvSpPr>
        <p:spPr bwMode="blackWhite">
          <a:xfrm>
            <a:off x="214282" y="3357562"/>
            <a:ext cx="8501122" cy="1357322"/>
          </a:xfrm>
          <a:prstGeom prst="roundRect">
            <a:avLst>
              <a:gd name="adj" fmla="val 1515"/>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mn-MN" sz="1600" b="1" dirty="0" smtClean="0">
                <a:solidFill>
                  <a:srgbClr val="FFFF00"/>
                </a:solidFill>
                <a:latin typeface="Times New Roman" pitchFamily="18" charset="0"/>
                <a:cs typeface="Times New Roman" pitchFamily="18" charset="0"/>
              </a:rPr>
              <a:t>Хайлуур жоншны бүтээгдэхүүний</a:t>
            </a:r>
            <a:r>
              <a:rPr lang="en-US" sz="1600" b="1" dirty="0" smtClean="0">
                <a:solidFill>
                  <a:srgbClr val="FFFF00"/>
                </a:solidFill>
                <a:latin typeface="Times New Roman" pitchFamily="18" charset="0"/>
                <a:cs typeface="Times New Roman" pitchFamily="18" charset="0"/>
              </a:rPr>
              <a:t> </a:t>
            </a:r>
            <a:r>
              <a:rPr lang="mn-MN" sz="1600" b="1" dirty="0" smtClean="0">
                <a:solidFill>
                  <a:srgbClr val="FFFF00"/>
                </a:solidFill>
                <a:latin typeface="Times New Roman" pitchFamily="18" charset="0"/>
                <a:cs typeface="Times New Roman" pitchFamily="18" charset="0"/>
              </a:rPr>
              <a:t>нөөц ашигласан төлбөрийг дараах </a:t>
            </a:r>
          </a:p>
          <a:p>
            <a:pPr eaLnBrk="0" hangingPunct="0"/>
            <a:r>
              <a:rPr lang="mn-MN" sz="1600" b="1" dirty="0" smtClean="0">
                <a:solidFill>
                  <a:srgbClr val="FFFF00"/>
                </a:solidFill>
                <a:latin typeface="Times New Roman" pitchFamily="18" charset="0"/>
                <a:cs typeface="Times New Roman" pitchFamily="18" charset="0"/>
              </a:rPr>
              <a:t>Хэмжээтэй болгох саналтай байна . Үүнд:</a:t>
            </a:r>
            <a:endParaRPr lang="en-US" sz="1600" b="1" dirty="0" smtClean="0">
              <a:solidFill>
                <a:srgbClr val="FFFF00"/>
              </a:solidFill>
              <a:latin typeface="Times New Roman" pitchFamily="18" charset="0"/>
              <a:cs typeface="Times New Roman" pitchFamily="18" charset="0"/>
            </a:endParaRPr>
          </a:p>
          <a:p>
            <a:pPr eaLnBrk="0" hangingPunct="0"/>
            <a:r>
              <a:rPr lang="en-US" sz="1600" b="1" dirty="0" smtClean="0">
                <a:solidFill>
                  <a:srgbClr val="FFFF00"/>
                </a:solidFill>
                <a:latin typeface="Times New Roman" pitchFamily="18" charset="0"/>
                <a:cs typeface="Times New Roman" pitchFamily="18" charset="0"/>
              </a:rPr>
              <a:t>			</a:t>
            </a:r>
            <a:r>
              <a:rPr lang="mn-MN" sz="1600" b="1" dirty="0" smtClean="0">
                <a:solidFill>
                  <a:srgbClr val="FFFF00"/>
                </a:solidFill>
                <a:latin typeface="Times New Roman" pitchFamily="18" charset="0"/>
                <a:cs typeface="Times New Roman" pitchFamily="18" charset="0"/>
              </a:rPr>
              <a:t>АМНАТөлбөр </a:t>
            </a:r>
            <a:r>
              <a:rPr lang="en-US" sz="1600" b="1" dirty="0" smtClean="0">
                <a:solidFill>
                  <a:srgbClr val="FFFF00"/>
                </a:solidFill>
                <a:latin typeface="Times New Roman" pitchFamily="18" charset="0"/>
                <a:cs typeface="Times New Roman" pitchFamily="18" charset="0"/>
              </a:rPr>
              <a:t> </a:t>
            </a:r>
            <a:r>
              <a:rPr lang="mn-MN" sz="1600" b="1" dirty="0" smtClean="0">
                <a:solidFill>
                  <a:srgbClr val="FFFF00"/>
                </a:solidFill>
                <a:latin typeface="Times New Roman" pitchFamily="18" charset="0"/>
                <a:cs typeface="Times New Roman" pitchFamily="18" charset="0"/>
              </a:rPr>
              <a:t>		5,0</a:t>
            </a:r>
            <a:r>
              <a:rPr lang="en-US" sz="1600" b="1" dirty="0" smtClean="0">
                <a:solidFill>
                  <a:srgbClr val="FFFF00"/>
                </a:solidFill>
                <a:latin typeface="Times New Roman" pitchFamily="18" charset="0"/>
                <a:cs typeface="Times New Roman" pitchFamily="18" charset="0"/>
              </a:rPr>
              <a:t>%          </a:t>
            </a:r>
            <a:r>
              <a:rPr lang="mn-MN" sz="1600" b="1" dirty="0" smtClean="0">
                <a:solidFill>
                  <a:srgbClr val="FFFF00"/>
                </a:solidFill>
                <a:latin typeface="Times New Roman" pitchFamily="18" charset="0"/>
                <a:cs typeface="Times New Roman" pitchFamily="18" charset="0"/>
              </a:rPr>
              <a:t> </a:t>
            </a:r>
            <a:r>
              <a:rPr lang="en-US" sz="1600" b="1" dirty="0" smtClean="0">
                <a:solidFill>
                  <a:srgbClr val="FFFF00"/>
                </a:solidFill>
                <a:latin typeface="Times New Roman" pitchFamily="18" charset="0"/>
                <a:cs typeface="Times New Roman" pitchFamily="18" charset="0"/>
              </a:rPr>
              <a:t> </a:t>
            </a:r>
            <a:r>
              <a:rPr lang="mn-MN" sz="1600" b="1" dirty="0" smtClean="0">
                <a:solidFill>
                  <a:srgbClr val="FFFF00"/>
                </a:solidFill>
                <a:latin typeface="Times New Roman" pitchFamily="18" charset="0"/>
                <a:cs typeface="Times New Roman" pitchFamily="18" charset="0"/>
              </a:rPr>
              <a:t>  2,5</a:t>
            </a:r>
            <a:r>
              <a:rPr lang="en-US" sz="1600" b="1" dirty="0" smtClean="0">
                <a:solidFill>
                  <a:srgbClr val="FFFF00"/>
                </a:solidFill>
                <a:latin typeface="Times New Roman" pitchFamily="18" charset="0"/>
                <a:cs typeface="Times New Roman" pitchFamily="18" charset="0"/>
              </a:rPr>
              <a:t>%</a:t>
            </a:r>
            <a:endParaRPr lang="mn-MN" sz="1600" b="1" dirty="0" smtClean="0">
              <a:solidFill>
                <a:srgbClr val="FFFF00"/>
              </a:solidFill>
              <a:latin typeface="Times New Roman" pitchFamily="18" charset="0"/>
              <a:cs typeface="Times New Roman" pitchFamily="18" charset="0"/>
            </a:endParaRPr>
          </a:p>
          <a:p>
            <a:pPr eaLnBrk="0" hangingPunct="0"/>
            <a:r>
              <a:rPr lang="mn-MN" sz="1600" b="1" dirty="0" smtClean="0">
                <a:solidFill>
                  <a:srgbClr val="FFFF00"/>
                </a:solidFill>
                <a:latin typeface="Times New Roman" pitchFamily="18" charset="0"/>
                <a:cs typeface="Times New Roman" pitchFamily="18" charset="0"/>
              </a:rPr>
              <a:t>			АМӨННАТөлбөр   		5,0%              2,5%</a:t>
            </a:r>
          </a:p>
          <a:p>
            <a:pPr eaLnBrk="0" hangingPunct="0"/>
            <a:r>
              <a:rPr lang="mn-MN" sz="1600" b="1" dirty="0" smtClean="0">
                <a:solidFill>
                  <a:srgbClr val="FFFF00"/>
                </a:solidFill>
                <a:latin typeface="Times New Roman" pitchFamily="18" charset="0"/>
                <a:cs typeface="Times New Roman" pitchFamily="18" charset="0"/>
              </a:rPr>
              <a:t>			НИЙТ			10,0%            5,0%</a:t>
            </a:r>
          </a:p>
        </p:txBody>
      </p:sp>
      <p:sp>
        <p:nvSpPr>
          <p:cNvPr id="11" name="Right Arrow 10"/>
          <p:cNvSpPr/>
          <p:nvPr/>
        </p:nvSpPr>
        <p:spPr>
          <a:xfrm>
            <a:off x="6357950" y="4000504"/>
            <a:ext cx="50006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357950" y="4214818"/>
            <a:ext cx="50006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357950" y="4429132"/>
            <a:ext cx="50006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20"/>
          <p:cNvSpPr>
            <a:spLocks noChangeArrowheads="1"/>
          </p:cNvSpPr>
          <p:nvPr/>
        </p:nvSpPr>
        <p:spPr bwMode="blackWhite">
          <a:xfrm>
            <a:off x="214282" y="4857760"/>
            <a:ext cx="8501122" cy="785818"/>
          </a:xfrm>
          <a:prstGeom prst="roundRect">
            <a:avLst>
              <a:gd name="adj" fmla="val 1515"/>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mn-MN" sz="1600" b="1" dirty="0" smtClean="0">
                <a:solidFill>
                  <a:srgbClr val="FFFF00"/>
                </a:solidFill>
                <a:latin typeface="Times New Roman" pitchFamily="18" charset="0"/>
                <a:cs typeface="Times New Roman" pitchFamily="18" charset="0"/>
              </a:rPr>
              <a:t>Далайн боомтын үнийг авах тохиололд ДАФ-НАУШКИ, ДАФ-ЭРЭЭН гэсэн боомтын </a:t>
            </a:r>
          </a:p>
          <a:p>
            <a:pPr eaLnBrk="0" hangingPunct="0"/>
            <a:r>
              <a:rPr lang="mn-MN" sz="1600" b="1" dirty="0" smtClean="0">
                <a:solidFill>
                  <a:srgbClr val="FFFF00"/>
                </a:solidFill>
                <a:latin typeface="Times New Roman" pitchFamily="18" charset="0"/>
                <a:cs typeface="Times New Roman" pitchFamily="18" charset="0"/>
              </a:rPr>
              <a:t>үнийг тухайн  хилээс далайн боомт хүртэлх тээвэр, ачилт буулгалт, орон нутгийн </a:t>
            </a:r>
          </a:p>
          <a:p>
            <a:pPr eaLnBrk="0" hangingPunct="0"/>
            <a:r>
              <a:rPr lang="mn-MN" sz="1600" b="1" dirty="0" smtClean="0">
                <a:solidFill>
                  <a:srgbClr val="FFFF00"/>
                </a:solidFill>
                <a:latin typeface="Times New Roman" pitchFamily="18" charset="0"/>
                <a:cs typeface="Times New Roman" pitchFamily="18" charset="0"/>
              </a:rPr>
              <a:t>хураамж зэрэг зардлуудыг хасаж “жишиг үнэ” тогтоох</a:t>
            </a:r>
          </a:p>
        </p:txBody>
      </p:sp>
    </p:spTree>
    <p:extLst>
      <p:ext uri="{BB962C8B-B14F-4D97-AF65-F5344CB8AC3E}">
        <p14:creationId xmlns="" xmlns:p14="http://schemas.microsoft.com/office/powerpoint/2010/main" val="1050901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mn-MN" dirty="0" smtClean="0"/>
              <a:t> Нөөц, тусгай зөвшөөрөл</a:t>
            </a:r>
            <a:endParaRPr lang="en-US" sz="1800" dirty="0"/>
          </a:p>
        </p:txBody>
      </p:sp>
      <p:sp>
        <p:nvSpPr>
          <p:cNvPr id="3" name="AutoShape 20"/>
          <p:cNvSpPr>
            <a:spLocks noChangeArrowheads="1"/>
          </p:cNvSpPr>
          <p:nvPr/>
        </p:nvSpPr>
        <p:spPr bwMode="blackWhite">
          <a:xfrm>
            <a:off x="357158" y="4357694"/>
            <a:ext cx="8405842" cy="857256"/>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mn-MN" b="1" i="1" dirty="0" smtClean="0">
                <a:solidFill>
                  <a:srgbClr val="FFFF00"/>
                </a:solidFill>
                <a:latin typeface="Verdana" pitchFamily="34" charset="0"/>
              </a:rPr>
              <a:t>Монгол улсад 156 ашиглалтын тусгай зөвшөөрөл </a:t>
            </a:r>
          </a:p>
          <a:p>
            <a:pPr algn="ctr" eaLnBrk="0" hangingPunct="0"/>
            <a:r>
              <a:rPr lang="mn-MN" b="1" i="1" dirty="0" smtClean="0">
                <a:solidFill>
                  <a:srgbClr val="FFFF00"/>
                </a:solidFill>
                <a:latin typeface="Verdana" pitchFamily="34" charset="0"/>
              </a:rPr>
              <a:t>                    97 хайгуулын тусгай зөвшөөрөл</a:t>
            </a:r>
            <a:r>
              <a:rPr lang="mn-MN" b="1" i="1" dirty="0" smtClean="0">
                <a:latin typeface="Verdana" pitchFamily="34" charset="0"/>
              </a:rPr>
              <a:t>.</a:t>
            </a:r>
            <a:endParaRPr lang="en-US" b="1" dirty="0">
              <a:latin typeface="Verdana" pitchFamily="34" charset="0"/>
            </a:endParaRPr>
          </a:p>
        </p:txBody>
      </p:sp>
      <p:graphicFrame>
        <p:nvGraphicFramePr>
          <p:cNvPr id="6" name="Chart 5"/>
          <p:cNvGraphicFramePr/>
          <p:nvPr>
            <p:extLst>
              <p:ext uri="{D42A27DB-BD31-4B8C-83A1-F6EECF244321}">
                <p14:modId xmlns:p14="http://schemas.microsoft.com/office/powerpoint/2010/main" xmlns="" val="1075624284"/>
              </p:ext>
            </p:extLst>
          </p:nvPr>
        </p:nvGraphicFramePr>
        <p:xfrm>
          <a:off x="285720" y="857232"/>
          <a:ext cx="4286248" cy="3714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p:cNvGraphicFramePr/>
          <p:nvPr>
            <p:extLst>
              <p:ext uri="{D42A27DB-BD31-4B8C-83A1-F6EECF244321}">
                <p14:modId xmlns:p14="http://schemas.microsoft.com/office/powerpoint/2010/main" xmlns="" val="1394873386"/>
              </p:ext>
            </p:extLst>
          </p:nvPr>
        </p:nvGraphicFramePr>
        <p:xfrm>
          <a:off x="4786314" y="1071546"/>
          <a:ext cx="4000528"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xmlns="" val="1394873386"/>
              </p:ext>
            </p:extLst>
          </p:nvPr>
        </p:nvGraphicFramePr>
        <p:xfrm>
          <a:off x="4714876" y="2357430"/>
          <a:ext cx="4000528" cy="10715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642910" y="5500702"/>
            <a:ext cx="785818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mn-MN" dirty="0" smtClean="0">
                <a:latin typeface="Times New Roman" pitchFamily="18" charset="0"/>
                <a:cs typeface="Times New Roman" pitchFamily="18" charset="0"/>
              </a:rPr>
              <a:t>Ашиглалтын тусгай зөвшөөрлийг 132 аж ахуйн нэгж эзэмшиж байна. Үүнээс дотоодын аж ахуйн нэгж 93, хамтарсан аж ахуйн нэгж 29, гадаадын 100% ийн хөрөнгө оруулалтай аж ахуйн нэгж 32 ширхэг эзэмшиж  байна. </a:t>
            </a:r>
            <a:endParaRPr lang="en-US"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730916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subTitle" idx="1"/>
          </p:nvPr>
        </p:nvSpPr>
        <p:spPr>
          <a:xfrm>
            <a:off x="6072198" y="4000504"/>
            <a:ext cx="3071802" cy="285752"/>
          </a:xfrm>
        </p:spPr>
        <p:txBody>
          <a:bodyPr/>
          <a:lstStyle/>
          <a:p>
            <a:pPr algn="ctr">
              <a:lnSpc>
                <a:spcPct val="80000"/>
              </a:lnSpc>
            </a:pPr>
            <a:r>
              <a:rPr lang="en-US" sz="1600" dirty="0" smtClean="0"/>
              <a:t>www.mon</a:t>
            </a:r>
            <a:r>
              <a:rPr lang="mn-MN" sz="1600" dirty="0" smtClean="0"/>
              <a:t>-</a:t>
            </a:r>
            <a:r>
              <a:rPr lang="en-US" sz="1600" dirty="0" smtClean="0"/>
              <a:t>fluorspar.mn</a:t>
            </a:r>
            <a:endParaRPr lang="en-US" sz="1600" dirty="0"/>
          </a:p>
        </p:txBody>
      </p:sp>
      <p:sp>
        <p:nvSpPr>
          <p:cNvPr id="28679" name="WordArt 7"/>
          <p:cNvSpPr>
            <a:spLocks noChangeArrowheads="1" noChangeShapeType="1" noTextEdit="1"/>
          </p:cNvSpPr>
          <p:nvPr/>
        </p:nvSpPr>
        <p:spPr bwMode="gray">
          <a:xfrm>
            <a:off x="4857752" y="2714620"/>
            <a:ext cx="3986242" cy="1000132"/>
          </a:xfrm>
          <a:prstGeom prst="rect">
            <a:avLst/>
          </a:prstGeom>
        </p:spPr>
        <p:txBody>
          <a:bodyPr wrap="none" fromWordArt="1">
            <a:prstTxWarp prst="textDeflate">
              <a:avLst>
                <a:gd name="adj" fmla="val 0"/>
              </a:avLst>
            </a:prstTxWarp>
          </a:bodyPr>
          <a:lstStyle/>
          <a:p>
            <a:pPr algn="ctr"/>
            <a:r>
              <a:rPr lang="mn-MN"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ea typeface="Verdana"/>
                <a:cs typeface="Verdana"/>
              </a:rPr>
              <a:t>Анхаарал хандуулсанд </a:t>
            </a:r>
          </a:p>
          <a:p>
            <a:pPr algn="ctr"/>
            <a:r>
              <a:rPr lang="mn-MN"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ea typeface="Verdana"/>
                <a:cs typeface="Verdana"/>
              </a:rPr>
              <a:t>Баярлалаа</a:t>
            </a:r>
            <a:r>
              <a:rPr lang="en-US"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ea typeface="Verdana"/>
                <a:cs typeface="Verdana"/>
              </a:rPr>
              <a:t>!</a:t>
            </a:r>
            <a:endParaRPr lang="en-US" sz="5400" b="1" kern="10" dirty="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ea typeface="Verdana"/>
              <a:cs typeface="Verdana"/>
            </a:endParaRPr>
          </a:p>
        </p:txBody>
      </p:sp>
      <p:pic>
        <p:nvPicPr>
          <p:cNvPr id="4" name="Picture 2" descr="C:\Users\PC-1\Desktop\Flash\Association_spar\Logo\logo.png"/>
          <p:cNvPicPr>
            <a:picLocks noChangeAspect="1" noChangeArrowheads="1"/>
          </p:cNvPicPr>
          <p:nvPr/>
        </p:nvPicPr>
        <p:blipFill>
          <a:blip r:embed="rId2" cstate="print"/>
          <a:srcRect/>
          <a:stretch>
            <a:fillRect/>
          </a:stretch>
        </p:blipFill>
        <p:spPr bwMode="auto">
          <a:xfrm>
            <a:off x="6929454" y="4786322"/>
            <a:ext cx="2071670" cy="18589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0140" y="62136"/>
            <a:ext cx="8153400" cy="990600"/>
          </a:xfrm>
        </p:spPr>
        <p:txBody>
          <a:bodyPr>
            <a:normAutofit/>
          </a:bodyPr>
          <a:lstStyle/>
          <a:p>
            <a:pPr algn="ctr"/>
            <a:r>
              <a:rPr lang="mn-MN" sz="2400" b="1" dirty="0" smtClean="0">
                <a:effectLst>
                  <a:outerShdw blurRad="38100" dist="38100" dir="2700000" algn="tl">
                    <a:srgbClr val="000000">
                      <a:alpha val="43137"/>
                    </a:srgbClr>
                  </a:outerShdw>
                </a:effectLst>
                <a:latin typeface="Times New Roman" pitchFamily="18" charset="0"/>
                <a:cs typeface="Times New Roman" pitchFamily="18" charset="0"/>
              </a:rPr>
              <a:t>ДЭЛХИЙН ХАЙЛУУР ЖОНШНЫ ҮЙЛДВЭРЛЭЛ</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lum bright="20000" contrast="-20000"/>
          </a:blip>
          <a:srcRect l="24960" t="23501" r="27526" b="32661"/>
          <a:stretch/>
        </p:blipFill>
        <p:spPr bwMode="auto">
          <a:xfrm>
            <a:off x="-72008" y="811099"/>
            <a:ext cx="9252520" cy="4922157"/>
          </a:xfrm>
          <a:prstGeom prst="rect">
            <a:avLst/>
          </a:prstGeom>
          <a:noFill/>
          <a:ln w="9525">
            <a:noFill/>
            <a:miter lim="800000"/>
            <a:headEnd/>
            <a:tailEnd/>
          </a:ln>
          <a:effectLst/>
        </p:spPr>
      </p:pic>
      <p:sp>
        <p:nvSpPr>
          <p:cNvPr id="12" name="Content Placeholder 7"/>
          <p:cNvSpPr txBox="1">
            <a:spLocks/>
          </p:cNvSpPr>
          <p:nvPr/>
        </p:nvSpPr>
        <p:spPr>
          <a:xfrm>
            <a:off x="5580112" y="2491186"/>
            <a:ext cx="3143272" cy="437748"/>
          </a:xfrm>
          <a:prstGeom prst="rect">
            <a:avLst/>
          </a:prstGeom>
        </p:spPr>
        <p:txBody>
          <a:bodyPr vert="horz">
            <a:noAutofit/>
          </a:bodyPr>
          <a:lstStyle/>
          <a:p>
            <a:pPr algn="ctr" fontAlgn="ctr"/>
            <a:r>
              <a:rPr lang="mn-MN" b="1" dirty="0" smtClean="0">
                <a:solidFill>
                  <a:srgbClr val="1D208F"/>
                </a:solidFill>
                <a:latin typeface="Times New Roman" pitchFamily="18" charset="0"/>
                <a:cs typeface="Times New Roman" pitchFamily="18" charset="0"/>
              </a:rPr>
              <a:t>Тэргүүлэгч орнууд</a:t>
            </a:r>
            <a:endParaRPr lang="mn-MN" b="1" dirty="0">
              <a:solidFill>
                <a:srgbClr val="1D208F"/>
              </a:solidFill>
              <a:latin typeface="Times New Roman" pitchFamily="18" charset="0"/>
              <a:cs typeface="Times New Roman" pitchFamily="18" charset="0"/>
            </a:endParaRPr>
          </a:p>
        </p:txBody>
      </p:sp>
      <p:sp>
        <p:nvSpPr>
          <p:cNvPr id="13" name="Rectangle 12"/>
          <p:cNvSpPr/>
          <p:nvPr/>
        </p:nvSpPr>
        <p:spPr>
          <a:xfrm>
            <a:off x="0" y="5734997"/>
            <a:ext cx="9144000" cy="646331"/>
          </a:xfrm>
          <a:prstGeom prst="rect">
            <a:avLst/>
          </a:prstGeom>
          <a:solidFill>
            <a:schemeClr val="bg1"/>
          </a:solidFill>
        </p:spPr>
        <p:txBody>
          <a:bodyPr wrap="square">
            <a:spAutoFit/>
          </a:bodyPr>
          <a:lstStyle/>
          <a:p>
            <a:pPr algn="just"/>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Манай улс жилд дунджаар 350 мянга гаруй тонн металлургийн </a:t>
            </a:r>
            <a:r>
              <a:rPr lang="en-US" dirty="0" smtClean="0">
                <a:latin typeface="Times New Roman" pitchFamily="18" charset="0"/>
                <a:cs typeface="Times New Roman" pitchFamily="18" charset="0"/>
              </a:rPr>
              <a:t>(</a:t>
            </a:r>
            <a:r>
              <a:rPr lang="mn-MN" dirty="0" smtClean="0">
                <a:latin typeface="Times New Roman" pitchFamily="18" charset="0"/>
                <a:cs typeface="Times New Roman" pitchFamily="18" charset="0"/>
              </a:rPr>
              <a:t>бүхэллэг жонш</a:t>
            </a:r>
            <a:r>
              <a:rPr lang="en-US" dirty="0" smtClean="0">
                <a:latin typeface="Times New Roman" pitchFamily="18" charset="0"/>
                <a:cs typeface="Times New Roman" pitchFamily="18" charset="0"/>
              </a:rPr>
              <a:t>)</a:t>
            </a:r>
            <a:r>
              <a:rPr lang="mn-MN" dirty="0" smtClean="0">
                <a:latin typeface="Times New Roman" pitchFamily="18" charset="0"/>
                <a:cs typeface="Times New Roman" pitchFamily="18" charset="0"/>
              </a:rPr>
              <a:t> болон химийн баяжмал экспортод гаргаж байна. </a:t>
            </a:r>
            <a:endParaRPr lang="en-US" sz="1600" dirty="0">
              <a:latin typeface="Times New Roman" pitchFamily="18" charset="0"/>
              <a:cs typeface="Times New Roman" pitchFamily="18" charset="0"/>
            </a:endParaRPr>
          </a:p>
        </p:txBody>
      </p:sp>
      <p:sp>
        <p:nvSpPr>
          <p:cNvPr id="16" name="Rectangle 15"/>
          <p:cNvSpPr/>
          <p:nvPr/>
        </p:nvSpPr>
        <p:spPr>
          <a:xfrm>
            <a:off x="508014" y="6428075"/>
            <a:ext cx="8215370" cy="338554"/>
          </a:xfrm>
          <a:prstGeom prst="rect">
            <a:avLst/>
          </a:prstGeom>
        </p:spPr>
        <p:txBody>
          <a:bodyPr wrap="square">
            <a:spAutoFit/>
          </a:bodyPr>
          <a:lstStyle/>
          <a:p>
            <a:pPr algn="r"/>
            <a:r>
              <a:rPr lang="mn-MN" sz="1600" dirty="0" smtClean="0">
                <a:latin typeface="Times New Roman" pitchFamily="18" charset="0"/>
                <a:cs typeface="Times New Roman" pitchFamily="18" charset="0"/>
              </a:rPr>
              <a:t>Эх сурвалж: </a:t>
            </a:r>
            <a:r>
              <a:rPr lang="en-US" sz="1600" dirty="0" smtClean="0">
                <a:latin typeface="Times New Roman" pitchFamily="18" charset="0"/>
                <a:cs typeface="Times New Roman" pitchFamily="18" charset="0"/>
              </a:rPr>
              <a:t>USGS. 2011</a:t>
            </a:r>
            <a:endParaRPr lang="en-US" sz="1600" dirty="0">
              <a:latin typeface="Times New Roman" pitchFamily="18" charset="0"/>
              <a:cs typeface="Times New Roman" pitchFamily="18" charset="0"/>
            </a:endParaRPr>
          </a:p>
        </p:txBody>
      </p:sp>
      <p:graphicFrame>
        <p:nvGraphicFramePr>
          <p:cNvPr id="18" name="Chart 17"/>
          <p:cNvGraphicFramePr/>
          <p:nvPr>
            <p:extLst>
              <p:ext uri="{D42A27DB-BD31-4B8C-83A1-F6EECF244321}">
                <p14:modId xmlns:p14="http://schemas.microsoft.com/office/powerpoint/2010/main" xmlns="" val="1495038940"/>
              </p:ext>
            </p:extLst>
          </p:nvPr>
        </p:nvGraphicFramePr>
        <p:xfrm>
          <a:off x="-93637" y="2780928"/>
          <a:ext cx="4572000" cy="29015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1557603355"/>
              </p:ext>
            </p:extLst>
          </p:nvPr>
        </p:nvGraphicFramePr>
        <p:xfrm>
          <a:off x="5882858" y="2990056"/>
          <a:ext cx="2580303" cy="2743200"/>
        </p:xfrm>
        <a:graphic>
          <a:graphicData uri="http://schemas.openxmlformats.org/drawingml/2006/table">
            <a:tbl>
              <a:tblPr firstRow="1" bandRow="1">
                <a:tableStyleId>{912C8C85-51F0-491E-9774-3900AFEF0FD7}</a:tableStyleId>
              </a:tblPr>
              <a:tblGrid>
                <a:gridCol w="1453071"/>
                <a:gridCol w="1127232"/>
              </a:tblGrid>
              <a:tr h="370840">
                <a:tc>
                  <a:txBody>
                    <a:bodyPr/>
                    <a:lstStyle/>
                    <a:p>
                      <a:pPr algn="ctr"/>
                      <a:r>
                        <a:rPr lang="mn-MN" sz="1400" dirty="0" smtClean="0">
                          <a:solidFill>
                            <a:srgbClr val="1D208F"/>
                          </a:solidFill>
                          <a:latin typeface="Times New Roman" pitchFamily="18" charset="0"/>
                          <a:cs typeface="Times New Roman" pitchFamily="18" charset="0"/>
                        </a:rPr>
                        <a:t>Улс</a:t>
                      </a:r>
                      <a:endParaRPr lang="en-US" sz="1400" dirty="0">
                        <a:solidFill>
                          <a:srgbClr val="1D208F"/>
                        </a:solidFill>
                        <a:latin typeface="Times New Roman" pitchFamily="18" charset="0"/>
                        <a:cs typeface="Times New Roman" pitchFamily="18" charset="0"/>
                      </a:endParaRPr>
                    </a:p>
                  </a:txBody>
                  <a:tcPr anchor="ctr"/>
                </a:tc>
                <a:tc>
                  <a:txBody>
                    <a:bodyPr/>
                    <a:lstStyle/>
                    <a:p>
                      <a:pPr algn="ctr"/>
                      <a:r>
                        <a:rPr lang="mn-MN" sz="1400" dirty="0" smtClean="0">
                          <a:solidFill>
                            <a:srgbClr val="1D208F"/>
                          </a:solidFill>
                          <a:latin typeface="Times New Roman" pitchFamily="18" charset="0"/>
                          <a:cs typeface="Times New Roman" pitchFamily="18" charset="0"/>
                        </a:rPr>
                        <a:t>Тоо тэмжээ </a:t>
                      </a:r>
                      <a:r>
                        <a:rPr lang="en-US" sz="1400" dirty="0" smtClean="0">
                          <a:solidFill>
                            <a:srgbClr val="1D208F"/>
                          </a:solidFill>
                          <a:latin typeface="Times New Roman" pitchFamily="18" charset="0"/>
                          <a:cs typeface="Times New Roman" pitchFamily="18" charset="0"/>
                        </a:rPr>
                        <a:t>(</a:t>
                      </a:r>
                      <a:r>
                        <a:rPr lang="mn-MN" sz="1400" dirty="0" smtClean="0">
                          <a:solidFill>
                            <a:srgbClr val="1D208F"/>
                          </a:solidFill>
                          <a:latin typeface="Times New Roman" pitchFamily="18" charset="0"/>
                          <a:cs typeface="Times New Roman" pitchFamily="18" charset="0"/>
                        </a:rPr>
                        <a:t>мян.тн</a:t>
                      </a:r>
                      <a:r>
                        <a:rPr lang="en-US" sz="1400" dirty="0" smtClean="0">
                          <a:solidFill>
                            <a:srgbClr val="1D208F"/>
                          </a:solidFill>
                          <a:latin typeface="Times New Roman" pitchFamily="18" charset="0"/>
                          <a:cs typeface="Times New Roman" pitchFamily="18" charset="0"/>
                        </a:rPr>
                        <a:t>)</a:t>
                      </a:r>
                      <a:endParaRPr lang="en-US" sz="1400" dirty="0">
                        <a:solidFill>
                          <a:srgbClr val="1D208F"/>
                        </a:solidFill>
                        <a:latin typeface="Times New Roman" pitchFamily="18" charset="0"/>
                        <a:cs typeface="Times New Roman" pitchFamily="18" charset="0"/>
                      </a:endParaRPr>
                    </a:p>
                  </a:txBody>
                  <a:tcPr anchor="ctr"/>
                </a:tc>
              </a:tr>
              <a:tr h="370840">
                <a:tc>
                  <a:txBody>
                    <a:bodyPr/>
                    <a:lstStyle/>
                    <a:p>
                      <a:r>
                        <a:rPr lang="mn-MN" sz="1600" dirty="0" smtClean="0">
                          <a:solidFill>
                            <a:srgbClr val="1D208F"/>
                          </a:solidFill>
                          <a:latin typeface="Times New Roman" pitchFamily="18" charset="0"/>
                          <a:cs typeface="Times New Roman" pitchFamily="18" charset="0"/>
                        </a:rPr>
                        <a:t>БНХАУ</a:t>
                      </a:r>
                      <a:endParaRPr lang="en-US" sz="1600" dirty="0">
                        <a:solidFill>
                          <a:srgbClr val="1D208F"/>
                        </a:solidFill>
                        <a:latin typeface="Times New Roman" pitchFamily="18" charset="0"/>
                        <a:cs typeface="Times New Roman" pitchFamily="18" charset="0"/>
                      </a:endParaRPr>
                    </a:p>
                  </a:txBody>
                  <a:tcPr/>
                </a:tc>
                <a:tc>
                  <a:txBody>
                    <a:bodyPr/>
                    <a:lstStyle/>
                    <a:p>
                      <a:pPr algn="r"/>
                      <a:r>
                        <a:rPr lang="mn-MN" sz="1600" dirty="0" smtClean="0">
                          <a:solidFill>
                            <a:srgbClr val="1D208F"/>
                          </a:solidFill>
                          <a:latin typeface="Times New Roman" pitchFamily="18" charset="0"/>
                          <a:cs typeface="Times New Roman" pitchFamily="18" charset="0"/>
                        </a:rPr>
                        <a:t>4 200,0</a:t>
                      </a:r>
                      <a:endParaRPr lang="en-US" sz="1600" dirty="0">
                        <a:solidFill>
                          <a:srgbClr val="1D208F"/>
                        </a:solidFill>
                        <a:latin typeface="Times New Roman" pitchFamily="18" charset="0"/>
                        <a:cs typeface="Times New Roman" pitchFamily="18" charset="0"/>
                      </a:endParaRPr>
                    </a:p>
                  </a:txBody>
                  <a:tcPr/>
                </a:tc>
              </a:tr>
              <a:tr h="370840">
                <a:tc>
                  <a:txBody>
                    <a:bodyPr/>
                    <a:lstStyle/>
                    <a:p>
                      <a:r>
                        <a:rPr lang="mn-MN" sz="1600" dirty="0" smtClean="0">
                          <a:solidFill>
                            <a:srgbClr val="1D208F"/>
                          </a:solidFill>
                          <a:latin typeface="Times New Roman" pitchFamily="18" charset="0"/>
                          <a:cs typeface="Times New Roman" pitchFamily="18" charset="0"/>
                        </a:rPr>
                        <a:t>Мексик</a:t>
                      </a:r>
                      <a:endParaRPr lang="en-US" sz="1600" dirty="0">
                        <a:solidFill>
                          <a:srgbClr val="1D208F"/>
                        </a:solidFill>
                        <a:latin typeface="Times New Roman" pitchFamily="18" charset="0"/>
                        <a:cs typeface="Times New Roman" pitchFamily="18" charset="0"/>
                      </a:endParaRPr>
                    </a:p>
                  </a:txBody>
                  <a:tcPr/>
                </a:tc>
                <a:tc>
                  <a:txBody>
                    <a:bodyPr/>
                    <a:lstStyle/>
                    <a:p>
                      <a:pPr algn="r"/>
                      <a:r>
                        <a:rPr lang="mn-MN" sz="1600" dirty="0" smtClean="0">
                          <a:solidFill>
                            <a:srgbClr val="1D208F"/>
                          </a:solidFill>
                          <a:latin typeface="Times New Roman" pitchFamily="18" charset="0"/>
                          <a:cs typeface="Times New Roman" pitchFamily="18" charset="0"/>
                        </a:rPr>
                        <a:t>1 200,0</a:t>
                      </a:r>
                      <a:endParaRPr lang="en-US" sz="1600" dirty="0">
                        <a:solidFill>
                          <a:srgbClr val="1D208F"/>
                        </a:solidFill>
                        <a:latin typeface="Times New Roman" pitchFamily="18" charset="0"/>
                        <a:cs typeface="Times New Roman" pitchFamily="18" charset="0"/>
                      </a:endParaRPr>
                    </a:p>
                  </a:txBody>
                  <a:tcPr/>
                </a:tc>
              </a:tr>
              <a:tr h="370840">
                <a:tc>
                  <a:txBody>
                    <a:bodyPr/>
                    <a:lstStyle/>
                    <a:p>
                      <a:r>
                        <a:rPr lang="mn-MN" sz="1600" b="1" dirty="0" smtClean="0">
                          <a:solidFill>
                            <a:srgbClr val="1D208F"/>
                          </a:solidFill>
                          <a:latin typeface="Times New Roman" pitchFamily="18" charset="0"/>
                          <a:cs typeface="Times New Roman" pitchFamily="18" charset="0"/>
                        </a:rPr>
                        <a:t>Монгол</a:t>
                      </a:r>
                      <a:endParaRPr lang="en-US" sz="1600" b="1" dirty="0">
                        <a:solidFill>
                          <a:srgbClr val="1D208F"/>
                        </a:solidFill>
                        <a:latin typeface="Times New Roman" pitchFamily="18" charset="0"/>
                        <a:cs typeface="Times New Roman" pitchFamily="18" charset="0"/>
                      </a:endParaRPr>
                    </a:p>
                  </a:txBody>
                  <a:tcPr/>
                </a:tc>
                <a:tc>
                  <a:txBody>
                    <a:bodyPr/>
                    <a:lstStyle/>
                    <a:p>
                      <a:pPr algn="r"/>
                      <a:r>
                        <a:rPr lang="mn-MN" sz="1600" b="1" dirty="0" smtClean="0">
                          <a:solidFill>
                            <a:srgbClr val="1D208F"/>
                          </a:solidFill>
                          <a:latin typeface="Times New Roman" pitchFamily="18" charset="0"/>
                          <a:cs typeface="Times New Roman" pitchFamily="18" charset="0"/>
                        </a:rPr>
                        <a:t>420,0</a:t>
                      </a:r>
                      <a:endParaRPr lang="en-US" sz="1600" b="1" dirty="0">
                        <a:solidFill>
                          <a:srgbClr val="1D208F"/>
                        </a:solidFill>
                        <a:latin typeface="Times New Roman" pitchFamily="18" charset="0"/>
                        <a:cs typeface="Times New Roman" pitchFamily="18" charset="0"/>
                      </a:endParaRPr>
                    </a:p>
                  </a:txBody>
                  <a:tcPr/>
                </a:tc>
              </a:tr>
              <a:tr h="370840">
                <a:tc>
                  <a:txBody>
                    <a:bodyPr/>
                    <a:lstStyle/>
                    <a:p>
                      <a:r>
                        <a:rPr lang="mn-MN" sz="1600" dirty="0" smtClean="0">
                          <a:solidFill>
                            <a:srgbClr val="1D208F"/>
                          </a:solidFill>
                          <a:latin typeface="Times New Roman" pitchFamily="18" charset="0"/>
                          <a:cs typeface="Times New Roman" pitchFamily="18" charset="0"/>
                        </a:rPr>
                        <a:t>ӨАБНУ</a:t>
                      </a:r>
                      <a:endParaRPr lang="en-US" sz="1600" dirty="0">
                        <a:solidFill>
                          <a:srgbClr val="1D208F"/>
                        </a:solidFill>
                        <a:latin typeface="Times New Roman" pitchFamily="18" charset="0"/>
                        <a:cs typeface="Times New Roman" pitchFamily="18" charset="0"/>
                      </a:endParaRPr>
                    </a:p>
                  </a:txBody>
                  <a:tcPr/>
                </a:tc>
                <a:tc>
                  <a:txBody>
                    <a:bodyPr/>
                    <a:lstStyle/>
                    <a:p>
                      <a:pPr algn="r"/>
                      <a:r>
                        <a:rPr lang="mn-MN" sz="1600" dirty="0" smtClean="0">
                          <a:solidFill>
                            <a:srgbClr val="1D208F"/>
                          </a:solidFill>
                          <a:latin typeface="Times New Roman" pitchFamily="18" charset="0"/>
                          <a:cs typeface="Times New Roman" pitchFamily="18" charset="0"/>
                        </a:rPr>
                        <a:t>220,0</a:t>
                      </a:r>
                      <a:endParaRPr lang="en-US" sz="1600" dirty="0">
                        <a:solidFill>
                          <a:srgbClr val="1D208F"/>
                        </a:solidFill>
                        <a:latin typeface="Times New Roman" pitchFamily="18" charset="0"/>
                        <a:cs typeface="Times New Roman" pitchFamily="18" charset="0"/>
                      </a:endParaRPr>
                    </a:p>
                  </a:txBody>
                  <a:tcPr/>
                </a:tc>
              </a:tr>
              <a:tr h="370840">
                <a:tc>
                  <a:txBody>
                    <a:bodyPr/>
                    <a:lstStyle/>
                    <a:p>
                      <a:r>
                        <a:rPr lang="mn-MN" sz="1600" dirty="0" smtClean="0">
                          <a:solidFill>
                            <a:srgbClr val="1D208F"/>
                          </a:solidFill>
                          <a:latin typeface="Times New Roman" pitchFamily="18" charset="0"/>
                          <a:cs typeface="Times New Roman" pitchFamily="18" charset="0"/>
                        </a:rPr>
                        <a:t>ОХУ</a:t>
                      </a:r>
                      <a:endParaRPr lang="en-US" sz="1600" dirty="0">
                        <a:solidFill>
                          <a:srgbClr val="1D208F"/>
                        </a:solidFill>
                        <a:latin typeface="Times New Roman" pitchFamily="18" charset="0"/>
                        <a:cs typeface="Times New Roman" pitchFamily="18" charset="0"/>
                      </a:endParaRPr>
                    </a:p>
                  </a:txBody>
                  <a:tcPr/>
                </a:tc>
                <a:tc>
                  <a:txBody>
                    <a:bodyPr/>
                    <a:lstStyle/>
                    <a:p>
                      <a:pPr algn="r"/>
                      <a:r>
                        <a:rPr lang="mn-MN" sz="1600" dirty="0" smtClean="0">
                          <a:solidFill>
                            <a:srgbClr val="1D208F"/>
                          </a:solidFill>
                          <a:latin typeface="Times New Roman" pitchFamily="18" charset="0"/>
                          <a:cs typeface="Times New Roman" pitchFamily="18" charset="0"/>
                        </a:rPr>
                        <a:t>150,0</a:t>
                      </a:r>
                      <a:endParaRPr lang="en-US" sz="1600" dirty="0">
                        <a:solidFill>
                          <a:srgbClr val="1D208F"/>
                        </a:solidFill>
                        <a:latin typeface="Times New Roman" pitchFamily="18" charset="0"/>
                        <a:cs typeface="Times New Roman" pitchFamily="18" charset="0"/>
                      </a:endParaRPr>
                    </a:p>
                  </a:txBody>
                  <a:tcPr/>
                </a:tc>
              </a:tr>
              <a:tr h="370840">
                <a:tc>
                  <a:txBody>
                    <a:bodyPr/>
                    <a:lstStyle/>
                    <a:p>
                      <a:r>
                        <a:rPr lang="mn-MN" sz="1600" dirty="0" smtClean="0">
                          <a:solidFill>
                            <a:srgbClr val="1D208F"/>
                          </a:solidFill>
                          <a:latin typeface="Times New Roman" pitchFamily="18" charset="0"/>
                          <a:cs typeface="Times New Roman" pitchFamily="18" charset="0"/>
                        </a:rPr>
                        <a:t>Испани</a:t>
                      </a:r>
                      <a:endParaRPr lang="en-US" sz="1600" dirty="0">
                        <a:solidFill>
                          <a:srgbClr val="1D208F"/>
                        </a:solidFill>
                        <a:latin typeface="Times New Roman" pitchFamily="18" charset="0"/>
                        <a:cs typeface="Times New Roman" pitchFamily="18" charset="0"/>
                      </a:endParaRPr>
                    </a:p>
                  </a:txBody>
                  <a:tcPr/>
                </a:tc>
                <a:tc>
                  <a:txBody>
                    <a:bodyPr/>
                    <a:lstStyle/>
                    <a:p>
                      <a:pPr algn="r"/>
                      <a:r>
                        <a:rPr lang="mn-MN" sz="1600" dirty="0" smtClean="0">
                          <a:solidFill>
                            <a:srgbClr val="1D208F"/>
                          </a:solidFill>
                          <a:latin typeface="Times New Roman" pitchFamily="18" charset="0"/>
                          <a:cs typeface="Times New Roman" pitchFamily="18" charset="0"/>
                        </a:rPr>
                        <a:t>120,0</a:t>
                      </a:r>
                      <a:endParaRPr lang="en-US" sz="1600" dirty="0">
                        <a:solidFill>
                          <a:srgbClr val="1D208F"/>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a:lum bright="20000" contrast="-20000"/>
          </a:blip>
          <a:srcRect l="24707" t="24414" r="27526" b="33594"/>
          <a:stretch>
            <a:fillRect/>
          </a:stretch>
        </p:blipFill>
        <p:spPr bwMode="auto">
          <a:xfrm>
            <a:off x="-86388" y="857232"/>
            <a:ext cx="9301858" cy="4786346"/>
          </a:xfrm>
          <a:prstGeom prst="rect">
            <a:avLst/>
          </a:prstGeom>
          <a:noFill/>
          <a:ln w="9525">
            <a:noFill/>
            <a:miter lim="800000"/>
            <a:headEnd/>
            <a:tailEnd/>
          </a:ln>
          <a:effectLst/>
        </p:spPr>
      </p:pic>
      <p:sp>
        <p:nvSpPr>
          <p:cNvPr id="11" name="Rectangle 10"/>
          <p:cNvSpPr/>
          <p:nvPr/>
        </p:nvSpPr>
        <p:spPr>
          <a:xfrm>
            <a:off x="5072066" y="1285860"/>
            <a:ext cx="3500462" cy="923330"/>
          </a:xfrm>
          <a:prstGeom prst="rect">
            <a:avLst/>
          </a:prstGeom>
        </p:spPr>
        <p:txBody>
          <a:bodyPr wrap="square">
            <a:spAutoFit/>
          </a:bodyPr>
          <a:lstStyle/>
          <a:p>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r>
            <a:br>
              <a:rPr lang="mn-MN" dirty="0" smtClean="0">
                <a:latin typeface="Times New Roman" pitchFamily="18" charset="0"/>
                <a:cs typeface="Times New Roman" pitchFamily="18" charset="0"/>
              </a:rPr>
            </a:br>
            <a:r>
              <a:rPr lang="mn-MN"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2" name="Rectangle 11"/>
          <p:cNvSpPr/>
          <p:nvPr/>
        </p:nvSpPr>
        <p:spPr>
          <a:xfrm>
            <a:off x="642910" y="6309320"/>
            <a:ext cx="8215370" cy="338554"/>
          </a:xfrm>
          <a:prstGeom prst="rect">
            <a:avLst/>
          </a:prstGeom>
        </p:spPr>
        <p:txBody>
          <a:bodyPr wrap="square">
            <a:spAutoFit/>
          </a:bodyPr>
          <a:lstStyle/>
          <a:p>
            <a:pPr algn="r"/>
            <a:r>
              <a:rPr lang="mn-MN" sz="1600" dirty="0" smtClean="0">
                <a:latin typeface="Times New Roman" pitchFamily="18" charset="0"/>
                <a:cs typeface="Times New Roman" pitchFamily="18" charset="0"/>
              </a:rPr>
              <a:t>Эх сурвалж: </a:t>
            </a:r>
            <a:r>
              <a:rPr lang="en-US" sz="1600" dirty="0" smtClean="0">
                <a:latin typeface="Times New Roman" pitchFamily="18" charset="0"/>
                <a:cs typeface="Times New Roman" pitchFamily="18" charset="0"/>
              </a:rPr>
              <a:t>USGS. 2011</a:t>
            </a:r>
            <a:endParaRPr lang="en-US" sz="1600" dirty="0">
              <a:latin typeface="Times New Roman" pitchFamily="18" charset="0"/>
              <a:cs typeface="Times New Roman" pitchFamily="18" charset="0"/>
            </a:endParaRPr>
          </a:p>
        </p:txBody>
      </p:sp>
      <p:sp>
        <p:nvSpPr>
          <p:cNvPr id="13" name="Title 1"/>
          <p:cNvSpPr txBox="1">
            <a:spLocks/>
          </p:cNvSpPr>
          <p:nvPr/>
        </p:nvSpPr>
        <p:spPr>
          <a:xfrm>
            <a:off x="827584" y="285728"/>
            <a:ext cx="8030696" cy="51274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24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ДЭЛХИЙН </a:t>
            </a:r>
            <a:r>
              <a:rPr lang="mn-MN" sz="24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ХАЙЛУУР ЖОНШНЫ ХЭРЭГЛЭЭ</a:t>
            </a:r>
            <a:endParaRPr kumimoji="0" lang="en-US" sz="2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8" name="Chart 17"/>
          <p:cNvGraphicFramePr/>
          <p:nvPr>
            <p:extLst>
              <p:ext uri="{D42A27DB-BD31-4B8C-83A1-F6EECF244321}">
                <p14:modId xmlns:p14="http://schemas.microsoft.com/office/powerpoint/2010/main" xmlns="" val="4190765651"/>
              </p:ext>
            </p:extLst>
          </p:nvPr>
        </p:nvGraphicFramePr>
        <p:xfrm>
          <a:off x="4857752" y="3214686"/>
          <a:ext cx="4708212" cy="335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ext uri="{D42A27DB-BD31-4B8C-83A1-F6EECF244321}">
                <p14:modId xmlns:p14="http://schemas.microsoft.com/office/powerpoint/2010/main" xmlns="" val="941397570"/>
              </p:ext>
            </p:extLst>
          </p:nvPr>
        </p:nvGraphicFramePr>
        <p:xfrm>
          <a:off x="-280134" y="2393250"/>
          <a:ext cx="5060797" cy="350901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00034" y="4357694"/>
            <a:ext cx="1214446" cy="338554"/>
          </a:xfrm>
          <a:prstGeom prst="rect">
            <a:avLst/>
          </a:prstGeom>
          <a:noFill/>
        </p:spPr>
        <p:txBody>
          <a:bodyPr wrap="square" rtlCol="0">
            <a:spAutoFit/>
          </a:bodyPr>
          <a:lstStyle/>
          <a:p>
            <a:r>
              <a:rPr lang="mn-MN" sz="1600" b="1" dirty="0" smtClean="0">
                <a:latin typeface="Times New Roman" pitchFamily="18" charset="0"/>
                <a:cs typeface="Times New Roman" pitchFamily="18" charset="0"/>
              </a:rPr>
              <a:t>3.2 сая.тн</a:t>
            </a:r>
            <a:r>
              <a:rPr lang="en-US" sz="1600" b="1" dirty="0" smtClean="0">
                <a:latin typeface="Times New Roman" pitchFamily="18" charset="0"/>
                <a:cs typeface="Times New Roman" pitchFamily="18" charset="0"/>
              </a:rPr>
              <a:t> -</a:t>
            </a:r>
            <a:endParaRPr lang="en-US" sz="1600" b="1" dirty="0">
              <a:latin typeface="Times New Roman" pitchFamily="18" charset="0"/>
              <a:cs typeface="Times New Roman" pitchFamily="18" charset="0"/>
            </a:endParaRPr>
          </a:p>
        </p:txBody>
      </p:sp>
      <p:sp>
        <p:nvSpPr>
          <p:cNvPr id="9" name="TextBox 8"/>
          <p:cNvSpPr txBox="1"/>
          <p:nvPr/>
        </p:nvSpPr>
        <p:spPr>
          <a:xfrm>
            <a:off x="0" y="3286124"/>
            <a:ext cx="1214446" cy="338554"/>
          </a:xfrm>
          <a:prstGeom prst="rect">
            <a:avLst/>
          </a:prstGeom>
          <a:noFill/>
        </p:spPr>
        <p:txBody>
          <a:bodyPr wrap="square" rtlCol="0">
            <a:spAutoFit/>
          </a:bodyPr>
          <a:lstStyle/>
          <a:p>
            <a:r>
              <a:rPr lang="mn-MN" sz="1600" b="1" dirty="0" smtClean="0">
                <a:latin typeface="Times New Roman" pitchFamily="18" charset="0"/>
                <a:cs typeface="Times New Roman" pitchFamily="18" charset="0"/>
              </a:rPr>
              <a:t>1.1 сая.тн</a:t>
            </a:r>
            <a:r>
              <a:rPr lang="en-US" sz="1600" b="1" dirty="0" smtClean="0">
                <a:latin typeface="Times New Roman" pitchFamily="18" charset="0"/>
                <a:cs typeface="Times New Roman" pitchFamily="18" charset="0"/>
              </a:rPr>
              <a:t>-</a:t>
            </a:r>
            <a:endParaRPr lang="en-US" sz="1600" b="1" dirty="0">
              <a:latin typeface="Times New Roman" pitchFamily="18" charset="0"/>
              <a:cs typeface="Times New Roman" pitchFamily="18" charset="0"/>
            </a:endParaRPr>
          </a:p>
        </p:txBody>
      </p:sp>
      <p:sp>
        <p:nvSpPr>
          <p:cNvPr id="10" name="TextBox 9"/>
          <p:cNvSpPr txBox="1"/>
          <p:nvPr/>
        </p:nvSpPr>
        <p:spPr>
          <a:xfrm>
            <a:off x="7358082" y="4786322"/>
            <a:ext cx="1214446" cy="307777"/>
          </a:xfrm>
          <a:prstGeom prst="rect">
            <a:avLst/>
          </a:prstGeom>
          <a:noFill/>
        </p:spPr>
        <p:txBody>
          <a:bodyPr wrap="square" rtlCol="0">
            <a:spAutoFit/>
          </a:bodyPr>
          <a:lstStyle/>
          <a:p>
            <a:r>
              <a:rPr lang="mn-MN" sz="1400" b="1" dirty="0" smtClean="0">
                <a:latin typeface="Times New Roman" pitchFamily="18" charset="0"/>
                <a:cs typeface="Times New Roman" pitchFamily="18" charset="0"/>
              </a:rPr>
              <a:t>3.3 сая.тн -</a:t>
            </a:r>
            <a:endParaRPr lang="en-US" sz="1400" b="1" dirty="0">
              <a:latin typeface="Times New Roman" pitchFamily="18" charset="0"/>
              <a:cs typeface="Times New Roman" pitchFamily="18" charset="0"/>
            </a:endParaRPr>
          </a:p>
        </p:txBody>
      </p:sp>
      <p:sp>
        <p:nvSpPr>
          <p:cNvPr id="14" name="TextBox 13"/>
          <p:cNvSpPr txBox="1"/>
          <p:nvPr/>
        </p:nvSpPr>
        <p:spPr>
          <a:xfrm>
            <a:off x="5000628" y="5000636"/>
            <a:ext cx="1214446" cy="307777"/>
          </a:xfrm>
          <a:prstGeom prst="rect">
            <a:avLst/>
          </a:prstGeom>
          <a:noFill/>
        </p:spPr>
        <p:txBody>
          <a:bodyPr wrap="square" rtlCol="0">
            <a:spAutoFit/>
          </a:bodyPr>
          <a:lstStyle/>
          <a:p>
            <a:r>
              <a:rPr lang="mn-MN" sz="1400" b="1" dirty="0" smtClean="0">
                <a:latin typeface="Times New Roman" pitchFamily="18" charset="0"/>
                <a:cs typeface="Times New Roman" pitchFamily="18" charset="0"/>
              </a:rPr>
              <a:t>1.8 сая.тн -</a:t>
            </a:r>
            <a:endParaRPr lang="en-US" sz="1400" b="1" dirty="0">
              <a:latin typeface="Times New Roman" pitchFamily="18" charset="0"/>
              <a:cs typeface="Times New Roman" pitchFamily="18" charset="0"/>
            </a:endParaRPr>
          </a:p>
        </p:txBody>
      </p:sp>
      <p:sp>
        <p:nvSpPr>
          <p:cNvPr id="15" name="TextBox 14"/>
          <p:cNvSpPr txBox="1"/>
          <p:nvPr/>
        </p:nvSpPr>
        <p:spPr>
          <a:xfrm>
            <a:off x="4714876" y="4192793"/>
            <a:ext cx="1214446" cy="307777"/>
          </a:xfrm>
          <a:prstGeom prst="rect">
            <a:avLst/>
          </a:prstGeom>
          <a:noFill/>
        </p:spPr>
        <p:txBody>
          <a:bodyPr wrap="square" rtlCol="0">
            <a:spAutoFit/>
          </a:bodyPr>
          <a:lstStyle/>
          <a:p>
            <a:r>
              <a:rPr lang="mn-MN" sz="1400" b="1" dirty="0" smtClean="0">
                <a:effectLst>
                  <a:outerShdw blurRad="38100" dist="38100" dir="2700000" algn="tl">
                    <a:srgbClr val="000000">
                      <a:alpha val="43137"/>
                    </a:srgbClr>
                  </a:outerShdw>
                </a:effectLst>
                <a:latin typeface="Times New Roman" pitchFamily="18" charset="0"/>
                <a:cs typeface="Times New Roman" pitchFamily="18" charset="0"/>
              </a:rPr>
              <a:t>0.6 сая.тн</a:t>
            </a:r>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ox(i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My WORKS\My Documents\Ajil\2013\Mineral commodity\Fluorspar\CaF_noots2.jpg"/>
          <p:cNvPicPr>
            <a:picLocks noChangeAspect="1" noChangeArrowheads="1"/>
          </p:cNvPicPr>
          <p:nvPr/>
        </p:nvPicPr>
        <p:blipFill>
          <a:blip r:embed="rId2" cstate="print">
            <a:lum bright="-10000" contrast="-10000"/>
            <a:extLst>
              <a:ext uri="{28A0092B-C50C-407E-A947-70E740481C1C}">
                <a14:useLocalDpi xmlns:a14="http://schemas.microsoft.com/office/drawing/2010/main" xmlns="" val="0"/>
              </a:ext>
            </a:extLst>
          </a:blip>
          <a:srcRect l="10051" t="9095" r="13265" b="8644"/>
          <a:stretch>
            <a:fillRect/>
          </a:stretch>
        </p:blipFill>
        <p:spPr bwMode="auto">
          <a:xfrm>
            <a:off x="214282" y="237741"/>
            <a:ext cx="8715436" cy="6263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 name="Picture 5" descr="D:\My WORKS\My Documents\Ajil\2013\Mineral commodity\Fluorspar\CaF_noots2.jpg"/>
          <p:cNvPicPr>
            <a:picLocks noChangeAspect="1" noChangeArrowheads="1"/>
          </p:cNvPicPr>
          <p:nvPr/>
        </p:nvPicPr>
        <p:blipFill>
          <a:blip r:embed="rId2" cstate="print">
            <a:lum/>
            <a:extLst>
              <a:ext uri="{28A0092B-C50C-407E-A947-70E740481C1C}">
                <a14:useLocalDpi xmlns:a14="http://schemas.microsoft.com/office/drawing/2010/main" xmlns="" val="0"/>
              </a:ext>
            </a:extLst>
          </a:blip>
          <a:srcRect l="80664" t="70545" r="5582" b="7961"/>
          <a:stretch>
            <a:fillRect/>
          </a:stretch>
        </p:blipFill>
        <p:spPr bwMode="auto">
          <a:xfrm>
            <a:off x="6488334" y="3942240"/>
            <a:ext cx="2404146" cy="258310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35753" y="6110049"/>
            <a:ext cx="4786346" cy="338554"/>
          </a:xfrm>
          <a:prstGeom prst="rect">
            <a:avLst/>
          </a:prstGeom>
          <a:noFill/>
        </p:spPr>
        <p:txBody>
          <a:bodyPr wrap="square" rtlCol="0">
            <a:spAutoFit/>
          </a:bodyPr>
          <a:lstStyle/>
          <a:p>
            <a:pPr algn="just"/>
            <a:r>
              <a:rPr lang="mn-MN" sz="1600" dirty="0" smtClean="0">
                <a:solidFill>
                  <a:schemeClr val="bg1">
                    <a:lumMod val="60000"/>
                    <a:lumOff val="40000"/>
                  </a:schemeClr>
                </a:solidFill>
                <a:latin typeface="Times New Roman" pitchFamily="18" charset="0"/>
                <a:cs typeface="Times New Roman" pitchFamily="18" charset="0"/>
              </a:rPr>
              <a:t>Эх сурвалж: АМГ. </a:t>
            </a:r>
            <a:endParaRPr lang="en-US" sz="1600" dirty="0">
              <a:solidFill>
                <a:schemeClr val="bg1">
                  <a:lumMod val="60000"/>
                  <a:lumOff val="40000"/>
                </a:schemeClr>
              </a:solidFill>
              <a:latin typeface="Times New Roman" pitchFamily="18" charset="0"/>
              <a:cs typeface="Times New Roman" pitchFamily="18" charset="0"/>
            </a:endParaRPr>
          </a:p>
        </p:txBody>
      </p:sp>
      <p:sp>
        <p:nvSpPr>
          <p:cNvPr id="7" name="TextBox 6"/>
          <p:cNvSpPr txBox="1"/>
          <p:nvPr/>
        </p:nvSpPr>
        <p:spPr>
          <a:xfrm>
            <a:off x="6588224" y="1772816"/>
            <a:ext cx="1928794" cy="338554"/>
          </a:xfrm>
          <a:prstGeom prst="rect">
            <a:avLst/>
          </a:prstGeom>
          <a:noFill/>
        </p:spPr>
        <p:txBody>
          <a:bodyPr wrap="square" rtlCol="0">
            <a:spAutoFit/>
          </a:bodyPr>
          <a:lstStyle/>
          <a:p>
            <a:pPr algn="ctr"/>
            <a:r>
              <a:rPr lang="mn-MN" sz="1600" b="1" dirty="0" smtClean="0">
                <a:solidFill>
                  <a:srgbClr val="002060"/>
                </a:solidFill>
                <a:latin typeface="Times New Roman" pitchFamily="18" charset="0"/>
                <a:cs typeface="Times New Roman" pitchFamily="18" charset="0"/>
              </a:rPr>
              <a:t>Дорнод: 0,7% </a:t>
            </a:r>
            <a:endParaRPr lang="en-US" sz="1600" b="1" dirty="0">
              <a:solidFill>
                <a:srgbClr val="002060"/>
              </a:solidFill>
              <a:latin typeface="Times New Roman" pitchFamily="18" charset="0"/>
              <a:cs typeface="Times New Roman" pitchFamily="18" charset="0"/>
            </a:endParaRPr>
          </a:p>
        </p:txBody>
      </p:sp>
      <p:sp>
        <p:nvSpPr>
          <p:cNvPr id="8" name="TextBox 7"/>
          <p:cNvSpPr txBox="1"/>
          <p:nvPr/>
        </p:nvSpPr>
        <p:spPr>
          <a:xfrm>
            <a:off x="6171598" y="3068960"/>
            <a:ext cx="1928794" cy="338554"/>
          </a:xfrm>
          <a:prstGeom prst="rect">
            <a:avLst/>
          </a:prstGeom>
          <a:noFill/>
        </p:spPr>
        <p:txBody>
          <a:bodyPr wrap="square" rtlCol="0">
            <a:spAutoFit/>
          </a:bodyPr>
          <a:lstStyle/>
          <a:p>
            <a:pPr algn="ctr"/>
            <a:r>
              <a:rPr lang="mn-MN" sz="1600" b="1" dirty="0" smtClean="0">
                <a:solidFill>
                  <a:srgbClr val="002060"/>
                </a:solidFill>
                <a:latin typeface="Times New Roman" pitchFamily="18" charset="0"/>
                <a:cs typeface="Times New Roman" pitchFamily="18" charset="0"/>
              </a:rPr>
              <a:t>Сүхбаатар: 3,4% </a:t>
            </a:r>
            <a:endParaRPr lang="en-US" sz="1600" b="1" dirty="0">
              <a:solidFill>
                <a:srgbClr val="002060"/>
              </a:solidFill>
              <a:latin typeface="Times New Roman" pitchFamily="18" charset="0"/>
              <a:cs typeface="Times New Roman" pitchFamily="18" charset="0"/>
            </a:endParaRPr>
          </a:p>
        </p:txBody>
      </p:sp>
      <p:sp>
        <p:nvSpPr>
          <p:cNvPr id="9" name="TextBox 8"/>
          <p:cNvSpPr txBox="1"/>
          <p:nvPr/>
        </p:nvSpPr>
        <p:spPr>
          <a:xfrm>
            <a:off x="4139952" y="2843644"/>
            <a:ext cx="1928794" cy="369332"/>
          </a:xfrm>
          <a:prstGeom prst="rect">
            <a:avLst/>
          </a:prstGeom>
          <a:noFill/>
        </p:spPr>
        <p:txBody>
          <a:bodyPr wrap="square" rtlCol="0">
            <a:spAutoFit/>
          </a:bodyPr>
          <a:lstStyle/>
          <a:p>
            <a:pPr algn="ctr"/>
            <a:r>
              <a:rPr lang="mn-MN" b="1" dirty="0" smtClean="0">
                <a:solidFill>
                  <a:srgbClr val="C00000"/>
                </a:solidFill>
                <a:latin typeface="Times New Roman" pitchFamily="18" charset="0"/>
                <a:cs typeface="Times New Roman" pitchFamily="18" charset="0"/>
              </a:rPr>
              <a:t>Хэнтий: 32% </a:t>
            </a:r>
            <a:endParaRPr lang="en-US" b="1" dirty="0">
              <a:solidFill>
                <a:srgbClr val="C00000"/>
              </a:solidFill>
              <a:latin typeface="Times New Roman" pitchFamily="18" charset="0"/>
              <a:cs typeface="Times New Roman" pitchFamily="18" charset="0"/>
            </a:endParaRPr>
          </a:p>
        </p:txBody>
      </p:sp>
      <p:sp>
        <p:nvSpPr>
          <p:cNvPr id="10" name="TextBox 9"/>
          <p:cNvSpPr txBox="1"/>
          <p:nvPr/>
        </p:nvSpPr>
        <p:spPr>
          <a:xfrm>
            <a:off x="4214810" y="4715852"/>
            <a:ext cx="2000264" cy="646331"/>
          </a:xfrm>
          <a:prstGeom prst="rect">
            <a:avLst/>
          </a:prstGeom>
          <a:noFill/>
        </p:spPr>
        <p:txBody>
          <a:bodyPr wrap="square" rtlCol="0">
            <a:spAutoFit/>
          </a:bodyPr>
          <a:lstStyle/>
          <a:p>
            <a:pPr algn="ctr"/>
            <a:r>
              <a:rPr lang="mn-MN" b="1" dirty="0" smtClean="0">
                <a:solidFill>
                  <a:srgbClr val="C00000"/>
                </a:solidFill>
                <a:latin typeface="Times New Roman" pitchFamily="18" charset="0"/>
                <a:cs typeface="Times New Roman" pitchFamily="18" charset="0"/>
              </a:rPr>
              <a:t>Дорноговь: 40,4% </a:t>
            </a:r>
            <a:endParaRPr lang="en-US" b="1" dirty="0">
              <a:solidFill>
                <a:srgbClr val="C00000"/>
              </a:solidFill>
              <a:latin typeface="Times New Roman" pitchFamily="18" charset="0"/>
              <a:cs typeface="Times New Roman" pitchFamily="18" charset="0"/>
            </a:endParaRPr>
          </a:p>
        </p:txBody>
      </p:sp>
      <p:sp>
        <p:nvSpPr>
          <p:cNvPr id="11" name="TextBox 10"/>
          <p:cNvSpPr txBox="1"/>
          <p:nvPr/>
        </p:nvSpPr>
        <p:spPr>
          <a:xfrm>
            <a:off x="251520" y="5547061"/>
            <a:ext cx="1928794" cy="338554"/>
          </a:xfrm>
          <a:prstGeom prst="rect">
            <a:avLst/>
          </a:prstGeom>
          <a:noFill/>
        </p:spPr>
        <p:txBody>
          <a:bodyPr wrap="square" rtlCol="0">
            <a:spAutoFit/>
          </a:bodyPr>
          <a:lstStyle/>
          <a:p>
            <a:pPr algn="ctr"/>
            <a:r>
              <a:rPr lang="mn-MN" sz="1600" b="1" dirty="0" smtClean="0">
                <a:solidFill>
                  <a:srgbClr val="002060"/>
                </a:solidFill>
                <a:latin typeface="Times New Roman" pitchFamily="18" charset="0"/>
                <a:cs typeface="Times New Roman" pitchFamily="18" charset="0"/>
              </a:rPr>
              <a:t>Өмнөговь: 10% </a:t>
            </a:r>
            <a:endParaRPr lang="en-US" sz="1600" b="1" dirty="0">
              <a:solidFill>
                <a:srgbClr val="002060"/>
              </a:solidFill>
              <a:latin typeface="Times New Roman" pitchFamily="18" charset="0"/>
              <a:cs typeface="Times New Roman" pitchFamily="18" charset="0"/>
            </a:endParaRPr>
          </a:p>
        </p:txBody>
      </p:sp>
      <p:sp>
        <p:nvSpPr>
          <p:cNvPr id="12" name="TextBox 11"/>
          <p:cNvSpPr txBox="1"/>
          <p:nvPr/>
        </p:nvSpPr>
        <p:spPr>
          <a:xfrm>
            <a:off x="1563086" y="4283804"/>
            <a:ext cx="1928794" cy="369332"/>
          </a:xfrm>
          <a:prstGeom prst="rect">
            <a:avLst/>
          </a:prstGeom>
          <a:noFill/>
        </p:spPr>
        <p:txBody>
          <a:bodyPr wrap="square" rtlCol="0">
            <a:spAutoFit/>
          </a:bodyPr>
          <a:lstStyle/>
          <a:p>
            <a:pPr algn="ctr"/>
            <a:r>
              <a:rPr lang="mn-MN" b="1" dirty="0" smtClean="0">
                <a:solidFill>
                  <a:srgbClr val="C00000"/>
                </a:solidFill>
                <a:latin typeface="Times New Roman" pitchFamily="18" charset="0"/>
                <a:cs typeface="Times New Roman" pitchFamily="18" charset="0"/>
              </a:rPr>
              <a:t>Дундговь: 11% </a:t>
            </a:r>
            <a:endParaRPr lang="en-US" b="1" dirty="0">
              <a:solidFill>
                <a:srgbClr val="C00000"/>
              </a:solidFill>
              <a:latin typeface="Times New Roman" pitchFamily="18" charset="0"/>
              <a:cs typeface="Times New Roman" pitchFamily="18" charset="0"/>
            </a:endParaRPr>
          </a:p>
        </p:txBody>
      </p:sp>
      <p:sp>
        <p:nvSpPr>
          <p:cNvPr id="13" name="TextBox 12"/>
          <p:cNvSpPr txBox="1"/>
          <p:nvPr/>
        </p:nvSpPr>
        <p:spPr>
          <a:xfrm>
            <a:off x="2000264" y="2832417"/>
            <a:ext cx="1928794" cy="338554"/>
          </a:xfrm>
          <a:prstGeom prst="rect">
            <a:avLst/>
          </a:prstGeom>
          <a:noFill/>
        </p:spPr>
        <p:txBody>
          <a:bodyPr wrap="square" rtlCol="0">
            <a:spAutoFit/>
          </a:bodyPr>
          <a:lstStyle/>
          <a:p>
            <a:pPr algn="ctr"/>
            <a:r>
              <a:rPr lang="mn-MN" sz="1600" b="1" dirty="0" smtClean="0">
                <a:solidFill>
                  <a:srgbClr val="002060"/>
                </a:solidFill>
                <a:latin typeface="Times New Roman" pitchFamily="18" charset="0"/>
                <a:cs typeface="Times New Roman" pitchFamily="18" charset="0"/>
              </a:rPr>
              <a:t>Төв: 2,3% </a:t>
            </a:r>
            <a:endParaRPr lang="en-US" sz="1600" b="1" dirty="0">
              <a:solidFill>
                <a:srgbClr val="002060"/>
              </a:solidFill>
              <a:latin typeface="Times New Roman" pitchFamily="18" charset="0"/>
              <a:cs typeface="Times New Roman" pitchFamily="18" charset="0"/>
            </a:endParaRPr>
          </a:p>
        </p:txBody>
      </p:sp>
      <p:sp>
        <p:nvSpPr>
          <p:cNvPr id="14" name="TextBox 13"/>
          <p:cNvSpPr txBox="1"/>
          <p:nvPr/>
        </p:nvSpPr>
        <p:spPr>
          <a:xfrm>
            <a:off x="122926" y="3708309"/>
            <a:ext cx="1928794" cy="338554"/>
          </a:xfrm>
          <a:prstGeom prst="rect">
            <a:avLst/>
          </a:prstGeom>
          <a:noFill/>
        </p:spPr>
        <p:txBody>
          <a:bodyPr wrap="square" rtlCol="0">
            <a:spAutoFit/>
          </a:bodyPr>
          <a:lstStyle/>
          <a:p>
            <a:pPr algn="ctr"/>
            <a:r>
              <a:rPr lang="mn-MN" sz="1600" b="1" dirty="0" smtClean="0">
                <a:solidFill>
                  <a:srgbClr val="002060"/>
                </a:solidFill>
                <a:latin typeface="Times New Roman" pitchFamily="18" charset="0"/>
                <a:cs typeface="Times New Roman" pitchFamily="18" charset="0"/>
              </a:rPr>
              <a:t>Өвөрхангай: 0,2% </a:t>
            </a:r>
            <a:endParaRPr lang="en-US" sz="1600" b="1" dirty="0">
              <a:solidFill>
                <a:srgbClr val="002060"/>
              </a:solidFill>
              <a:latin typeface="Times New Roman" pitchFamily="18" charset="0"/>
              <a:cs typeface="Times New Roman" pitchFamily="18" charset="0"/>
            </a:endParaRPr>
          </a:p>
        </p:txBody>
      </p:sp>
      <p:pic>
        <p:nvPicPr>
          <p:cNvPr id="15" name="Picture 5" descr="D:\My WORKS\My Documents\Ajil\2013\Mineral commodity\Fluorspar\CaF_noots2.jpg"/>
          <p:cNvPicPr>
            <a:picLocks noChangeAspect="1" noChangeArrowheads="1"/>
          </p:cNvPicPr>
          <p:nvPr/>
        </p:nvPicPr>
        <p:blipFill>
          <a:blip r:embed="rId2" cstate="print">
            <a:lum/>
            <a:extLst>
              <a:ext uri="{28A0092B-C50C-407E-A947-70E740481C1C}">
                <a14:useLocalDpi xmlns:a14="http://schemas.microsoft.com/office/drawing/2010/main" xmlns="" val="0"/>
              </a:ext>
            </a:extLst>
          </a:blip>
          <a:srcRect l="3099" t="6833" r="67510" b="71793"/>
          <a:stretch>
            <a:fillRect/>
          </a:stretch>
        </p:blipFill>
        <p:spPr bwMode="auto">
          <a:xfrm>
            <a:off x="214282" y="260649"/>
            <a:ext cx="2714644" cy="135732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5" descr="D:\My WORKS\My Documents\Ajil\2013\Mineral commodity\Fluorspar\CaF_noots2.jpg"/>
          <p:cNvPicPr>
            <a:picLocks noChangeAspect="1" noChangeArrowheads="1"/>
          </p:cNvPicPr>
          <p:nvPr/>
        </p:nvPicPr>
        <p:blipFill>
          <a:blip r:embed="rId2" cstate="print">
            <a:lum/>
            <a:extLst>
              <a:ext uri="{28A0092B-C50C-407E-A947-70E740481C1C}">
                <a14:useLocalDpi xmlns:a14="http://schemas.microsoft.com/office/drawing/2010/main" xmlns="" val="0"/>
              </a:ext>
            </a:extLst>
          </a:blip>
          <a:srcRect l="36067" t="5708" r="35895" b="87964"/>
          <a:stretch>
            <a:fillRect/>
          </a:stretch>
        </p:blipFill>
        <p:spPr bwMode="auto">
          <a:xfrm>
            <a:off x="2843808" y="260649"/>
            <a:ext cx="4621415" cy="7171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97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Autofit/>
          </a:bodyPr>
          <a:lstStyle/>
          <a:p>
            <a:pPr algn="ctr"/>
            <a:r>
              <a:rPr lang="mn-MN" sz="2400" b="1" dirty="0">
                <a:effectLst>
                  <a:outerShdw blurRad="38100" dist="38100" dir="2700000" algn="tl">
                    <a:srgbClr val="000000">
                      <a:alpha val="43137"/>
                    </a:srgbClr>
                  </a:outerShdw>
                </a:effectLst>
                <a:latin typeface="Times New Roman" pitchFamily="18" charset="0"/>
                <a:cs typeface="Times New Roman" pitchFamily="18" charset="0"/>
              </a:rPr>
              <a:t>МОНГОЛ УЛСЫН ХАЙЛУУР ЖОНШНЫ ҮЙЛДВЭРЛЭЛИЙН </a:t>
            </a:r>
            <a:r>
              <a:rPr lang="mn-MN" sz="2400" dirty="0" smtClean="0">
                <a:effectLst>
                  <a:outerShdw blurRad="38100" dist="38100" dir="2700000" algn="tl">
                    <a:srgbClr val="000000">
                      <a:alpha val="43137"/>
                    </a:srgbClr>
                  </a:outerShdw>
                </a:effectLst>
                <a:latin typeface="Times New Roman" pitchFamily="18" charset="0"/>
                <a:cs typeface="Times New Roman" pitchFamily="18" charset="0"/>
              </a:rPr>
              <a:t>ХҮЧИН ЧАДАЛ</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Content Placeholder 7"/>
          <p:cNvSpPr>
            <a:spLocks noGrp="1"/>
          </p:cNvSpPr>
          <p:nvPr>
            <p:ph sz="quarter" idx="4"/>
          </p:nvPr>
        </p:nvSpPr>
        <p:spPr>
          <a:xfrm>
            <a:off x="4800600" y="1882552"/>
            <a:ext cx="4057680" cy="1760762"/>
          </a:xfrm>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pPr marL="528638" indent="-342900" algn="just">
              <a:buSzPct val="100000"/>
              <a:buFont typeface="Wingdings" pitchFamily="2" charset="2"/>
              <a:buChar char="ü"/>
            </a:pPr>
            <a:r>
              <a:rPr lang="mn-MN" sz="2400" dirty="0" smtClean="0">
                <a:latin typeface="Times New Roman" pitchFamily="18" charset="0"/>
                <a:cs typeface="Times New Roman" pitchFamily="18" charset="0"/>
              </a:rPr>
              <a:t>Ашиглалтад орсон – 8, </a:t>
            </a:r>
            <a:endParaRPr lang="mn-MN" sz="2400" dirty="0">
              <a:latin typeface="Times New Roman" pitchFamily="18" charset="0"/>
              <a:cs typeface="Times New Roman" pitchFamily="18" charset="0"/>
            </a:endParaRPr>
          </a:p>
          <a:p>
            <a:pPr marL="528638" indent="-342900">
              <a:buSzPct val="100000"/>
              <a:buFont typeface="Wingdings" pitchFamily="2" charset="2"/>
              <a:buChar char="ü"/>
            </a:pPr>
            <a:r>
              <a:rPr lang="mn-MN" sz="2400" dirty="0">
                <a:latin typeface="Times New Roman" pitchFamily="18" charset="0"/>
                <a:cs typeface="Times New Roman" pitchFamily="18" charset="0"/>
              </a:rPr>
              <a:t>2014-2015 </a:t>
            </a:r>
            <a:r>
              <a:rPr lang="mn-MN" sz="2400" dirty="0" smtClean="0">
                <a:latin typeface="Times New Roman" pitchFamily="18" charset="0"/>
                <a:cs typeface="Times New Roman" pitchFamily="18" charset="0"/>
              </a:rPr>
              <a:t>онд ашиглалтад орох – 7,</a:t>
            </a:r>
          </a:p>
          <a:p>
            <a:pPr marL="528638" indent="-342900">
              <a:buSzPct val="100000"/>
              <a:buFont typeface="Wingdings" pitchFamily="2" charset="2"/>
              <a:buChar char="ü"/>
            </a:pPr>
            <a:r>
              <a:rPr lang="mn-MN" sz="2400" dirty="0" smtClean="0">
                <a:latin typeface="Times New Roman" pitchFamily="18" charset="0"/>
                <a:cs typeface="Times New Roman" pitchFamily="18" charset="0"/>
              </a:rPr>
              <a:t>2016-2017 онд ашиглалтад орох – 2.</a:t>
            </a:r>
          </a:p>
        </p:txBody>
      </p:sp>
      <p:sp>
        <p:nvSpPr>
          <p:cNvPr id="4" name="Text Placeholder 3"/>
          <p:cNvSpPr>
            <a:spLocks noGrp="1"/>
          </p:cNvSpPr>
          <p:nvPr>
            <p:ph type="body" sz="quarter" idx="1"/>
          </p:nvPr>
        </p:nvSpPr>
        <p:spPr>
          <a:xfrm>
            <a:off x="609600" y="1196752"/>
            <a:ext cx="3886200" cy="640080"/>
          </a:xfrm>
        </p:spPr>
        <p:txBody>
          <a:bodyPr/>
          <a:lstStyle/>
          <a:p>
            <a:r>
              <a:rPr lang="mn-MN" dirty="0" smtClean="0">
                <a:latin typeface="Times New Roman" pitchFamily="18" charset="0"/>
                <a:cs typeface="Times New Roman" pitchFamily="18" charset="0"/>
              </a:rPr>
              <a:t>УУРХАЙ:</a:t>
            </a:r>
            <a:endParaRPr lang="en-US" dirty="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4429124" y="1196752"/>
            <a:ext cx="4257676" cy="640080"/>
          </a:xfrm>
        </p:spPr>
        <p:txBody>
          <a:bodyPr/>
          <a:lstStyle/>
          <a:p>
            <a:r>
              <a:rPr lang="mn-MN" dirty="0" smtClean="0">
                <a:latin typeface="Times New Roman" pitchFamily="18" charset="0"/>
                <a:cs typeface="Times New Roman" pitchFamily="18" charset="0"/>
              </a:rPr>
              <a:t>БАЯЖУУЛАХ ҮЙЛДВЭР:</a:t>
            </a:r>
            <a:endParaRPr lang="en-US" dirty="0">
              <a:latin typeface="Times New Roman" pitchFamily="18" charset="0"/>
              <a:cs typeface="Times New Roman" pitchFamily="18" charset="0"/>
            </a:endParaRPr>
          </a:p>
        </p:txBody>
      </p:sp>
      <p:sp>
        <p:nvSpPr>
          <p:cNvPr id="9" name="Content Placeholder 7"/>
          <p:cNvSpPr txBox="1">
            <a:spLocks/>
          </p:cNvSpPr>
          <p:nvPr/>
        </p:nvSpPr>
        <p:spPr>
          <a:xfrm>
            <a:off x="613792" y="1884040"/>
            <a:ext cx="3743894" cy="1973588"/>
          </a:xfrm>
          <a:prstGeom prst="rect">
            <a:avLst/>
          </a:prstGeom>
        </p:spPr>
        <p:style>
          <a:lnRef idx="0">
            <a:schemeClr val="accent6"/>
          </a:lnRef>
          <a:fillRef idx="3">
            <a:schemeClr val="accent6"/>
          </a:fillRef>
          <a:effectRef idx="3">
            <a:schemeClr val="accent6"/>
          </a:effectRef>
          <a:fontRef idx="minor">
            <a:schemeClr val="lt1"/>
          </a:fontRef>
        </p:style>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465138" algn="just">
              <a:buNone/>
            </a:pPr>
            <a:r>
              <a:rPr lang="mn-MN" sz="2000" dirty="0" smtClean="0">
                <a:latin typeface="Times New Roman" pitchFamily="18" charset="0"/>
                <a:cs typeface="Times New Roman" pitchFamily="18" charset="0"/>
              </a:rPr>
              <a:t>ТЭЗҮ </a:t>
            </a:r>
            <a:r>
              <a:rPr lang="mn-MN" sz="2000" dirty="0">
                <a:latin typeface="Times New Roman" pitchFamily="18" charset="0"/>
                <a:cs typeface="Times New Roman" pitchFamily="18" charset="0"/>
              </a:rPr>
              <a:t>боловсруулан батлуулсан </a:t>
            </a:r>
            <a:r>
              <a:rPr lang="mn-MN" sz="2000" dirty="0" smtClean="0">
                <a:latin typeface="Times New Roman" pitchFamily="18" charset="0"/>
                <a:cs typeface="Times New Roman" pitchFamily="18" charset="0"/>
              </a:rPr>
              <a:t>4</a:t>
            </a:r>
            <a:r>
              <a:rPr lang="en-US" sz="2000" dirty="0" smtClean="0">
                <a:latin typeface="Times New Roman" pitchFamily="18" charset="0"/>
                <a:cs typeface="Times New Roman" pitchFamily="18" charset="0"/>
              </a:rPr>
              <a:t>3</a:t>
            </a:r>
            <a:r>
              <a:rPr lang="mn-MN" sz="2000" dirty="0" smtClean="0">
                <a:latin typeface="Times New Roman" pitchFamily="18" charset="0"/>
                <a:cs typeface="Times New Roman" pitchFamily="18" charset="0"/>
              </a:rPr>
              <a:t> </a:t>
            </a:r>
            <a:r>
              <a:rPr lang="mn-MN" sz="2000" dirty="0">
                <a:latin typeface="Times New Roman" pitchFamily="18" charset="0"/>
                <a:cs typeface="Times New Roman" pitchFamily="18" charset="0"/>
              </a:rPr>
              <a:t>аж ахуйн нэгжийн төлөвлөсөн олборлолтын хүчин чадал </a:t>
            </a:r>
            <a:r>
              <a:rPr lang="mn-M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1.8 </a:t>
            </a:r>
            <a:r>
              <a:rPr lang="mn-MN" sz="2000" dirty="0">
                <a:latin typeface="Times New Roman" pitchFamily="18" charset="0"/>
                <a:cs typeface="Times New Roman" pitchFamily="18" charset="0"/>
              </a:rPr>
              <a:t>сая тонн.</a:t>
            </a:r>
          </a:p>
        </p:txBody>
      </p:sp>
      <p:graphicFrame>
        <p:nvGraphicFramePr>
          <p:cNvPr id="10" name="Table 9"/>
          <p:cNvGraphicFramePr>
            <a:graphicFrameLocks noGrp="1"/>
          </p:cNvGraphicFramePr>
          <p:nvPr>
            <p:extLst>
              <p:ext uri="{D42A27DB-BD31-4B8C-83A1-F6EECF244321}">
                <p14:modId xmlns:p14="http://schemas.microsoft.com/office/powerpoint/2010/main" xmlns="" val="2213831471"/>
              </p:ext>
            </p:extLst>
          </p:nvPr>
        </p:nvGraphicFramePr>
        <p:xfrm>
          <a:off x="928662" y="4217305"/>
          <a:ext cx="7500990" cy="1900895"/>
        </p:xfrm>
        <a:graphic>
          <a:graphicData uri="http://schemas.openxmlformats.org/drawingml/2006/table">
            <a:tbl>
              <a:tblPr firstRow="1" bandRow="1">
                <a:tableStyleId>{10A1B5D5-9B99-4C35-A422-299274C87663}</a:tableStyleId>
              </a:tblPr>
              <a:tblGrid>
                <a:gridCol w="1542501"/>
                <a:gridCol w="896054"/>
                <a:gridCol w="821383"/>
                <a:gridCol w="821383"/>
                <a:gridCol w="821383"/>
                <a:gridCol w="821383"/>
                <a:gridCol w="746712"/>
                <a:gridCol w="1030191"/>
              </a:tblGrid>
              <a:tr h="1061242">
                <a:tc>
                  <a:txBody>
                    <a:bodyPr/>
                    <a:lstStyle/>
                    <a:p>
                      <a:pPr algn="ctr"/>
                      <a:r>
                        <a:rPr lang="mn-MN" sz="1400" dirty="0" smtClean="0">
                          <a:solidFill>
                            <a:schemeClr val="tx1"/>
                          </a:solidFill>
                        </a:rPr>
                        <a:t>Хүдэр</a:t>
                      </a:r>
                      <a:r>
                        <a:rPr lang="mn-MN" sz="1400" baseline="0" dirty="0" smtClean="0">
                          <a:solidFill>
                            <a:schemeClr val="tx1"/>
                          </a:solidFill>
                        </a:rPr>
                        <a:t> олборлон баяжуулах хүчин чадал</a:t>
                      </a:r>
                    </a:p>
                    <a:p>
                      <a:pPr algn="ctr"/>
                      <a:r>
                        <a:rPr lang="en-US" sz="1400" dirty="0" smtClean="0">
                          <a:solidFill>
                            <a:schemeClr val="tx1"/>
                          </a:solidFill>
                        </a:rPr>
                        <a:t>(</a:t>
                      </a:r>
                      <a:r>
                        <a:rPr lang="mn-MN" sz="1400" dirty="0" smtClean="0">
                          <a:solidFill>
                            <a:schemeClr val="tx1"/>
                          </a:solidFill>
                        </a:rPr>
                        <a:t>мян.тн</a:t>
                      </a:r>
                      <a:r>
                        <a:rPr lang="en-US" sz="1400" dirty="0" smtClean="0">
                          <a:solidFill>
                            <a:schemeClr val="tx1"/>
                          </a:solidFill>
                        </a:rPr>
                        <a:t>)</a:t>
                      </a:r>
                      <a:endParaRPr lang="en-US" sz="1400" dirty="0">
                        <a:solidFill>
                          <a:schemeClr val="tx1"/>
                        </a:solidFill>
                        <a:latin typeface="Times New Roman" pitchFamily="18" charset="0"/>
                        <a:cs typeface="Times New Roman" pitchFamily="18" charset="0"/>
                      </a:endParaRPr>
                    </a:p>
                  </a:txBody>
                  <a:tcPr anchor="ctr"/>
                </a:tc>
                <a:tc>
                  <a:txBody>
                    <a:bodyPr/>
                    <a:lstStyle/>
                    <a:p>
                      <a:pPr algn="ctr"/>
                      <a:r>
                        <a:rPr lang="en-US" sz="1400" baseline="0" dirty="0" smtClean="0">
                          <a:solidFill>
                            <a:schemeClr val="tx1"/>
                          </a:solidFill>
                        </a:rPr>
                        <a:t>20</a:t>
                      </a:r>
                      <a:r>
                        <a:rPr lang="mn-MN" sz="1400" baseline="0" dirty="0" smtClean="0">
                          <a:solidFill>
                            <a:schemeClr val="tx1"/>
                          </a:solidFill>
                        </a:rPr>
                        <a:t> хүртэл</a:t>
                      </a:r>
                      <a:endParaRPr lang="en-US" sz="1400" dirty="0">
                        <a:solidFill>
                          <a:schemeClr val="tx1"/>
                        </a:solidFill>
                        <a:latin typeface="Times New Roman" pitchFamily="18" charset="0"/>
                        <a:cs typeface="Times New Roman" pitchFamily="18" charset="0"/>
                      </a:endParaRPr>
                    </a:p>
                  </a:txBody>
                  <a:tcPr vert="vert270" anchor="ctr"/>
                </a:tc>
                <a:tc>
                  <a:txBody>
                    <a:bodyPr/>
                    <a:lstStyle/>
                    <a:p>
                      <a:pPr algn="ctr"/>
                      <a:r>
                        <a:rPr lang="mn-MN" sz="1400" dirty="0" smtClean="0">
                          <a:solidFill>
                            <a:schemeClr val="tx1"/>
                          </a:solidFill>
                        </a:rPr>
                        <a:t>20-50</a:t>
                      </a:r>
                      <a:endParaRPr lang="en-US" sz="1400" dirty="0">
                        <a:solidFill>
                          <a:schemeClr val="tx1"/>
                        </a:solidFill>
                        <a:latin typeface="Times New Roman" pitchFamily="18" charset="0"/>
                        <a:cs typeface="Times New Roman" pitchFamily="18" charset="0"/>
                      </a:endParaRPr>
                    </a:p>
                  </a:txBody>
                  <a:tcPr vert="vert270" anchor="ctr"/>
                </a:tc>
                <a:tc>
                  <a:txBody>
                    <a:bodyPr/>
                    <a:lstStyle/>
                    <a:p>
                      <a:pPr algn="ctr"/>
                      <a:r>
                        <a:rPr lang="mn-MN" sz="1400" dirty="0" smtClean="0">
                          <a:solidFill>
                            <a:schemeClr val="tx1"/>
                          </a:solidFill>
                        </a:rPr>
                        <a:t>51-100</a:t>
                      </a:r>
                      <a:endParaRPr lang="en-US" sz="1400" dirty="0">
                        <a:solidFill>
                          <a:schemeClr val="tx1"/>
                        </a:solidFill>
                        <a:latin typeface="Times New Roman" pitchFamily="18" charset="0"/>
                        <a:cs typeface="Times New Roman" pitchFamily="18" charset="0"/>
                      </a:endParaRPr>
                    </a:p>
                  </a:txBody>
                  <a:tcPr vert="vert270" anchor="ctr"/>
                </a:tc>
                <a:tc>
                  <a:txBody>
                    <a:bodyPr/>
                    <a:lstStyle/>
                    <a:p>
                      <a:pPr algn="ctr"/>
                      <a:r>
                        <a:rPr lang="mn-MN" sz="1400" dirty="0" smtClean="0">
                          <a:solidFill>
                            <a:schemeClr val="tx1"/>
                          </a:solidFill>
                        </a:rPr>
                        <a:t>101-200</a:t>
                      </a:r>
                      <a:endParaRPr lang="en-US" sz="1400" dirty="0">
                        <a:solidFill>
                          <a:schemeClr val="tx1"/>
                        </a:solidFill>
                        <a:latin typeface="Times New Roman" pitchFamily="18" charset="0"/>
                        <a:cs typeface="Times New Roman" pitchFamily="18" charset="0"/>
                      </a:endParaRPr>
                    </a:p>
                  </a:txBody>
                  <a:tcPr vert="vert270" anchor="ctr"/>
                </a:tc>
                <a:tc>
                  <a:txBody>
                    <a:bodyPr/>
                    <a:lstStyle/>
                    <a:p>
                      <a:pPr algn="ctr"/>
                      <a:r>
                        <a:rPr lang="mn-MN" sz="1400" dirty="0" smtClean="0">
                          <a:solidFill>
                            <a:schemeClr val="tx1"/>
                          </a:solidFill>
                        </a:rPr>
                        <a:t>201-400</a:t>
                      </a:r>
                      <a:endParaRPr lang="en-US" sz="1400" dirty="0">
                        <a:solidFill>
                          <a:schemeClr val="tx1"/>
                        </a:solidFill>
                        <a:latin typeface="Times New Roman" pitchFamily="18" charset="0"/>
                        <a:cs typeface="Times New Roman" pitchFamily="18" charset="0"/>
                      </a:endParaRPr>
                    </a:p>
                  </a:txBody>
                  <a:tcPr vert="vert270" anchor="ctr"/>
                </a:tc>
                <a:tc>
                  <a:txBody>
                    <a:bodyPr/>
                    <a:lstStyle/>
                    <a:p>
                      <a:pPr algn="ctr"/>
                      <a:r>
                        <a:rPr lang="mn-MN" sz="1400" dirty="0" smtClean="0">
                          <a:solidFill>
                            <a:schemeClr val="tx1"/>
                          </a:solidFill>
                        </a:rPr>
                        <a:t>401-ээс дээш</a:t>
                      </a:r>
                      <a:endParaRPr lang="en-US" sz="1400" dirty="0">
                        <a:solidFill>
                          <a:schemeClr val="tx1"/>
                        </a:solidFill>
                        <a:latin typeface="Times New Roman" pitchFamily="18" charset="0"/>
                        <a:cs typeface="Times New Roman" pitchFamily="18" charset="0"/>
                      </a:endParaRPr>
                    </a:p>
                  </a:txBody>
                  <a:tcPr vert="vert270" anchor="ctr"/>
                </a:tc>
                <a:tc>
                  <a:txBody>
                    <a:bodyPr/>
                    <a:lstStyle/>
                    <a:p>
                      <a:pPr algn="ctr"/>
                      <a:r>
                        <a:rPr lang="mn-MN" sz="1400" dirty="0" smtClean="0">
                          <a:solidFill>
                            <a:schemeClr val="tx1"/>
                          </a:solidFill>
                        </a:rPr>
                        <a:t>НИЙТ</a:t>
                      </a:r>
                      <a:endParaRPr lang="en-US" sz="1400" dirty="0">
                        <a:solidFill>
                          <a:schemeClr val="tx1"/>
                        </a:solidFill>
                        <a:latin typeface="Times New Roman" pitchFamily="18" charset="0"/>
                        <a:cs typeface="Times New Roman" pitchFamily="18" charset="0"/>
                      </a:endParaRPr>
                    </a:p>
                  </a:txBody>
                  <a:tcPr anchor="ctr"/>
                </a:tc>
              </a:tr>
              <a:tr h="321493">
                <a:tc>
                  <a:txBody>
                    <a:bodyPr/>
                    <a:lstStyle/>
                    <a:p>
                      <a:r>
                        <a:rPr lang="mn-MN" sz="1400" dirty="0" smtClean="0">
                          <a:solidFill>
                            <a:srgbClr val="1D208F"/>
                          </a:solidFill>
                        </a:rPr>
                        <a:t>Уурхай</a:t>
                      </a:r>
                      <a:endParaRPr lang="en-US" sz="1400" dirty="0">
                        <a:solidFill>
                          <a:srgbClr val="1D208F"/>
                        </a:solidFill>
                        <a:latin typeface="Times New Roman" pitchFamily="18" charset="0"/>
                        <a:cs typeface="Times New Roman" pitchFamily="18" charset="0"/>
                      </a:endParaRPr>
                    </a:p>
                  </a:txBody>
                  <a:tcPr/>
                </a:tc>
                <a:tc>
                  <a:txBody>
                    <a:bodyPr/>
                    <a:lstStyle/>
                    <a:p>
                      <a:pPr algn="ctr"/>
                      <a:r>
                        <a:rPr lang="en-US" sz="1400" dirty="0" smtClean="0">
                          <a:solidFill>
                            <a:srgbClr val="1D208F"/>
                          </a:solidFill>
                        </a:rPr>
                        <a:t>16</a:t>
                      </a:r>
                      <a:endParaRPr lang="mn-MN" sz="1400" dirty="0" smtClean="0">
                        <a:solidFill>
                          <a:srgbClr val="1D208F"/>
                        </a:solidFill>
                        <a:latin typeface="Times New Roman" pitchFamily="18" charset="0"/>
                        <a:cs typeface="Times New Roman" pitchFamily="18" charset="0"/>
                      </a:endParaRPr>
                    </a:p>
                  </a:txBody>
                  <a:tcPr anchor="ctr"/>
                </a:tc>
                <a:tc>
                  <a:txBody>
                    <a:bodyPr/>
                    <a:lstStyle/>
                    <a:p>
                      <a:pPr algn="ctr"/>
                      <a:r>
                        <a:rPr lang="en-US" sz="1400" dirty="0" smtClean="0">
                          <a:solidFill>
                            <a:srgbClr val="1D208F"/>
                          </a:solidFill>
                        </a:rPr>
                        <a:t>20</a:t>
                      </a:r>
                      <a:endParaRPr lang="en-US" sz="1400" dirty="0">
                        <a:solidFill>
                          <a:srgbClr val="1D208F"/>
                        </a:solidFill>
                        <a:latin typeface="Times New Roman" pitchFamily="18" charset="0"/>
                        <a:cs typeface="Times New Roman" pitchFamily="18" charset="0"/>
                      </a:endParaRPr>
                    </a:p>
                  </a:txBody>
                  <a:tcPr anchor="ctr"/>
                </a:tc>
                <a:tc>
                  <a:txBody>
                    <a:bodyPr/>
                    <a:lstStyle/>
                    <a:p>
                      <a:pPr algn="ctr"/>
                      <a:r>
                        <a:rPr lang="en-US" sz="1400" dirty="0" smtClean="0">
                          <a:solidFill>
                            <a:srgbClr val="1D208F"/>
                          </a:solidFill>
                        </a:rPr>
                        <a:t>4</a:t>
                      </a:r>
                      <a:endParaRPr lang="en-US" sz="1400" dirty="0">
                        <a:solidFill>
                          <a:srgbClr val="1D208F"/>
                        </a:solidFill>
                        <a:latin typeface="Times New Roman" pitchFamily="18" charset="0"/>
                        <a:cs typeface="Times New Roman" pitchFamily="18" charset="0"/>
                      </a:endParaRPr>
                    </a:p>
                  </a:txBody>
                  <a:tcPr anchor="ctr"/>
                </a:tc>
                <a:tc>
                  <a:txBody>
                    <a:bodyPr/>
                    <a:lstStyle/>
                    <a:p>
                      <a:pPr algn="ctr"/>
                      <a:r>
                        <a:rPr lang="en-US" sz="1400" dirty="0" smtClean="0">
                          <a:solidFill>
                            <a:srgbClr val="1D208F"/>
                          </a:solidFill>
                        </a:rPr>
                        <a:t>3</a:t>
                      </a:r>
                      <a:endParaRPr lang="en-US" sz="1400" dirty="0">
                        <a:solidFill>
                          <a:srgbClr val="1D208F"/>
                        </a:solidFill>
                        <a:latin typeface="Times New Roman" pitchFamily="18" charset="0"/>
                        <a:cs typeface="Times New Roman" pitchFamily="18" charset="0"/>
                      </a:endParaRPr>
                    </a:p>
                  </a:txBody>
                  <a:tcPr anchor="ctr"/>
                </a:tc>
                <a:tc>
                  <a:txBody>
                    <a:bodyPr/>
                    <a:lstStyle/>
                    <a:p>
                      <a:pPr algn="ctr"/>
                      <a:r>
                        <a:rPr lang="en-US" sz="1400" dirty="0" smtClean="0">
                          <a:solidFill>
                            <a:srgbClr val="1D208F"/>
                          </a:solidFill>
                        </a:rPr>
                        <a:t>1</a:t>
                      </a:r>
                      <a:endParaRPr lang="en-US" sz="1400" dirty="0">
                        <a:solidFill>
                          <a:srgbClr val="1D208F"/>
                        </a:solidFill>
                        <a:latin typeface="Times New Roman" pitchFamily="18" charset="0"/>
                        <a:cs typeface="Times New Roman" pitchFamily="18" charset="0"/>
                      </a:endParaRPr>
                    </a:p>
                  </a:txBody>
                  <a:tcPr anchor="ctr"/>
                </a:tc>
                <a:tc>
                  <a:txBody>
                    <a:bodyPr/>
                    <a:lstStyle/>
                    <a:p>
                      <a:pPr algn="ctr"/>
                      <a:r>
                        <a:rPr lang="mn-MN" sz="1400" dirty="0" smtClean="0">
                          <a:solidFill>
                            <a:srgbClr val="1D208F"/>
                          </a:solidFill>
                        </a:rPr>
                        <a:t>-</a:t>
                      </a:r>
                      <a:endParaRPr lang="en-US" sz="1400" dirty="0">
                        <a:solidFill>
                          <a:srgbClr val="1D208F"/>
                        </a:solidFill>
                        <a:latin typeface="Times New Roman" pitchFamily="18" charset="0"/>
                        <a:cs typeface="Times New Roman" pitchFamily="18" charset="0"/>
                      </a:endParaRPr>
                    </a:p>
                  </a:txBody>
                  <a:tcPr anchor="ctr"/>
                </a:tc>
                <a:tc>
                  <a:txBody>
                    <a:bodyPr/>
                    <a:lstStyle/>
                    <a:p>
                      <a:pPr algn="ctr"/>
                      <a:r>
                        <a:rPr lang="mn-MN" sz="1400" dirty="0" smtClean="0">
                          <a:solidFill>
                            <a:srgbClr val="1D208F"/>
                          </a:solidFill>
                        </a:rPr>
                        <a:t>4</a:t>
                      </a:r>
                      <a:r>
                        <a:rPr lang="en-US" sz="1400" dirty="0" smtClean="0">
                          <a:solidFill>
                            <a:srgbClr val="1D208F"/>
                          </a:solidFill>
                        </a:rPr>
                        <a:t>3</a:t>
                      </a:r>
                      <a:endParaRPr lang="en-US" sz="1400" b="1" dirty="0">
                        <a:solidFill>
                          <a:srgbClr val="1D208F"/>
                        </a:solidFill>
                        <a:latin typeface="Times New Roman" pitchFamily="18" charset="0"/>
                        <a:cs typeface="Times New Roman" pitchFamily="18" charset="0"/>
                      </a:endParaRPr>
                    </a:p>
                  </a:txBody>
                  <a:tcPr anchor="ctr"/>
                </a:tc>
              </a:tr>
              <a:tr h="449209">
                <a:tc>
                  <a:txBody>
                    <a:bodyPr/>
                    <a:lstStyle/>
                    <a:p>
                      <a:r>
                        <a:rPr lang="mn-MN" sz="1400" dirty="0" smtClean="0">
                          <a:solidFill>
                            <a:srgbClr val="1D208F"/>
                          </a:solidFill>
                        </a:rPr>
                        <a:t>Баяжуулах үйлдвэр</a:t>
                      </a:r>
                      <a:endParaRPr lang="en-US" sz="1400" dirty="0">
                        <a:solidFill>
                          <a:srgbClr val="1D208F"/>
                        </a:solidFill>
                        <a:latin typeface="Times New Roman" pitchFamily="18" charset="0"/>
                        <a:cs typeface="Times New Roman" pitchFamily="18" charset="0"/>
                      </a:endParaRPr>
                    </a:p>
                  </a:txBody>
                  <a:tcPr/>
                </a:tc>
                <a:tc>
                  <a:txBody>
                    <a:bodyPr/>
                    <a:lstStyle/>
                    <a:p>
                      <a:pPr algn="ctr"/>
                      <a:r>
                        <a:rPr lang="mn-MN" sz="1400" dirty="0" smtClean="0">
                          <a:solidFill>
                            <a:srgbClr val="1D208F"/>
                          </a:solidFill>
                        </a:rPr>
                        <a:t>1</a:t>
                      </a:r>
                      <a:endParaRPr lang="en-US" sz="1400" dirty="0">
                        <a:solidFill>
                          <a:srgbClr val="1D208F"/>
                        </a:solidFill>
                        <a:latin typeface="Times New Roman" pitchFamily="18" charset="0"/>
                        <a:cs typeface="Times New Roman" pitchFamily="18" charset="0"/>
                      </a:endParaRPr>
                    </a:p>
                  </a:txBody>
                  <a:tcPr anchor="ctr"/>
                </a:tc>
                <a:tc>
                  <a:txBody>
                    <a:bodyPr/>
                    <a:lstStyle/>
                    <a:p>
                      <a:pPr algn="ctr"/>
                      <a:r>
                        <a:rPr lang="mn-MN" sz="1400" dirty="0" smtClean="0">
                          <a:solidFill>
                            <a:srgbClr val="1D208F"/>
                          </a:solidFill>
                        </a:rPr>
                        <a:t>5</a:t>
                      </a:r>
                      <a:endParaRPr lang="en-US" sz="1400" dirty="0">
                        <a:solidFill>
                          <a:srgbClr val="1D208F"/>
                        </a:solidFill>
                        <a:latin typeface="Times New Roman" pitchFamily="18" charset="0"/>
                        <a:cs typeface="Times New Roman" pitchFamily="18" charset="0"/>
                      </a:endParaRPr>
                    </a:p>
                  </a:txBody>
                  <a:tcPr anchor="ctr"/>
                </a:tc>
                <a:tc>
                  <a:txBody>
                    <a:bodyPr/>
                    <a:lstStyle/>
                    <a:p>
                      <a:pPr algn="ctr"/>
                      <a:r>
                        <a:rPr lang="mn-MN" sz="1400" dirty="0" smtClean="0">
                          <a:solidFill>
                            <a:srgbClr val="1D208F"/>
                          </a:solidFill>
                        </a:rPr>
                        <a:t>4</a:t>
                      </a:r>
                      <a:endParaRPr lang="en-US" sz="1400" dirty="0">
                        <a:solidFill>
                          <a:srgbClr val="1D208F"/>
                        </a:solidFill>
                        <a:latin typeface="Times New Roman" pitchFamily="18" charset="0"/>
                        <a:cs typeface="Times New Roman" pitchFamily="18" charset="0"/>
                      </a:endParaRPr>
                    </a:p>
                  </a:txBody>
                  <a:tcPr anchor="ctr"/>
                </a:tc>
                <a:tc>
                  <a:txBody>
                    <a:bodyPr/>
                    <a:lstStyle/>
                    <a:p>
                      <a:pPr algn="ctr"/>
                      <a:r>
                        <a:rPr lang="mn-MN" sz="1400" dirty="0" smtClean="0">
                          <a:solidFill>
                            <a:srgbClr val="1D208F"/>
                          </a:solidFill>
                        </a:rPr>
                        <a:t>5</a:t>
                      </a:r>
                      <a:endParaRPr lang="en-US" sz="1400" dirty="0">
                        <a:solidFill>
                          <a:srgbClr val="1D208F"/>
                        </a:solidFill>
                        <a:latin typeface="Times New Roman" pitchFamily="18" charset="0"/>
                        <a:cs typeface="Times New Roman" pitchFamily="18" charset="0"/>
                      </a:endParaRPr>
                    </a:p>
                  </a:txBody>
                  <a:tcPr anchor="ctr"/>
                </a:tc>
                <a:tc>
                  <a:txBody>
                    <a:bodyPr/>
                    <a:lstStyle/>
                    <a:p>
                      <a:pPr algn="ctr"/>
                      <a:r>
                        <a:rPr lang="mn-MN" sz="1400" dirty="0" smtClean="0">
                          <a:solidFill>
                            <a:srgbClr val="1D208F"/>
                          </a:solidFill>
                        </a:rPr>
                        <a:t>-</a:t>
                      </a:r>
                      <a:endParaRPr lang="en-US" sz="1400" dirty="0">
                        <a:solidFill>
                          <a:srgbClr val="1D208F"/>
                        </a:solidFill>
                        <a:latin typeface="Times New Roman" pitchFamily="18" charset="0"/>
                        <a:cs typeface="Times New Roman" pitchFamily="18" charset="0"/>
                      </a:endParaRPr>
                    </a:p>
                  </a:txBody>
                  <a:tcPr anchor="ctr"/>
                </a:tc>
                <a:tc>
                  <a:txBody>
                    <a:bodyPr/>
                    <a:lstStyle/>
                    <a:p>
                      <a:pPr algn="ctr"/>
                      <a:r>
                        <a:rPr lang="mn-MN" sz="1400" dirty="0" smtClean="0">
                          <a:solidFill>
                            <a:srgbClr val="1D208F"/>
                          </a:solidFill>
                        </a:rPr>
                        <a:t>2</a:t>
                      </a:r>
                      <a:endParaRPr lang="en-US" sz="1400" dirty="0">
                        <a:solidFill>
                          <a:srgbClr val="1D208F"/>
                        </a:solidFill>
                        <a:latin typeface="Times New Roman" pitchFamily="18" charset="0"/>
                        <a:cs typeface="Times New Roman" pitchFamily="18" charset="0"/>
                      </a:endParaRPr>
                    </a:p>
                  </a:txBody>
                  <a:tcPr anchor="ctr"/>
                </a:tc>
                <a:tc>
                  <a:txBody>
                    <a:bodyPr/>
                    <a:lstStyle/>
                    <a:p>
                      <a:pPr algn="ctr"/>
                      <a:r>
                        <a:rPr lang="mn-MN" sz="1400" dirty="0" smtClean="0">
                          <a:solidFill>
                            <a:srgbClr val="1D208F"/>
                          </a:solidFill>
                        </a:rPr>
                        <a:t>17</a:t>
                      </a:r>
                      <a:endParaRPr lang="en-US" sz="1400" b="1" dirty="0">
                        <a:solidFill>
                          <a:srgbClr val="1D208F"/>
                        </a:solidFill>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xmlns="" val="1232524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28600"/>
            <a:ext cx="8305800" cy="700070"/>
          </a:xfrm>
        </p:spPr>
        <p:txBody>
          <a:bodyPr/>
          <a:lstStyle/>
          <a:p>
            <a:r>
              <a:rPr lang="mn-MN" sz="2800" dirty="0" smtClean="0"/>
              <a:t>өнөөдөр</a:t>
            </a:r>
            <a:br>
              <a:rPr lang="mn-MN" sz="2800" dirty="0" smtClean="0"/>
            </a:br>
            <a:r>
              <a:rPr lang="mn-MN" sz="2800" dirty="0" smtClean="0"/>
              <a:t>2014 ОНЫ 09 ДҮГЭЭР САРЫН 24 БАЙДЛААР</a:t>
            </a:r>
            <a:endParaRPr lang="en-US" sz="1600" dirty="0"/>
          </a:p>
        </p:txBody>
      </p:sp>
      <p:sp>
        <p:nvSpPr>
          <p:cNvPr id="5" name="AutoShape 20"/>
          <p:cNvSpPr>
            <a:spLocks noChangeArrowheads="1"/>
          </p:cNvSpPr>
          <p:nvPr/>
        </p:nvSpPr>
        <p:spPr bwMode="blackWhite">
          <a:xfrm>
            <a:off x="571472" y="4786322"/>
            <a:ext cx="2714644" cy="571504"/>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mn-MN" sz="1200" b="1" i="1" dirty="0" smtClean="0">
                <a:solidFill>
                  <a:schemeClr val="tx1">
                    <a:lumMod val="65000"/>
                  </a:schemeClr>
                </a:solidFill>
                <a:latin typeface="Verdana" pitchFamily="34" charset="0"/>
              </a:rPr>
              <a:t>Нөхөрлөлүүд гар аргаар </a:t>
            </a:r>
          </a:p>
          <a:p>
            <a:pPr algn="ctr" eaLnBrk="0" hangingPunct="0"/>
            <a:r>
              <a:rPr lang="mn-MN" sz="1200" b="1" i="1" dirty="0" smtClean="0">
                <a:solidFill>
                  <a:schemeClr val="tx1">
                    <a:lumMod val="65000"/>
                  </a:schemeClr>
                </a:solidFill>
                <a:latin typeface="Verdana" pitchFamily="34" charset="0"/>
              </a:rPr>
              <a:t>бага хэмжээгээр олборлож</a:t>
            </a:r>
            <a:endParaRPr lang="en-US" sz="1200" b="1" dirty="0">
              <a:solidFill>
                <a:schemeClr val="tx1">
                  <a:lumMod val="65000"/>
                </a:schemeClr>
              </a:solidFill>
              <a:latin typeface="Verdana" pitchFamily="34" charset="0"/>
            </a:endParaRPr>
          </a:p>
        </p:txBody>
      </p:sp>
      <p:sp>
        <p:nvSpPr>
          <p:cNvPr id="7" name="AutoShape 20"/>
          <p:cNvSpPr>
            <a:spLocks noChangeArrowheads="1"/>
          </p:cNvSpPr>
          <p:nvPr/>
        </p:nvSpPr>
        <p:spPr bwMode="blackWhite">
          <a:xfrm>
            <a:off x="714348" y="2786058"/>
            <a:ext cx="1428760" cy="500066"/>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mn-MN" sz="1200" b="1" i="1" dirty="0" smtClean="0">
                <a:solidFill>
                  <a:srgbClr val="FFFF00"/>
                </a:solidFill>
                <a:latin typeface="Verdana" pitchFamily="34" charset="0"/>
              </a:rPr>
              <a:t>17 баяжуулах </a:t>
            </a:r>
          </a:p>
          <a:p>
            <a:pPr algn="ctr" eaLnBrk="0" hangingPunct="0"/>
            <a:r>
              <a:rPr lang="mn-MN" sz="1200" b="1" i="1" dirty="0" smtClean="0">
                <a:solidFill>
                  <a:srgbClr val="FFFF00"/>
                </a:solidFill>
                <a:latin typeface="Verdana" pitchFamily="34" charset="0"/>
              </a:rPr>
              <a:t>фабрик</a:t>
            </a:r>
            <a:endParaRPr lang="en-US" sz="1200" b="1" dirty="0">
              <a:latin typeface="Verdana" pitchFamily="34" charset="0"/>
            </a:endParaRPr>
          </a:p>
        </p:txBody>
      </p:sp>
      <p:sp>
        <p:nvSpPr>
          <p:cNvPr id="11" name="Right Arrow 10"/>
          <p:cNvSpPr/>
          <p:nvPr/>
        </p:nvSpPr>
        <p:spPr>
          <a:xfrm>
            <a:off x="2214546" y="2857496"/>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20"/>
          <p:cNvSpPr>
            <a:spLocks noChangeArrowheads="1"/>
          </p:cNvSpPr>
          <p:nvPr/>
        </p:nvSpPr>
        <p:spPr bwMode="blackWhite">
          <a:xfrm>
            <a:off x="785786" y="1857364"/>
            <a:ext cx="1143008" cy="428628"/>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mn-MN" sz="1200" b="1" i="1" dirty="0" smtClean="0">
                <a:solidFill>
                  <a:srgbClr val="FFFF00"/>
                </a:solidFill>
                <a:latin typeface="Verdana" pitchFamily="34" charset="0"/>
              </a:rPr>
              <a:t>43 уурхай</a:t>
            </a:r>
            <a:endParaRPr lang="en-US" sz="1200" b="1" dirty="0">
              <a:latin typeface="Verdana" pitchFamily="34" charset="0"/>
            </a:endParaRPr>
          </a:p>
        </p:txBody>
      </p:sp>
      <p:sp>
        <p:nvSpPr>
          <p:cNvPr id="13" name="Right Arrow 12"/>
          <p:cNvSpPr/>
          <p:nvPr/>
        </p:nvSpPr>
        <p:spPr>
          <a:xfrm>
            <a:off x="2143108" y="1928802"/>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5720" y="4000504"/>
            <a:ext cx="6858048" cy="461665"/>
          </a:xfrm>
          <a:prstGeom prst="rect">
            <a:avLst/>
          </a:prstGeom>
          <a:noFill/>
        </p:spPr>
        <p:txBody>
          <a:bodyPr wrap="square" rtlCol="0">
            <a:spAutoFit/>
          </a:bodyPr>
          <a:lstStyle/>
          <a:p>
            <a:r>
              <a:rPr lang="mn-MN" sz="2400" b="1" dirty="0" smtClean="0"/>
              <a:t>Тэгвэл энэ салбарт юу ажиллаж байна</a:t>
            </a:r>
            <a:r>
              <a:rPr lang="en-US" sz="2400" b="1" dirty="0" smtClean="0"/>
              <a:t>?</a:t>
            </a:r>
            <a:r>
              <a:rPr lang="mn-MN" sz="2400" b="1" dirty="0" smtClean="0"/>
              <a:t>:</a:t>
            </a:r>
            <a:endParaRPr lang="en-US" sz="2400" b="1" dirty="0"/>
          </a:p>
        </p:txBody>
      </p:sp>
      <p:sp>
        <p:nvSpPr>
          <p:cNvPr id="15" name="AutoShape 20"/>
          <p:cNvSpPr>
            <a:spLocks noChangeArrowheads="1"/>
          </p:cNvSpPr>
          <p:nvPr/>
        </p:nvSpPr>
        <p:spPr bwMode="blackWhite">
          <a:xfrm>
            <a:off x="571472" y="5786454"/>
            <a:ext cx="4000528" cy="500066"/>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mn-MN" sz="1200" b="1" i="1" dirty="0" smtClean="0">
                <a:solidFill>
                  <a:schemeClr val="tx1">
                    <a:lumMod val="65000"/>
                  </a:schemeClr>
                </a:solidFill>
                <a:latin typeface="Verdana" pitchFamily="34" charset="0"/>
              </a:rPr>
              <a:t>Гарын таван хуруунд тоологдох компани </a:t>
            </a:r>
          </a:p>
          <a:p>
            <a:pPr algn="ctr" eaLnBrk="0" hangingPunct="0"/>
            <a:r>
              <a:rPr lang="mn-MN" sz="1200" b="1" i="1" dirty="0" smtClean="0">
                <a:solidFill>
                  <a:schemeClr val="tx1">
                    <a:lumMod val="65000"/>
                  </a:schemeClr>
                </a:solidFill>
                <a:latin typeface="Verdana" pitchFamily="34" charset="0"/>
              </a:rPr>
              <a:t>бага хэмжээгээр экспортолж</a:t>
            </a:r>
            <a:endParaRPr lang="en-US" sz="1200" b="1" dirty="0">
              <a:solidFill>
                <a:schemeClr val="tx1">
                  <a:lumMod val="65000"/>
                </a:schemeClr>
              </a:solidFill>
              <a:latin typeface="Verdana" pitchFamily="34" charset="0"/>
            </a:endParaRPr>
          </a:p>
        </p:txBody>
      </p:sp>
      <p:pic>
        <p:nvPicPr>
          <p:cNvPr id="4099" name="Picture 3" descr="C:\Users\PC-1\Desktop\Flash\Association_spar\Photo_Holboo\IMG_0157.JPG"/>
          <p:cNvPicPr>
            <a:picLocks noChangeAspect="1" noChangeArrowheads="1"/>
          </p:cNvPicPr>
          <p:nvPr/>
        </p:nvPicPr>
        <p:blipFill>
          <a:blip r:embed="rId2" cstate="print"/>
          <a:srcRect/>
          <a:stretch>
            <a:fillRect/>
          </a:stretch>
        </p:blipFill>
        <p:spPr bwMode="auto">
          <a:xfrm flipH="1">
            <a:off x="4929188" y="1928802"/>
            <a:ext cx="3286149" cy="2143140"/>
          </a:xfrm>
          <a:prstGeom prst="rect">
            <a:avLst/>
          </a:prstGeom>
          <a:ln>
            <a:noFill/>
          </a:ln>
          <a:effectLst>
            <a:softEdge rad="112500"/>
          </a:effectLst>
        </p:spPr>
      </p:pic>
      <p:sp>
        <p:nvSpPr>
          <p:cNvPr id="18" name="TextBox 17"/>
          <p:cNvSpPr txBox="1"/>
          <p:nvPr/>
        </p:nvSpPr>
        <p:spPr>
          <a:xfrm>
            <a:off x="2928926" y="2857496"/>
            <a:ext cx="1214446" cy="523220"/>
          </a:xfrm>
          <a:prstGeom prst="rect">
            <a:avLst/>
          </a:prstGeom>
          <a:noFill/>
        </p:spPr>
        <p:txBody>
          <a:bodyPr wrap="square" rtlCol="0">
            <a:spAutoFit/>
          </a:bodyPr>
          <a:lstStyle/>
          <a:p>
            <a:pPr algn="ctr"/>
            <a:r>
              <a:rPr lang="mn-MN" sz="1400" b="1" dirty="0" smtClean="0">
                <a:solidFill>
                  <a:srgbClr val="FF0000"/>
                </a:solidFill>
              </a:rPr>
              <a:t>2 гэхдээ хэвийн биш</a:t>
            </a:r>
            <a:endParaRPr lang="en-US" sz="1400" dirty="0">
              <a:solidFill>
                <a:srgbClr val="FF0000"/>
              </a:solidFill>
            </a:endParaRPr>
          </a:p>
        </p:txBody>
      </p:sp>
      <p:sp>
        <p:nvSpPr>
          <p:cNvPr id="19" name="TextBox 18"/>
          <p:cNvSpPr txBox="1"/>
          <p:nvPr/>
        </p:nvSpPr>
        <p:spPr>
          <a:xfrm>
            <a:off x="285720" y="1214422"/>
            <a:ext cx="4286280" cy="369332"/>
          </a:xfrm>
          <a:prstGeom prst="rect">
            <a:avLst/>
          </a:prstGeom>
          <a:noFill/>
        </p:spPr>
        <p:txBody>
          <a:bodyPr wrap="square" rtlCol="0">
            <a:spAutoFit/>
          </a:bodyPr>
          <a:lstStyle/>
          <a:p>
            <a:pPr algn="ctr"/>
            <a:r>
              <a:rPr lang="mn-MN" b="1" dirty="0" smtClean="0">
                <a:solidFill>
                  <a:srgbClr val="FFFF00"/>
                </a:solidFill>
                <a:latin typeface="Verdana" pitchFamily="34" charset="0"/>
              </a:rPr>
              <a:t>Хэвийн ажиллаж байгаа:</a:t>
            </a:r>
            <a:endParaRPr lang="en-US" dirty="0"/>
          </a:p>
        </p:txBody>
      </p:sp>
      <p:sp>
        <p:nvSpPr>
          <p:cNvPr id="21" name="TextBox 20"/>
          <p:cNvSpPr txBox="1"/>
          <p:nvPr/>
        </p:nvSpPr>
        <p:spPr>
          <a:xfrm>
            <a:off x="2643174" y="1857364"/>
            <a:ext cx="1428760" cy="523220"/>
          </a:xfrm>
          <a:prstGeom prst="rect">
            <a:avLst/>
          </a:prstGeom>
          <a:noFill/>
        </p:spPr>
        <p:txBody>
          <a:bodyPr wrap="square" rtlCol="0">
            <a:spAutoFit/>
          </a:bodyPr>
          <a:lstStyle/>
          <a:p>
            <a:pPr algn="ctr"/>
            <a:r>
              <a:rPr lang="mn-MN" sz="1400" b="1" dirty="0" smtClean="0">
                <a:solidFill>
                  <a:srgbClr val="FF0000"/>
                </a:solidFill>
              </a:rPr>
              <a:t>7 гэхдээ хэвийн биш</a:t>
            </a:r>
            <a:endParaRPr lang="en-US" sz="1400" dirty="0">
              <a:solidFill>
                <a:srgbClr val="FF0000"/>
              </a:solidFill>
            </a:endParaRPr>
          </a:p>
        </p:txBody>
      </p:sp>
      <p:sp>
        <p:nvSpPr>
          <p:cNvPr id="24" name="Right Arrow 23"/>
          <p:cNvSpPr/>
          <p:nvPr/>
        </p:nvSpPr>
        <p:spPr>
          <a:xfrm>
            <a:off x="3357554" y="4929198"/>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714876" y="5857892"/>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https://encrypted-tbn1.gstatic.com/images?q=tbn:ANd9GcRPPu_Yy-ve53925ulC2VAUonN_zigEsHBn_DOK829JmDto9_HWtg"/>
          <p:cNvPicPr>
            <a:picLocks noChangeAspect="1" noChangeArrowheads="1"/>
          </p:cNvPicPr>
          <p:nvPr/>
        </p:nvPicPr>
        <p:blipFill>
          <a:blip r:embed="rId3"/>
          <a:srcRect/>
          <a:stretch>
            <a:fillRect/>
          </a:stretch>
        </p:blipFill>
        <p:spPr bwMode="auto">
          <a:xfrm>
            <a:off x="5500694" y="4393552"/>
            <a:ext cx="3143272" cy="2035844"/>
          </a:xfrm>
          <a:prstGeom prst="rect">
            <a:avLst/>
          </a:prstGeom>
          <a:ln>
            <a:noFill/>
          </a:ln>
          <a:effectLst>
            <a:softEdge rad="112500"/>
          </a:effectLst>
        </p:spPr>
      </p:pic>
    </p:spTree>
    <p:extLst>
      <p:ext uri="{BB962C8B-B14F-4D97-AF65-F5344CB8AC3E}">
        <p14:creationId xmlns="" xmlns:p14="http://schemas.microsoft.com/office/powerpoint/2010/main" val="1582182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85728"/>
            <a:ext cx="3929058" cy="777877"/>
          </a:xfrm>
        </p:spPr>
        <p:txBody>
          <a:bodyPr/>
          <a:lstStyle/>
          <a:p>
            <a:r>
              <a:rPr lang="mn-MN" sz="2400" dirty="0" smtClean="0"/>
              <a:t> ЭКСПОРТЫН ХЭМЖЭЭ,</a:t>
            </a:r>
            <a:br>
              <a:rPr lang="mn-MN" sz="2400" dirty="0" smtClean="0"/>
            </a:br>
            <a:r>
              <a:rPr lang="mn-MN" sz="2400" dirty="0" smtClean="0"/>
              <a:t> 4 дахин багассан</a:t>
            </a:r>
            <a:endParaRPr lang="en-US" sz="2400" dirty="0"/>
          </a:p>
        </p:txBody>
      </p:sp>
      <p:graphicFrame>
        <p:nvGraphicFramePr>
          <p:cNvPr id="7" name="Chart 6"/>
          <p:cNvGraphicFramePr>
            <a:graphicFrameLocks/>
          </p:cNvGraphicFramePr>
          <p:nvPr>
            <p:extLst>
              <p:ext uri="{D42A27DB-BD31-4B8C-83A1-F6EECF244321}">
                <p14:modId xmlns="" xmlns:p14="http://schemas.microsoft.com/office/powerpoint/2010/main" val="2830869415"/>
              </p:ext>
            </p:extLst>
          </p:nvPr>
        </p:nvGraphicFramePr>
        <p:xfrm>
          <a:off x="381000" y="1428736"/>
          <a:ext cx="8305800" cy="5143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878368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aniltsuulga">
  <a:themeElements>
    <a:clrScheme name="cdb2004208gd 3">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C48352"/>
      </a:folHlink>
    </a:clrScheme>
    <a:fontScheme name="cdb2004208g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208gd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cdb2004208gd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3EB2AC"/>
        </a:folHlink>
      </a:clrScheme>
      <a:clrMap bg1="dk2" tx1="lt1" bg2="dk1" tx2="lt2" accent1="accent1" accent2="accent2" accent3="accent3" accent4="accent4" accent5="accent5" accent6="accent6" hlink="hlink" folHlink="folHlink"/>
    </a:extraClrScheme>
    <a:extraClrScheme>
      <a:clrScheme name="cdb2004208gd 3">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C4835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taniltsuulga</Template>
  <TotalTime>2438</TotalTime>
  <Words>3469</Words>
  <Application>Microsoft Office PowerPoint</Application>
  <PresentationFormat>On-screen Show (4:3)</PresentationFormat>
  <Paragraphs>1610</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taniltsuulga</vt:lpstr>
      <vt:lpstr>Image</vt:lpstr>
      <vt:lpstr>“Хайлуур жоншны салбар-бодит бус жишиг үнэ, гарц”</vt:lpstr>
      <vt:lpstr>Илтгэлийн хураангуй </vt:lpstr>
      <vt:lpstr> Нөөц, тусгай зөвшөөрөл</vt:lpstr>
      <vt:lpstr>ДЭЛХИЙН ХАЙЛУУР ЖОНШНЫ ҮЙЛДВЭРЛЭЛ</vt:lpstr>
      <vt:lpstr>Slide 5</vt:lpstr>
      <vt:lpstr>Slide 6</vt:lpstr>
      <vt:lpstr>МОНГОЛ УЛСЫН ХАЙЛУУР ЖОНШНЫ ҮЙЛДВЭРЛЭЛИЙН ХҮЧИН ЧАДАЛ</vt:lpstr>
      <vt:lpstr>өнөөдөр 2014 ОНЫ 09 ДҮГЭЭР САРЫН 24 БАЙДЛААР</vt:lpstr>
      <vt:lpstr> ЭКСПОРТЫН ХЭМЖЭЭ,  4 дахин багассан</vt:lpstr>
      <vt:lpstr>Салбарын уналт юунд хүргэв?</vt:lpstr>
      <vt:lpstr> Салбарын уналт</vt:lpstr>
      <vt:lpstr>Slide 12</vt:lpstr>
      <vt:lpstr>Slide 13</vt:lpstr>
      <vt:lpstr>Ашигт малтмалын тухай хууль:  47.5.Энэ хуулийн 47.4-т заасан нэмэлт төлбөрийн хувийг дараахь байдлаар тодорхойлно:</vt:lpstr>
      <vt:lpstr>Монгол Улсын Засгийн газрын 2007 оны 88 дугаар тогтоол, 2010 оны 39 дүгээр тогтоол, 2013 оны 131 дүгээр  тогтоолд тус тус  заасны дагуу АШИГТ МАЛТМАЛЫН НӨӨЦИЙН ТӨЛБӨР ТООЦсон  “жишиг үнэ” </vt:lpstr>
      <vt:lpstr>Монгол Улсын Засгийн газрын 2007 оны 88 дугаар тогтоол, 2010 оны 39 дүгээр тогтоол, 2013 оны 131 дүгээр  тогтоолд тус тус  заасны дагуу АШИГТ МАЛТМАЛЫН НӨӨЦИЙН ТӨЛБӨР ТООЦсон  “жишиг үнэ” </vt:lpstr>
      <vt:lpstr>Монгол Улсын Засгийн газрын 2007 оны 88 дугаар тогтоол, 2010 оны 39 дүгээр тогтоол, 2013 оны 131 дүгээр  тогтоолд тус тус  заасны дагуу АШИГТ МАЛТМАЛЫН НӨӨЦИЙН ТӨЛБӨР ТООЦсон  “жишиг үнэ” </vt:lpstr>
      <vt:lpstr>ФФ-97 Флотацын баяжмалын жишиг үнэ,  гэрээний үнийн зөрүү   2013 он </vt:lpstr>
      <vt:lpstr>Slide 19</vt:lpstr>
      <vt:lpstr>I. Металлургын ФК-75 жоншны экспортын гэрээний үнэ, АМНАТ ногдуулж  байгаа жишиг үнийн харьцуулсан судалгаа</vt:lpstr>
      <vt:lpstr>Металлургын ФК-75 жоншны экспортын гэрээний үнэ,  жишиг үнийн зөрүү</vt:lpstr>
      <vt:lpstr>АМНАТ жишиг үнэ-гэрээний үнэ зөрүү</vt:lpstr>
      <vt:lpstr>ЖИШИГ ҮНЭ - ГЭРЭЭНИЙ ҮНИЙН ЗӨРҮҮ экспортод гаргасан гэрээний бодит үнэ, АМНАТ авсан жишиг үнэ 2013 он</vt:lpstr>
      <vt:lpstr>ЖИШИГ ҮНЭ - ГЭРЭЭНИЙ ҮНИЙН ЗӨРҮҮ экспортод гаргасан гэрээний бодит үнэ, АМНАТ авсан жишиг үнэ 2014 он  08 сараар </vt:lpstr>
      <vt:lpstr>АМНАТ зөрүүг дунджаар тооцов /2013 он ЖИШИГ ҮНЭ - ГЭРЭЭНИЙ ҮНИЙН ЗӨРҮҮгээр/</vt:lpstr>
      <vt:lpstr>Slide 26</vt:lpstr>
      <vt:lpstr>Жишээ болгож  нэг жишиг үнэ тогтоох аргачлал дор харуулахад:</vt:lpstr>
      <vt:lpstr>Бодит бус жишиг үүнээс үүдсэн АЖ АХУЙН НЭГЖҮҮДЭД  үүссэн дарамт</vt:lpstr>
      <vt:lpstr>Дүгнэлт , санал</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Bachka</dc:creator>
  <cp:lastModifiedBy>PC-1</cp:lastModifiedBy>
  <cp:revision>275</cp:revision>
  <cp:lastPrinted>2012-12-18T12:17:17Z</cp:lastPrinted>
  <dcterms:created xsi:type="dcterms:W3CDTF">2012-12-17T10:00:04Z</dcterms:created>
  <dcterms:modified xsi:type="dcterms:W3CDTF">2014-09-17T04:30:21Z</dcterms:modified>
</cp:coreProperties>
</file>